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119"/>
  </p:notesMasterIdLst>
  <p:handoutMasterIdLst>
    <p:handoutMasterId r:id="rId120"/>
  </p:handoutMasterIdLst>
  <p:sldIdLst>
    <p:sldId id="257" r:id="rId2"/>
    <p:sldId id="345" r:id="rId3"/>
    <p:sldId id="379" r:id="rId4"/>
    <p:sldId id="399" r:id="rId5"/>
    <p:sldId id="380" r:id="rId6"/>
    <p:sldId id="381" r:id="rId7"/>
    <p:sldId id="385" r:id="rId8"/>
    <p:sldId id="383" r:id="rId9"/>
    <p:sldId id="384" r:id="rId10"/>
    <p:sldId id="386" r:id="rId11"/>
    <p:sldId id="400" r:id="rId12"/>
    <p:sldId id="387" r:id="rId13"/>
    <p:sldId id="391" r:id="rId14"/>
    <p:sldId id="392" r:id="rId15"/>
    <p:sldId id="393" r:id="rId16"/>
    <p:sldId id="401" r:id="rId17"/>
    <p:sldId id="402" r:id="rId18"/>
    <p:sldId id="403" r:id="rId19"/>
    <p:sldId id="404" r:id="rId20"/>
    <p:sldId id="405" r:id="rId21"/>
    <p:sldId id="408" r:id="rId22"/>
    <p:sldId id="409" r:id="rId23"/>
    <p:sldId id="410" r:id="rId24"/>
    <p:sldId id="412" r:id="rId25"/>
    <p:sldId id="414" r:id="rId26"/>
    <p:sldId id="415" r:id="rId27"/>
    <p:sldId id="416" r:id="rId28"/>
    <p:sldId id="417" r:id="rId29"/>
    <p:sldId id="418" r:id="rId30"/>
    <p:sldId id="419" r:id="rId31"/>
    <p:sldId id="424" r:id="rId32"/>
    <p:sldId id="420" r:id="rId33"/>
    <p:sldId id="421" r:id="rId34"/>
    <p:sldId id="422" r:id="rId35"/>
    <p:sldId id="423" r:id="rId36"/>
    <p:sldId id="432" r:id="rId37"/>
    <p:sldId id="426" r:id="rId38"/>
    <p:sldId id="511" r:id="rId39"/>
    <p:sldId id="428" r:id="rId40"/>
    <p:sldId id="429" r:id="rId41"/>
    <p:sldId id="430" r:id="rId42"/>
    <p:sldId id="442" r:id="rId43"/>
    <p:sldId id="431" r:id="rId44"/>
    <p:sldId id="434" r:id="rId45"/>
    <p:sldId id="435" r:id="rId46"/>
    <p:sldId id="436" r:id="rId47"/>
    <p:sldId id="437" r:id="rId48"/>
    <p:sldId id="438" r:id="rId49"/>
    <p:sldId id="439" r:id="rId50"/>
    <p:sldId id="440" r:id="rId51"/>
    <p:sldId id="510" r:id="rId52"/>
    <p:sldId id="441" r:id="rId53"/>
    <p:sldId id="444" r:id="rId54"/>
    <p:sldId id="445" r:id="rId55"/>
    <p:sldId id="443" r:id="rId56"/>
    <p:sldId id="454" r:id="rId57"/>
    <p:sldId id="455" r:id="rId58"/>
    <p:sldId id="456" r:id="rId59"/>
    <p:sldId id="482" r:id="rId60"/>
    <p:sldId id="457" r:id="rId61"/>
    <p:sldId id="458" r:id="rId62"/>
    <p:sldId id="459" r:id="rId63"/>
    <p:sldId id="460" r:id="rId64"/>
    <p:sldId id="483" r:id="rId65"/>
    <p:sldId id="461" r:id="rId66"/>
    <p:sldId id="462" r:id="rId67"/>
    <p:sldId id="463" r:id="rId68"/>
    <p:sldId id="464" r:id="rId69"/>
    <p:sldId id="465" r:id="rId70"/>
    <p:sldId id="466" r:id="rId71"/>
    <p:sldId id="467" r:id="rId72"/>
    <p:sldId id="468" r:id="rId73"/>
    <p:sldId id="469" r:id="rId74"/>
    <p:sldId id="470" r:id="rId75"/>
    <p:sldId id="471" r:id="rId76"/>
    <p:sldId id="472" r:id="rId77"/>
    <p:sldId id="473" r:id="rId78"/>
    <p:sldId id="474" r:id="rId79"/>
    <p:sldId id="475" r:id="rId80"/>
    <p:sldId id="476" r:id="rId81"/>
    <p:sldId id="477" r:id="rId82"/>
    <p:sldId id="478" r:id="rId83"/>
    <p:sldId id="479" r:id="rId84"/>
    <p:sldId id="480" r:id="rId85"/>
    <p:sldId id="498" r:id="rId86"/>
    <p:sldId id="481" r:id="rId87"/>
    <p:sldId id="485" r:id="rId88"/>
    <p:sldId id="512" r:id="rId89"/>
    <p:sldId id="513" r:id="rId90"/>
    <p:sldId id="486" r:id="rId91"/>
    <p:sldId id="487" r:id="rId92"/>
    <p:sldId id="488" r:id="rId93"/>
    <p:sldId id="489" r:id="rId94"/>
    <p:sldId id="490" r:id="rId95"/>
    <p:sldId id="491" r:id="rId96"/>
    <p:sldId id="492" r:id="rId97"/>
    <p:sldId id="493" r:id="rId98"/>
    <p:sldId id="494" r:id="rId99"/>
    <p:sldId id="495" r:id="rId100"/>
    <p:sldId id="496" r:id="rId101"/>
    <p:sldId id="497" r:id="rId102"/>
    <p:sldId id="509" r:id="rId103"/>
    <p:sldId id="499" r:id="rId104"/>
    <p:sldId id="500" r:id="rId105"/>
    <p:sldId id="514" r:id="rId106"/>
    <p:sldId id="515" r:id="rId107"/>
    <p:sldId id="516" r:id="rId108"/>
    <p:sldId id="517" r:id="rId109"/>
    <p:sldId id="518" r:id="rId110"/>
    <p:sldId id="521" r:id="rId111"/>
    <p:sldId id="519" r:id="rId112"/>
    <p:sldId id="522" r:id="rId113"/>
    <p:sldId id="520" r:id="rId114"/>
    <p:sldId id="523" r:id="rId115"/>
    <p:sldId id="524" r:id="rId116"/>
    <p:sldId id="525" r:id="rId117"/>
    <p:sldId id="526" r:id="rId118"/>
  </p:sldIdLst>
  <p:sldSz cx="9144000" cy="6858000" type="screen4x3"/>
  <p:notesSz cx="6797675" cy="9926638"/>
  <p:embeddedFontLst>
    <p:embeddedFont>
      <p:font typeface="Arial Unicode MS" panose="020B0600000101010101" charset="-127"/>
      <p:regular r:id="rId121"/>
    </p:embeddedFont>
    <p:embeddedFont>
      <p:font typeface="HY울릉도B" panose="020B0600000101010101" charset="-127"/>
      <p:regular r:id="rId122"/>
    </p:embeddedFont>
    <p:embeddedFont>
      <p:font typeface="HY울릉도M" panose="020B0600000101010101" charset="-127"/>
      <p:regular r:id="rId123"/>
    </p:embeddedFon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HY견고딕" panose="02030600000101010101" pitchFamily="18" charset="-127"/>
      <p:regular r:id="rId128"/>
    </p:embeddedFont>
    <p:embeddedFont>
      <p:font typeface="HY헤드라인M" panose="02030600000101010101" pitchFamily="18" charset="-127"/>
      <p:regular r:id="rId129"/>
    </p:embeddedFont>
    <p:embeddedFont>
      <p:font typeface="Lucida Sans" panose="020B0602030504020204" pitchFamily="34" charset="0"/>
      <p:regular r:id="rId130"/>
      <p:bold r:id="rId131"/>
      <p:italic r:id="rId132"/>
      <p:boldItalic r:id="rId133"/>
    </p:embeddedFont>
    <p:embeddedFont>
      <p:font typeface="Microsoft YaHei UI" panose="020B0503020204020204" pitchFamily="34" charset="-122"/>
      <p:regular r:id="rId134"/>
      <p:bold r:id="rId135"/>
    </p:embeddedFont>
    <p:embeddedFont>
      <p:font typeface="Tahoma" panose="020B0604030504040204" pitchFamily="34" charset="0"/>
      <p:regular r:id="rId136"/>
      <p:bold r:id="rId137"/>
    </p:embeddedFont>
    <p:embeddedFont>
      <p:font typeface="Trebuchet MS" panose="020B0603020202020204" pitchFamily="34" charset="0"/>
      <p:regular r:id="rId138"/>
      <p:bold r:id="rId139"/>
      <p:italic r:id="rId140"/>
      <p:boldItalic r:id="rId141"/>
    </p:embeddedFont>
    <p:embeddedFont>
      <p:font typeface="Webdings" panose="05030102010509060703" pitchFamily="18" charset="2"/>
      <p:regular r:id="rId142"/>
    </p:embeddedFont>
    <p:embeddedFont>
      <p:font typeface="맑은 고딕" panose="020B0503020000020004" pitchFamily="50" charset="-127"/>
      <p:regular r:id="rId143"/>
      <p:bold r:id="rId1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F0C69BA-CB72-431B-B8FD-D86B1CE3AC56}">
          <p14:sldIdLst>
            <p14:sldId id="257"/>
            <p14:sldId id="345"/>
            <p14:sldId id="379"/>
            <p14:sldId id="399"/>
            <p14:sldId id="380"/>
            <p14:sldId id="381"/>
            <p14:sldId id="385"/>
            <p14:sldId id="383"/>
            <p14:sldId id="384"/>
            <p14:sldId id="386"/>
            <p14:sldId id="400"/>
            <p14:sldId id="387"/>
            <p14:sldId id="391"/>
            <p14:sldId id="392"/>
            <p14:sldId id="393"/>
            <p14:sldId id="401"/>
            <p14:sldId id="402"/>
            <p14:sldId id="403"/>
            <p14:sldId id="404"/>
            <p14:sldId id="405"/>
            <p14:sldId id="408"/>
            <p14:sldId id="409"/>
            <p14:sldId id="410"/>
            <p14:sldId id="412"/>
            <p14:sldId id="414"/>
            <p14:sldId id="415"/>
            <p14:sldId id="416"/>
            <p14:sldId id="417"/>
            <p14:sldId id="418"/>
            <p14:sldId id="419"/>
            <p14:sldId id="424"/>
            <p14:sldId id="420"/>
            <p14:sldId id="421"/>
            <p14:sldId id="422"/>
            <p14:sldId id="423"/>
            <p14:sldId id="432"/>
            <p14:sldId id="426"/>
            <p14:sldId id="511"/>
            <p14:sldId id="428"/>
            <p14:sldId id="429"/>
            <p14:sldId id="430"/>
            <p14:sldId id="442"/>
            <p14:sldId id="431"/>
            <p14:sldId id="434"/>
            <p14:sldId id="435"/>
            <p14:sldId id="436"/>
            <p14:sldId id="437"/>
            <p14:sldId id="438"/>
            <p14:sldId id="439"/>
            <p14:sldId id="440"/>
            <p14:sldId id="510"/>
            <p14:sldId id="441"/>
            <p14:sldId id="444"/>
            <p14:sldId id="445"/>
            <p14:sldId id="443"/>
            <p14:sldId id="454"/>
            <p14:sldId id="455"/>
            <p14:sldId id="456"/>
            <p14:sldId id="482"/>
            <p14:sldId id="457"/>
            <p14:sldId id="458"/>
            <p14:sldId id="459"/>
            <p14:sldId id="460"/>
            <p14:sldId id="483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98"/>
            <p14:sldId id="481"/>
            <p14:sldId id="485"/>
            <p14:sldId id="512"/>
            <p14:sldId id="513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509"/>
            <p14:sldId id="499"/>
            <p14:sldId id="500"/>
            <p14:sldId id="514"/>
            <p14:sldId id="515"/>
            <p14:sldId id="516"/>
            <p14:sldId id="517"/>
            <p14:sldId id="518"/>
            <p14:sldId id="521"/>
            <p14:sldId id="519"/>
            <p14:sldId id="522"/>
            <p14:sldId id="520"/>
            <p14:sldId id="523"/>
            <p14:sldId id="524"/>
            <p14:sldId id="525"/>
            <p14:sldId id="526"/>
          </p14:sldIdLst>
        </p14:section>
        <p14:section name="제목 없는 구역" id="{E36FBB23-3102-485B-8DF6-9D99C1DADCCF}">
          <p14:sldIdLst/>
        </p14:section>
      </p14:sectionLst>
    </p:ext>
    <p:ext uri="{EFAFB233-063F-42B5-8137-9DF3F51BA10A}">
      <p15:sldGuideLst xmlns:p15="http://schemas.microsoft.com/office/powerpoint/2012/main">
        <p15:guide id="5" pos="5670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pos="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260AB"/>
    <a:srgbClr val="0D89D3"/>
    <a:srgbClr val="F2F2F2"/>
    <a:srgbClr val="4E4D4C"/>
    <a:srgbClr val="DCDCDC"/>
    <a:srgbClr val="FDFDFD"/>
    <a:srgbClr val="1DA8EE"/>
    <a:srgbClr val="33B9F2"/>
    <a:srgbClr val="2B7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6192" autoAdjust="0"/>
  </p:normalViewPr>
  <p:slideViewPr>
    <p:cSldViewPr snapToGrid="0">
      <p:cViewPr varScale="1">
        <p:scale>
          <a:sx n="110" d="100"/>
          <a:sy n="110" d="100"/>
        </p:scale>
        <p:origin x="1764" y="102"/>
      </p:cViewPr>
      <p:guideLst>
        <p:guide pos="5670"/>
        <p:guide orient="horz" pos="3453"/>
        <p:guide pos="9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9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4.fntdata"/><Relationship Id="rId139" Type="http://schemas.openxmlformats.org/officeDocument/2006/relationships/font" Target="fonts/font1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0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0.fntdata"/><Relationship Id="rId135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openxmlformats.org/officeDocument/2006/relationships/font" Target="fonts/font5.fntdata"/><Relationship Id="rId141" Type="http://schemas.openxmlformats.org/officeDocument/2006/relationships/font" Target="fonts/font21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1.fntdata"/><Relationship Id="rId136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142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143" Type="http://schemas.openxmlformats.org/officeDocument/2006/relationships/font" Target="fonts/font23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44" Type="http://schemas.openxmlformats.org/officeDocument/2006/relationships/font" Target="fonts/font2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01AE4A79-C9E0-494F-8A34-0A2EB51C37E1}" type="datetimeFigureOut">
              <a:rPr lang="ko-KR" altLang="en-US" smtClean="0"/>
              <a:t>2020-03-02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62C3302A-4FD1-43F1-A8EB-E66B6AF9F6F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394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1914BABE-00E1-4633-84B3-C8E1DCE29F6A}" type="datetimeFigureOut">
              <a:rPr lang="ko-KR" altLang="en-US" smtClean="0"/>
              <a:t>2020-03-02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AB7A5247-C421-4D84-BBFF-739D9F25C9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16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96995" y="5132172"/>
            <a:ext cx="5750010" cy="313039"/>
          </a:xfrm>
        </p:spPr>
        <p:txBody>
          <a:bodyPr lIns="0" tIns="0" rIns="0" bIns="0" anchor="ctr">
            <a:noAutofit/>
          </a:bodyPr>
          <a:lstStyle>
            <a:lvl1pPr algn="ctr">
              <a:lnSpc>
                <a:spcPts val="2700"/>
              </a:lnSpc>
              <a:defRPr sz="2500" b="1" spc="-100" baseline="0">
                <a:solidFill>
                  <a:srgbClr val="393939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7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90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2321" y="1388465"/>
            <a:ext cx="3692739" cy="456812"/>
          </a:xfrm>
        </p:spPr>
        <p:txBody>
          <a:bodyPr lIns="0" tIns="0" rIns="0" bIns="0" anchor="t">
            <a:noAutofit/>
          </a:bodyPr>
          <a:lstStyle>
            <a:lvl1pPr>
              <a:lnSpc>
                <a:spcPts val="3400"/>
              </a:lnSpc>
              <a:defRPr sz="2800" b="1" spc="-300" baseline="0">
                <a:solidFill>
                  <a:srgbClr val="393939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6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8564" y="486033"/>
            <a:ext cx="5755674" cy="255374"/>
          </a:xfrm>
        </p:spPr>
        <p:txBody>
          <a:bodyPr lIns="0" tIns="0" rIns="0" bIns="0">
            <a:normAutofit/>
          </a:bodyPr>
          <a:lstStyle>
            <a:lvl1pPr>
              <a:lnSpc>
                <a:spcPts val="2600"/>
              </a:lnSpc>
              <a:defRPr sz="2100" b="1" spc="-100" baseline="0">
                <a:solidFill>
                  <a:srgbClr val="4E4D4C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64327" y="6590270"/>
            <a:ext cx="720000" cy="139444"/>
          </a:xfrm>
        </p:spPr>
        <p:txBody>
          <a:bodyPr lIns="0" tIns="0" rIns="0" bIns="0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- </a:t>
            </a:r>
            <a:fld id="{CA2EF384-2427-4F25-A248-5C3055C1124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2" y="0"/>
            <a:ext cx="9152021" cy="555163"/>
          </a:xfrm>
          <a:prstGeom prst="rect">
            <a:avLst/>
          </a:prstGeom>
        </p:spPr>
      </p:pic>
      <p:pic>
        <p:nvPicPr>
          <p:cNvPr id="7" name="그림 1" descr="Adobe System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30" y="141429"/>
            <a:ext cx="703841" cy="34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160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226">
          <p15:clr>
            <a:srgbClr val="FBAE40"/>
          </p15:clr>
        </p15:guide>
        <p15:guide id="3" pos="55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23218-F65C-46E7-B352-79580533E41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9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80" r:id="rId3"/>
    <p:sldLayoutId id="2147483676" r:id="rId4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openxmlformats.org/officeDocument/2006/relationships/image" Target="../media/image104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12" Type="http://schemas.openxmlformats.org/officeDocument/2006/relationships/image" Target="../media/image103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jpe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17" y="6039165"/>
            <a:ext cx="1032641" cy="6197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6499" y="1296995"/>
            <a:ext cx="6628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VForce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UTM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운영자 매뉴얼</a:t>
            </a:r>
            <a:endParaRPr lang="en-US" altLang="ko-K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5416" y="48520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넥스지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8382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graphicFrame>
        <p:nvGraphicFramePr>
          <p:cNvPr id="3" name="Group 4">
            <a:extLst>
              <a:ext uri="{FF2B5EF4-FFF2-40B4-BE49-F238E27FC236}">
                <a16:creationId xmlns:a16="http://schemas.microsoft.com/office/drawing/2014/main" id="{DBF857E1-12DD-4979-81C0-5E65D2786827}"/>
              </a:ext>
            </a:extLst>
          </p:cNvPr>
          <p:cNvGraphicFramePr>
            <a:graphicFrameLocks/>
          </p:cNvGraphicFramePr>
          <p:nvPr/>
        </p:nvGraphicFramePr>
        <p:xfrm>
          <a:off x="900113" y="1412875"/>
          <a:ext cx="7343775" cy="4608513"/>
        </p:xfrm>
        <a:graphic>
          <a:graphicData uri="http://schemas.openxmlformats.org/drawingml/2006/table">
            <a:tbl>
              <a:tblPr/>
              <a:tblGrid>
                <a:gridCol w="1069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7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Header</a:t>
                      </a:r>
                    </a:p>
                  </a:txBody>
                  <a:tcPr marL="91426" marR="914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AH(Authentication Header)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데이터에 대한 인증과 무결성 보장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출처에 대한 인증 서비스 제공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단독 또는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ESP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와 함께 사용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ESP(Encapsulation Security Payload)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데이터에 대한 기밀성과 무결성을 보장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출청에 대한 인증 서비스 제공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89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 Exchange</a:t>
                      </a:r>
                    </a:p>
                  </a:txBody>
                  <a:tcPr marL="91426" marR="914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IKE(ISKMP/Oakely)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Diffie-Helman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사용할 프로토콜과 알고리즘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키에 동의 하고 협상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통신하는 상대방을 인증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키 등의 보안속성을 협상하여 공유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안전한 통신 채널을 설정하는 단계</a:t>
                      </a:r>
                      <a:b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(Main Mode, Aggressive Mode)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기반으로 키를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재생성하는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단계</a:t>
                      </a:r>
                      <a:b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  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(Quick Mode)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Modes</a:t>
                      </a:r>
                    </a:p>
                  </a:txBody>
                  <a:tcPr marL="91426" marR="914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Transport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End-to-End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보안을 위해 사용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호스트에서 구현가능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IP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헤더를 제외한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패킷의 데이터를 보안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Traffic Analysis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가능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Tunnel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IP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패킷을 보안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Traffic Analysis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불가능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비공인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IP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사용이 가능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Encryption</a:t>
                      </a:r>
                    </a:p>
                  </a:txBody>
                  <a:tcPr marL="91426" marR="914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DES, 3DES, RC4, IDEA</a:t>
                      </a:r>
                    </a:p>
                  </a:txBody>
                  <a:tcPr marL="91426" marR="914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0482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5CFE14-553B-4EF8-AE94-C2972CB3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688108"/>
              </p:ext>
            </p:extLst>
          </p:nvPr>
        </p:nvGraphicFramePr>
        <p:xfrm>
          <a:off x="142875" y="4103728"/>
          <a:ext cx="8858250" cy="216328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Center# show logging session(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저장로그 확인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terminal monitor session(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실시간 확인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000015 11-03 08:26:17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000016 11-03 08:26:18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000017 11-03 08:26:19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000018 11-03 08:26:20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000019 11-03 08:26:21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000020 11-03 08:26:25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000021 11-03 08:26:26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000022 11-03 08:26:27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000023 11-03 08:26:28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000024 11-03 08:26:29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1.1.1.2         1.1.1.1         0       8       0          0          0.0.0.0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D1957F-E7D5-472D-BC72-750D6A1A5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99415"/>
              </p:ext>
            </p:extLst>
          </p:nvPr>
        </p:nvGraphicFramePr>
        <p:xfrm>
          <a:off x="142875" y="1268413"/>
          <a:ext cx="8858250" cy="271192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방화벽에 차단될 경우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3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center#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rule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rule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source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policy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drop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 connections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branch# ping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Type escape sequence to abort.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Sending 5, 36-byte ICMP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Echos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to 1.1.1.1, timeout is 0.950 seconds: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.....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Success rate is 0 percent (0/5), round-trip min/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avg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/max = 0/0/0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ms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9">
            <a:extLst>
              <a:ext uri="{FF2B5EF4-FFF2-40B4-BE49-F238E27FC236}">
                <a16:creationId xmlns:a16="http://schemas.microsoft.com/office/drawing/2014/main" id="{E88B27C1-A684-4442-85D3-E7C7F4C60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237" y="5271128"/>
            <a:ext cx="2430474" cy="57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룰에 의해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적법한 사용자의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라면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방화벽을 통해 해당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서비스를 허용해야 함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3307E-03E0-45DA-9BB1-DAD5B455E4F7}"/>
              </a:ext>
            </a:extLst>
          </p:cNvPr>
          <p:cNvSpPr/>
          <p:nvPr/>
        </p:nvSpPr>
        <p:spPr>
          <a:xfrm>
            <a:off x="1970961" y="4866864"/>
            <a:ext cx="294772" cy="1371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AB2E0123-1A5E-4AAE-895A-04ACDDD58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2905" y="5387672"/>
            <a:ext cx="364894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사각형 설명선 27">
            <a:extLst>
              <a:ext uri="{FF2B5EF4-FFF2-40B4-BE49-F238E27FC236}">
                <a16:creationId xmlns:a16="http://schemas.microsoft.com/office/drawing/2014/main" id="{EA5DDED3-4E9C-4528-B3F2-C44553E4E375}"/>
              </a:ext>
            </a:extLst>
          </p:cNvPr>
          <p:cNvSpPr/>
          <p:nvPr/>
        </p:nvSpPr>
        <p:spPr>
          <a:xfrm>
            <a:off x="367900" y="3175529"/>
            <a:ext cx="1620180" cy="207640"/>
          </a:xfrm>
          <a:prstGeom prst="wedgeRectCallout">
            <a:avLst>
              <a:gd name="adj1" fmla="val -18905"/>
              <a:gd name="adj2" fmla="val -10258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방화벽 룰을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Default Drop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설정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28">
            <a:extLst>
              <a:ext uri="{FF2B5EF4-FFF2-40B4-BE49-F238E27FC236}">
                <a16:creationId xmlns:a16="http://schemas.microsoft.com/office/drawing/2014/main" id="{E7DF3B52-6DCB-42E0-A3D6-45888F9793BA}"/>
              </a:ext>
            </a:extLst>
          </p:cNvPr>
          <p:cNvSpPr/>
          <p:nvPr/>
        </p:nvSpPr>
        <p:spPr>
          <a:xfrm>
            <a:off x="6712979" y="3048453"/>
            <a:ext cx="1035741" cy="200180"/>
          </a:xfrm>
          <a:prstGeom prst="wedgeRectCallout">
            <a:avLst>
              <a:gd name="adj1" fmla="val -18905"/>
              <a:gd name="adj2" fmla="val -10258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센터로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Ping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E0AFEF-E145-462F-B1FE-C2FE2660B764}"/>
              </a:ext>
            </a:extLst>
          </p:cNvPr>
          <p:cNvSpPr/>
          <p:nvPr/>
        </p:nvSpPr>
        <p:spPr>
          <a:xfrm>
            <a:off x="1462532" y="4866393"/>
            <a:ext cx="294772" cy="1371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0389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B3134D-22F2-43EA-9E76-6FCA3B47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48760"/>
              </p:ext>
            </p:extLst>
          </p:nvPr>
        </p:nvGraphicFramePr>
        <p:xfrm>
          <a:off x="142875" y="1268413"/>
          <a:ext cx="8858250" cy="271192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IPSec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VPN : remote-id(</a:t>
                      </a:r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fqdn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 서로 일치하지 않을 경우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remote-secret admin1234 id-type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fqdn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id </a:t>
                      </a:r>
                      <a:r>
                        <a:rPr lang="en-US" altLang="ko-KR" sz="900" b="1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center-1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crypto tunnel branch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local-identity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fqdn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branch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auth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transforms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esp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ipsec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host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etherip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57B33B-5203-4C5D-8268-6BBBA4B3A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62486"/>
              </p:ext>
            </p:extLst>
          </p:nvPr>
        </p:nvGraphicFramePr>
        <p:xfrm>
          <a:off x="142875" y="4103728"/>
          <a:ext cx="8858250" cy="148516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000466: Nov  3 07:10:00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08[IKE] no IKE config found for 1.1.1.1...1.1.1.2, sending NO_PROPOSAL_CHOSEN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지점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000453: Nov  3 07:18:53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15[IKE] initiating IKE_SA b(1.1.1.2-1.1.1.1)[2] to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000454: Nov  3 07:18:53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02[IKE] received NO_PROPOSAL_CHOSEN notify error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9">
            <a:extLst>
              <a:ext uri="{FF2B5EF4-FFF2-40B4-BE49-F238E27FC236}">
                <a16:creationId xmlns:a16="http://schemas.microsoft.com/office/drawing/2014/main" id="{E41698EB-4CA1-4620-822D-8A7E8A89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159" y="4598005"/>
            <a:ext cx="1386918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</a:p>
        </p:txBody>
      </p:sp>
      <p:sp>
        <p:nvSpPr>
          <p:cNvPr id="7" name="Line 38">
            <a:extLst>
              <a:ext uri="{FF2B5EF4-FFF2-40B4-BE49-F238E27FC236}">
                <a16:creationId xmlns:a16="http://schemas.microsoft.com/office/drawing/2014/main" id="{68145C88-1597-43CA-BA49-0F325B512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3564" y="4711883"/>
            <a:ext cx="64193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Text Box 39">
            <a:extLst>
              <a:ext uri="{FF2B5EF4-FFF2-40B4-BE49-F238E27FC236}">
                <a16:creationId xmlns:a16="http://schemas.microsoft.com/office/drawing/2014/main" id="{B909DCDC-FA62-4DCA-97D2-CF5B821D5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159" y="5292130"/>
            <a:ext cx="1386918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</a:p>
        </p:txBody>
      </p:sp>
      <p:sp>
        <p:nvSpPr>
          <p:cNvPr id="9" name="Line 38">
            <a:extLst>
              <a:ext uri="{FF2B5EF4-FFF2-40B4-BE49-F238E27FC236}">
                <a16:creationId xmlns:a16="http://schemas.microsoft.com/office/drawing/2014/main" id="{5D41E371-F862-40BE-B425-D8393707F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458" y="5406008"/>
            <a:ext cx="212803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0" name="Text Box 39">
            <a:extLst>
              <a:ext uri="{FF2B5EF4-FFF2-40B4-BE49-F238E27FC236}">
                <a16:creationId xmlns:a16="http://schemas.microsoft.com/office/drawing/2014/main" id="{38C4E8F5-BA45-48F1-8B0A-6C966BA65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440" y="5734965"/>
            <a:ext cx="563968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IPSec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VPN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관련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Parameter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일치하지 않을 경우 대부분 </a:t>
            </a:r>
            <a:r>
              <a:rPr lang="en-US" altLang="ko-KR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동일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 설명선 15">
            <a:extLst>
              <a:ext uri="{FF2B5EF4-FFF2-40B4-BE49-F238E27FC236}">
                <a16:creationId xmlns:a16="http://schemas.microsoft.com/office/drawing/2014/main" id="{3F30D9F1-F63F-4F7B-8FA1-A9B8DECC8F24}"/>
              </a:ext>
            </a:extLst>
          </p:cNvPr>
          <p:cNvSpPr/>
          <p:nvPr/>
        </p:nvSpPr>
        <p:spPr>
          <a:xfrm>
            <a:off x="367900" y="5748753"/>
            <a:ext cx="2520280" cy="200180"/>
          </a:xfrm>
          <a:prstGeom prst="wedgeRectCallout">
            <a:avLst>
              <a:gd name="adj1" fmla="val -45814"/>
              <a:gd name="adj2" fmla="val -12922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IPSec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VPN  Parameter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값을 서로 일치 시켜 문제 해결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7897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69093CA-9A70-4D4A-AB53-6A08F4A59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22474"/>
              </p:ext>
            </p:extLst>
          </p:nvPr>
        </p:nvGraphicFramePr>
        <p:xfrm>
          <a:off x="142875" y="1277557"/>
          <a:ext cx="8858250" cy="271192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IPSec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VPN : PSK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 서로 일치하지 않을 경우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remote-secret admin1234 id-type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fqdn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crypto tunnel branch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local-identity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fqdn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branch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auth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-key </a:t>
                      </a:r>
                      <a:r>
                        <a:rPr lang="en-US" altLang="ko-KR" sz="900" b="1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transforms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esp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ipsec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host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etherip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0A5C6B4-EAA7-4914-9807-AB9A6D902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89123"/>
              </p:ext>
            </p:extLst>
          </p:nvPr>
        </p:nvGraphicFramePr>
        <p:xfrm>
          <a:off x="142875" y="4112872"/>
          <a:ext cx="8858250" cy="148516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000466: Nov  3 07:10:00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 08[IKE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] no IKE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found for 1.1.1.1...1.1.1.2, sending NO_PROPOSAL_CHOSEN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지점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000453: Nov 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3 07:18:53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15[IKE] initiating IKE_SA b(1.1.1.2-1.1.1.1)[2] to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000454: Nov 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3 07:18:53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02[IKE] received NO_PROPOSAL_CHOSEN notify error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9">
            <a:extLst>
              <a:ext uri="{FF2B5EF4-FFF2-40B4-BE49-F238E27FC236}">
                <a16:creationId xmlns:a16="http://schemas.microsoft.com/office/drawing/2014/main" id="{4FE2D14E-3F68-434C-8896-B620F81C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159" y="4607149"/>
            <a:ext cx="1386918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</a:p>
        </p:txBody>
      </p:sp>
      <p:sp>
        <p:nvSpPr>
          <p:cNvPr id="7" name="Line 38">
            <a:extLst>
              <a:ext uri="{FF2B5EF4-FFF2-40B4-BE49-F238E27FC236}">
                <a16:creationId xmlns:a16="http://schemas.microsoft.com/office/drawing/2014/main" id="{069D132A-D73E-4400-A227-38FFFCDFC7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3564" y="4721027"/>
            <a:ext cx="64193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Text Box 39">
            <a:extLst>
              <a:ext uri="{FF2B5EF4-FFF2-40B4-BE49-F238E27FC236}">
                <a16:creationId xmlns:a16="http://schemas.microsoft.com/office/drawing/2014/main" id="{FBF9E9EB-3403-4DCA-94E9-A8B852AC3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159" y="5301274"/>
            <a:ext cx="1386918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</a:p>
        </p:txBody>
      </p:sp>
      <p:sp>
        <p:nvSpPr>
          <p:cNvPr id="9" name="Line 38">
            <a:extLst>
              <a:ext uri="{FF2B5EF4-FFF2-40B4-BE49-F238E27FC236}">
                <a16:creationId xmlns:a16="http://schemas.microsoft.com/office/drawing/2014/main" id="{9FB5B814-5A3E-4546-984F-DA01B62D4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458" y="5415152"/>
            <a:ext cx="212803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0" name="Text Box 39">
            <a:extLst>
              <a:ext uri="{FF2B5EF4-FFF2-40B4-BE49-F238E27FC236}">
                <a16:creationId xmlns:a16="http://schemas.microsoft.com/office/drawing/2014/main" id="{3C052519-389B-4D4D-8F15-68D0D07EA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564" y="5744109"/>
            <a:ext cx="563968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IPSec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VPN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관련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Parameter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일치하지 않을 경우 대부분 </a:t>
            </a:r>
            <a:r>
              <a:rPr lang="en-US" altLang="ko-KR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동일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 설명선 16">
            <a:extLst>
              <a:ext uri="{FF2B5EF4-FFF2-40B4-BE49-F238E27FC236}">
                <a16:creationId xmlns:a16="http://schemas.microsoft.com/office/drawing/2014/main" id="{6269F6BE-67DB-4888-9497-84443FF7AE40}"/>
              </a:ext>
            </a:extLst>
          </p:cNvPr>
          <p:cNvSpPr/>
          <p:nvPr/>
        </p:nvSpPr>
        <p:spPr>
          <a:xfrm>
            <a:off x="367900" y="5757897"/>
            <a:ext cx="2520280" cy="200180"/>
          </a:xfrm>
          <a:prstGeom prst="wedgeRectCallout">
            <a:avLst>
              <a:gd name="adj1" fmla="val -45814"/>
              <a:gd name="adj2" fmla="val -12922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IPSec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VPN  Parameter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값을 서로 일치 시켜 문제 해결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436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A4C684-6CA4-4BC0-BB2C-DD3DC1968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37200"/>
              </p:ext>
            </p:extLst>
          </p:nvPr>
        </p:nvGraphicFramePr>
        <p:xfrm>
          <a:off x="142875" y="1268413"/>
          <a:ext cx="8858250" cy="271192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IPSec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VPN : 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암호화 알고리즘이 서로 일치하지 않을 경우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remote-secret admin1234 id-type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fqdn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crypto tunnel branch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local-identity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fqdn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branch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auth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-key admin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transforms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esp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aes-256 </a:t>
                      </a:r>
                      <a:r>
                        <a:rPr lang="en-US" altLang="ko-KR" sz="900" b="1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sha-512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ipsec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host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etherip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DBA8CD-C96B-4C4A-9901-D3A8D2CB9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86091"/>
              </p:ext>
            </p:extLst>
          </p:nvPr>
        </p:nvGraphicFramePr>
        <p:xfrm>
          <a:off x="142875" y="4103728"/>
          <a:ext cx="8858250" cy="202612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000359: Nov  3 07:55:14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15[IKE] 1.1.1.2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000360: Nov  3 07:55:14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16[IKE] IKE_SA c(1.1.1.1-0.0.0.0/0)[5] established between 1.1.1.1[center]...1.1.1.2[branch]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000361: Nov  3 07:55:14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16[CFG]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received proposals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ESP:AES_CBC_256/HMAC_SHA2_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512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_256/NO_EXT_SEQ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000362: Nov  3 07:55:14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16[CFG]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configured proposals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ESP:AES_CBC_256/HMAC_SHA2_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256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_128/NO_EXT_SEQ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000363: Nov  3 07:55:14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16[CHD] no acceptable proposal found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지점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000453: Nov  3 08:04:08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15[IKE] initiating IKE_SA b(1.1.1.2-1.1.1.1)[3] to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000454: Nov  3 08:04:08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02[CHD] establishing CHILD_SA b(1.1.1.2-1.1.1.1){1}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000455: Nov  3 08:04:08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01[IKE] IKE_SA b(1.1.1.2-1.1.1.1)[3] established between 1.1.1.2[branch]...1.1.1.1[center]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000456: Nov  3 08:04:08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iked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: &lt;6&gt; 01[CHD] received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NO_PROPOSAL_CHOSEN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notify, no CHILD_SA built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Box 39">
            <a:extLst>
              <a:ext uri="{FF2B5EF4-FFF2-40B4-BE49-F238E27FC236}">
                <a16:creationId xmlns:a16="http://schemas.microsoft.com/office/drawing/2014/main" id="{607056F7-B000-426F-8B96-8B70C195A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828" y="4861130"/>
            <a:ext cx="201048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센터와 지점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다름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2BDE06F6-B5D5-4D44-B837-44742C358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2588" y="4975008"/>
            <a:ext cx="36084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6" name="Text Box 39">
            <a:extLst>
              <a:ext uri="{FF2B5EF4-FFF2-40B4-BE49-F238E27FC236}">
                <a16:creationId xmlns:a16="http://schemas.microsoft.com/office/drawing/2014/main" id="{D749E212-D38A-420D-A250-CE9FB1921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099" y="5899820"/>
            <a:ext cx="1386918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NO_PROPOSAL_CHOSEN</a:t>
            </a:r>
          </a:p>
        </p:txBody>
      </p:sp>
      <p:sp>
        <p:nvSpPr>
          <p:cNvPr id="17" name="Line 38">
            <a:extLst>
              <a:ext uri="{FF2B5EF4-FFF2-40B4-BE49-F238E27FC236}">
                <a16:creationId xmlns:a16="http://schemas.microsoft.com/office/drawing/2014/main" id="{A25D2119-3F42-4FD0-9998-2C2BA7EFF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280" y="6013698"/>
            <a:ext cx="1378624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" name="AutoShape 52">
            <a:extLst>
              <a:ext uri="{FF2B5EF4-FFF2-40B4-BE49-F238E27FC236}">
                <a16:creationId xmlns:a16="http://schemas.microsoft.com/office/drawing/2014/main" id="{61C9DC8E-FB01-4D0B-BD72-EC6D429F89A3}"/>
              </a:ext>
            </a:extLst>
          </p:cNvPr>
          <p:cNvSpPr>
            <a:spLocks/>
          </p:cNvSpPr>
          <p:nvPr/>
        </p:nvSpPr>
        <p:spPr bwMode="auto">
          <a:xfrm>
            <a:off x="6597640" y="4875718"/>
            <a:ext cx="128929" cy="201716"/>
          </a:xfrm>
          <a:prstGeom prst="rightBrace">
            <a:avLst>
              <a:gd name="adj1" fmla="val 41596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9" name="사각형 설명선 15">
            <a:extLst>
              <a:ext uri="{FF2B5EF4-FFF2-40B4-BE49-F238E27FC236}">
                <a16:creationId xmlns:a16="http://schemas.microsoft.com/office/drawing/2014/main" id="{1FE7C821-60A7-403E-8C8F-95B30D47A77A}"/>
              </a:ext>
            </a:extLst>
          </p:cNvPr>
          <p:cNvSpPr/>
          <p:nvPr/>
        </p:nvSpPr>
        <p:spPr>
          <a:xfrm>
            <a:off x="367900" y="6274288"/>
            <a:ext cx="2520280" cy="200180"/>
          </a:xfrm>
          <a:prstGeom prst="wedgeRectCallout">
            <a:avLst>
              <a:gd name="adj1" fmla="val -45814"/>
              <a:gd name="adj2" fmla="val -12922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IPSec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VPN  Parameter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값을 서로 일치 시켜 문제 해결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5005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FD70C9-E13F-46B3-A914-9D7FAB11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51842"/>
              </p:ext>
            </p:extLst>
          </p:nvPr>
        </p:nvGraphicFramePr>
        <p:xfrm>
          <a:off x="142875" y="1268413"/>
          <a:ext cx="8858250" cy="2704120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IPSec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VPN : </a:t>
                      </a:r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i="0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  같은 대역이 아닐 경우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3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with-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ipsec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172.16.0.1/16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with-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ipsec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lang="en-US" altLang="ko-KR" sz="900" b="1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172.17.0.2/16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69E1666-EC35-48D8-B193-00081553B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242768"/>
              </p:ext>
            </p:extLst>
          </p:nvPr>
        </p:nvGraphicFramePr>
        <p:xfrm>
          <a:off x="142875" y="4103728"/>
          <a:ext cx="8858250" cy="216328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Center#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tu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Identity     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6669.7823.5868     0.0.0.0          up(1/1)          00:01:10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지점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Branch#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tu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Identity     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6669.7823.94fa     0.0.0.0          up(1/1)          00:01:17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9">
            <a:extLst>
              <a:ext uri="{FF2B5EF4-FFF2-40B4-BE49-F238E27FC236}">
                <a16:creationId xmlns:a16="http://schemas.microsoft.com/office/drawing/2014/main" id="{FBF54FC7-7043-4B86-ADBA-546525E81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9094" y="5541158"/>
            <a:ext cx="3062367" cy="35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센터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ATM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 모두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EIX Tunnel IP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정상적으로 올라오지 않음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Line 38">
            <a:extLst>
              <a:ext uri="{FF2B5EF4-FFF2-40B4-BE49-F238E27FC236}">
                <a16:creationId xmlns:a16="http://schemas.microsoft.com/office/drawing/2014/main" id="{0ACBFA9B-DBBD-4727-A00B-C4C97323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8515" y="5273858"/>
            <a:ext cx="4375997" cy="375074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0F48AE90-67DA-4CCD-A771-52F652323C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8516" y="5648931"/>
            <a:ext cx="4397158" cy="287881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CFA75F-A3CA-42D8-AB8B-FB52446217FE}"/>
              </a:ext>
            </a:extLst>
          </p:cNvPr>
          <p:cNvSpPr/>
          <p:nvPr/>
        </p:nvSpPr>
        <p:spPr>
          <a:xfrm>
            <a:off x="1168465" y="4972658"/>
            <a:ext cx="428131" cy="3012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C5AD54-89ED-49C3-B26D-8078CEAED817}"/>
              </a:ext>
            </a:extLst>
          </p:cNvPr>
          <p:cNvSpPr/>
          <p:nvPr/>
        </p:nvSpPr>
        <p:spPr>
          <a:xfrm>
            <a:off x="1168465" y="5936813"/>
            <a:ext cx="428131" cy="3012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15">
            <a:extLst>
              <a:ext uri="{FF2B5EF4-FFF2-40B4-BE49-F238E27FC236}">
                <a16:creationId xmlns:a16="http://schemas.microsoft.com/office/drawing/2014/main" id="{7E87CD50-1CD4-4B9E-AF37-5E9947AD5736}"/>
              </a:ext>
            </a:extLst>
          </p:cNvPr>
          <p:cNvSpPr/>
          <p:nvPr/>
        </p:nvSpPr>
        <p:spPr>
          <a:xfrm>
            <a:off x="4418350" y="4752527"/>
            <a:ext cx="2397533" cy="200180"/>
          </a:xfrm>
          <a:prstGeom prst="wedgeRectCallout">
            <a:avLst>
              <a:gd name="adj1" fmla="val -43168"/>
              <a:gd name="adj2" fmla="val 8965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EIX 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동일 대역으로 일치 시켜 문제 해결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134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886D684-FDBB-45FC-8E00-CB01DAAD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85848"/>
              </p:ext>
            </p:extLst>
          </p:nvPr>
        </p:nvGraphicFramePr>
        <p:xfrm>
          <a:off x="107504" y="1180966"/>
          <a:ext cx="2808312" cy="275209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branch_1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172.17.1.1/24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7CC909D-CB1B-4D2D-B3CB-615737B26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7222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destination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dpd-timeout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ip address 172.17.1.11/24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branch_1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11E589-F574-4432-B0C7-9D6171F653FB}"/>
              </a:ext>
            </a:extLst>
          </p:cNvPr>
          <p:cNvSpPr/>
          <p:nvPr/>
        </p:nvSpPr>
        <p:spPr>
          <a:xfrm>
            <a:off x="6444208" y="1638325"/>
            <a:ext cx="2304255" cy="144016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437DD5-C09A-49D3-ACA6-8AF281913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EFD46E-0B5A-486E-B7BB-F88F6E31B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40142D-95DE-49F5-A40F-8E22021497F8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6BB3F-0DE4-4B4D-814C-D5C3245C4267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EA9048-F8D7-4DDA-B591-076193AD7C5D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20" name="Picture 588" descr="31">
            <a:extLst>
              <a:ext uri="{FF2B5EF4-FFF2-40B4-BE49-F238E27FC236}">
                <a16:creationId xmlns:a16="http://schemas.microsoft.com/office/drawing/2014/main" id="{244F2B63-07E5-412C-B9A3-34378810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F80385-51C8-420C-8E18-5DDC4D61A8C1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cxnSp>
        <p:nvCxnSpPr>
          <p:cNvPr id="22" name="직선 화살표 연결선 17">
            <a:extLst>
              <a:ext uri="{FF2B5EF4-FFF2-40B4-BE49-F238E27FC236}">
                <a16:creationId xmlns:a16="http://schemas.microsoft.com/office/drawing/2014/main" id="{36B668A2-C245-4EAC-BEE2-F6889648F5EC}"/>
              </a:ext>
            </a:extLst>
          </p:cNvPr>
          <p:cNvCxnSpPr/>
          <p:nvPr/>
        </p:nvCxnSpPr>
        <p:spPr>
          <a:xfrm rot="5400000">
            <a:off x="7981826" y="2078405"/>
            <a:ext cx="774670" cy="18254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EE3410-6A35-456D-964D-DE396A4568F8}"/>
              </a:ext>
            </a:extLst>
          </p:cNvPr>
          <p:cNvSpPr txBox="1"/>
          <p:nvPr/>
        </p:nvSpPr>
        <p:spPr>
          <a:xfrm>
            <a:off x="7592973" y="2560241"/>
            <a:ext cx="1369834" cy="30777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설정이 없거나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,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PSK/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Fqdn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ID </a:t>
            </a:r>
            <a:r>
              <a:rPr kumimoji="1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값이 다를 경우</a:t>
            </a:r>
            <a:endParaRPr kumimoji="1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EFC726-93B7-4E78-BFD3-7C3890C5E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22493"/>
              </p:ext>
            </p:extLst>
          </p:nvPr>
        </p:nvGraphicFramePr>
        <p:xfrm>
          <a:off x="89205" y="4189463"/>
          <a:ext cx="4410787" cy="2313519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8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53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001968: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[Initiator]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001970: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10.10.10.1:500 ID center (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001971: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10.10.10.11:500 ID branch_1 (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001973: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Message: Timed out (65540)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001974: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negotiations: 60 done, 31 successful, 29 failed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001975: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SAD: deleting IPsec SAs by peer handle 0000001e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001977: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destroyed: Inbound SPI:      | Outbound SPI: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001978: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                  ESP    [55819b41] | [4bc01eb2]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001979: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SAD: 00000001 destroyed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001980: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SAD: deleting IPsec SAs by peer handle 0000001e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001981: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001982: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IKE SA destroyed: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001983: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  Initiator SPI 30073f7e eb0fcb98 Responder SPI 6572a484 9cc41809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001984: Jul  5 14:20:04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destroyed from '10.10.10.11', remote identity 'branch_1'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65F3C4-6A53-415C-A7E5-51DB2E109D81}"/>
              </a:ext>
            </a:extLst>
          </p:cNvPr>
          <p:cNvCxnSpPr>
            <a:stCxn id="15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23833C-D843-4D70-BE42-512A42E03343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A64CF00-4679-4D19-B942-35AC12508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50210"/>
              </p:ext>
            </p:extLst>
          </p:nvPr>
        </p:nvGraphicFramePr>
        <p:xfrm>
          <a:off x="4499992" y="4189536"/>
          <a:ext cx="4536504" cy="2313519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8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53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008673: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IKEv2 SA [Initiator]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008674: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008675: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10.10.10.11:500 ID branch_1 (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008676: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10.10.10.1:500 ID center (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008677: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008678: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negotiation failed to '10.10.10.1', remote identity 'center'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008679: Jul  5 14:05:52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Authentication failed (24)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008680: Jul  5 14:05:52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Reason: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008681: Jul  5 14:05:52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  Remote ID mismatch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008682: Jul  5 14:05:52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negotiations: 475 done, 3 successful, 472 failed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66C348-B444-4D7E-8472-0E5A5E81291F}"/>
              </a:ext>
            </a:extLst>
          </p:cNvPr>
          <p:cNvSpPr/>
          <p:nvPr/>
        </p:nvSpPr>
        <p:spPr>
          <a:xfrm>
            <a:off x="4175564" y="509887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Quicksec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1 )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25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A14B752-72F6-418D-B555-D9BA0CA47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79060"/>
              </p:ext>
            </p:extLst>
          </p:nvPr>
        </p:nvGraphicFramePr>
        <p:xfrm>
          <a:off x="107504" y="1180966"/>
          <a:ext cx="2808312" cy="275209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branch_1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172.17.1.1/24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905D6B9-F31A-47B8-8B4E-9D4660A2E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785682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destination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dpd-timeout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ip address 172.17.1.11/24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branch_1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aes-256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1D0C6-776A-422F-AC05-3F942A2003DE}"/>
              </a:ext>
            </a:extLst>
          </p:cNvPr>
          <p:cNvSpPr/>
          <p:nvPr/>
        </p:nvSpPr>
        <p:spPr>
          <a:xfrm>
            <a:off x="7164289" y="3200994"/>
            <a:ext cx="504056" cy="155998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BF0023-7051-4BD3-BB61-14C936ADF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75EB9B-C2F1-406C-8DAA-C57136B1D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1952035-A8B3-4C4E-A77A-CB9392845891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5356AB-ADD6-45BB-A2BF-486913C32999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89A00-473F-47AA-85BC-334B5AB06C7C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36" name="Picture 588" descr="31">
            <a:extLst>
              <a:ext uri="{FF2B5EF4-FFF2-40B4-BE49-F238E27FC236}">
                <a16:creationId xmlns:a16="http://schemas.microsoft.com/office/drawing/2014/main" id="{C5970DBB-0A52-4E89-B184-66A1D06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451B9E-B83C-421C-95D6-213F315C43DE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cxnSp>
        <p:nvCxnSpPr>
          <p:cNvPr id="38" name="직선 화살표 연결선 17">
            <a:extLst>
              <a:ext uri="{FF2B5EF4-FFF2-40B4-BE49-F238E27FC236}">
                <a16:creationId xmlns:a16="http://schemas.microsoft.com/office/drawing/2014/main" id="{EDF76C20-B9DD-4CBD-966F-0FC01F6B8464}"/>
              </a:ext>
            </a:extLst>
          </p:cNvPr>
          <p:cNvCxnSpPr>
            <a:stCxn id="30" idx="2"/>
            <a:endCxn id="39" idx="2"/>
          </p:cNvCxnSpPr>
          <p:nvPr/>
        </p:nvCxnSpPr>
        <p:spPr>
          <a:xfrm rot="5400000" flipH="1" flipV="1">
            <a:off x="7755487" y="2689732"/>
            <a:ext cx="328089" cy="1006431"/>
          </a:xfrm>
          <a:prstGeom prst="bentConnector3">
            <a:avLst>
              <a:gd name="adj1" fmla="val -32515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CA15B7-CA6C-4191-92FA-59B67474792B}"/>
              </a:ext>
            </a:extLst>
          </p:cNvPr>
          <p:cNvSpPr txBox="1"/>
          <p:nvPr/>
        </p:nvSpPr>
        <p:spPr>
          <a:xfrm>
            <a:off x="7882688" y="2828848"/>
            <a:ext cx="1080119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암호화 방식 상이함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873D46A-0FD0-49DE-992F-17DD9887C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23320"/>
              </p:ext>
            </p:extLst>
          </p:nvPr>
        </p:nvGraphicFramePr>
        <p:xfrm>
          <a:off x="89205" y="4189464"/>
          <a:ext cx="4410787" cy="1992627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92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003036: Jul  5 14:41:19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[Responder]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003037: Jul  5 14:41:19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003038: Jul  5 14:41:19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10.10.10.1:500 ID center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003039: Jul  5 14:41:19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10.10.10.11:500 ID branch_1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003041: Jul  5 14:41:19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No proposal chosen (14)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003042: Jul  5 14:41:19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Reason: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003043: Jul  5 14:41:19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  Encryption algorithm mismatch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003044: Jul  5 14:41:19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  IKE transform attribute mismatch (possible key size mismatch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003045: Jul  5 14:41:19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negotiations: 105 done, 47 successful, 58 failed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A1FDF7-F3E3-46E4-84A9-401B7FBBAA43}"/>
              </a:ext>
            </a:extLst>
          </p:cNvPr>
          <p:cNvCxnSpPr>
            <a:stCxn id="31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1575D5-E647-400F-9F2B-E94FA6853268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6D5E510-D6B1-4B41-A2F6-B1B7AB95F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59215"/>
              </p:ext>
            </p:extLst>
          </p:nvPr>
        </p:nvGraphicFramePr>
        <p:xfrm>
          <a:off x="4499992" y="4189536"/>
          <a:ext cx="4536504" cy="1992555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0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75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009966: Jul  5 14:41:17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&lt;4&gt; Authenticated notification `No proposal chosen' (14) from 10.10.10.1:500 for protocol None. Initiator SPI c9686d00 8573f20d Responder SPI 60aac330 dfa62cfa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009968: Jul  5 14:41:17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[Initiator]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009970: Jul  5 14:41:17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10.10.10.11:500 ID branch_1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009971: Jul  5 14:41:17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10.10.10.1:500 ID center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009973: Jul  5 14:41:17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No proposal chosen (14)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009974: Jul  5 14:41:17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negotiations: 534 done, 6 successful, 528 failed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2A98A3E-51B5-488B-BB2B-04B916CD309C}"/>
              </a:ext>
            </a:extLst>
          </p:cNvPr>
          <p:cNvSpPr/>
          <p:nvPr/>
        </p:nvSpPr>
        <p:spPr>
          <a:xfrm>
            <a:off x="4175564" y="509887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Quicksec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1 )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0909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A98A3E-51B5-488B-BB2B-04B916CD309C}"/>
              </a:ext>
            </a:extLst>
          </p:cNvPr>
          <p:cNvSpPr/>
          <p:nvPr/>
        </p:nvSpPr>
        <p:spPr>
          <a:xfrm>
            <a:off x="4175564" y="509887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Quicksec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1 )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1E44675-9782-4B30-8CC7-D045FB3DE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09206"/>
              </p:ext>
            </p:extLst>
          </p:nvPr>
        </p:nvGraphicFramePr>
        <p:xfrm>
          <a:off x="107504" y="1180966"/>
          <a:ext cx="2808312" cy="275209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branch_1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172.17.1.1/24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7439811-C57A-490F-B59F-DBF86CC05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493944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destination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dpd-timeout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ip address 172.17.1.11/24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branch_1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md5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0343FF-1EE6-47AC-A857-AEB1127285F0}"/>
              </a:ext>
            </a:extLst>
          </p:cNvPr>
          <p:cNvSpPr/>
          <p:nvPr/>
        </p:nvSpPr>
        <p:spPr>
          <a:xfrm>
            <a:off x="7568528" y="3219685"/>
            <a:ext cx="288034" cy="137307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C47EC6-B6F9-404D-ACD5-881623AB6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7D37DF-9D67-44FF-9CE2-63FCD577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C7DE1F-2569-43FD-9725-92D16FD93FD8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24040F-212A-4356-A8DF-6523A0676FA1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679905-6259-4253-BF63-FA201093AF20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44" name="Picture 588" descr="31">
            <a:extLst>
              <a:ext uri="{FF2B5EF4-FFF2-40B4-BE49-F238E27FC236}">
                <a16:creationId xmlns:a16="http://schemas.microsoft.com/office/drawing/2014/main" id="{9A88DB52-6DFE-4420-B4B4-BD37A5E4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BEF2C2-B337-45E4-8BBD-61E83C2701D7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cxnSp>
        <p:nvCxnSpPr>
          <p:cNvPr id="46" name="직선 화살표 연결선 17">
            <a:extLst>
              <a:ext uri="{FF2B5EF4-FFF2-40B4-BE49-F238E27FC236}">
                <a16:creationId xmlns:a16="http://schemas.microsoft.com/office/drawing/2014/main" id="{14EE201B-F313-4216-A882-1113087A4961}"/>
              </a:ext>
            </a:extLst>
          </p:cNvPr>
          <p:cNvCxnSpPr>
            <a:stCxn id="22" idx="3"/>
            <a:endCxn id="47" idx="2"/>
          </p:cNvCxnSpPr>
          <p:nvPr/>
        </p:nvCxnSpPr>
        <p:spPr>
          <a:xfrm flipV="1">
            <a:off x="7856562" y="3028903"/>
            <a:ext cx="566186" cy="259436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2E8686-189F-47D9-85C8-65F037EA862B}"/>
              </a:ext>
            </a:extLst>
          </p:cNvPr>
          <p:cNvSpPr txBox="1"/>
          <p:nvPr/>
        </p:nvSpPr>
        <p:spPr>
          <a:xfrm>
            <a:off x="7882688" y="2828848"/>
            <a:ext cx="1080119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암호화 방식 상이함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09F5EC9-7845-4D1D-9A95-FE5D089C4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55088"/>
              </p:ext>
            </p:extLst>
          </p:nvPr>
        </p:nvGraphicFramePr>
        <p:xfrm>
          <a:off x="89205" y="4189463"/>
          <a:ext cx="4410787" cy="2043328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6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9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003090: Jul  5 14:43:39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[Responder]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003092: Jul  5 14:43:39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10.10.10.1:500 ID center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003093: Jul  5 14:43:39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10.10.10.11:500 ID branch_1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003095: Jul  5 14:43:39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No proposal chosen (14)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003096: Jul  5 14:43:39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Reason: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003097: Jul  5 14:43:39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  Integrity algorithm mismatch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003098: Jul  5 14:43:39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negotiations: 110 done, 47 successful, 63 failed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D19096-1433-433E-B04D-80D1C419E1DE}"/>
              </a:ext>
            </a:extLst>
          </p:cNvPr>
          <p:cNvCxnSpPr>
            <a:stCxn id="23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72A28C-06BC-4ECA-9DB1-765F8C5697E3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B740FB12-B299-4182-A495-6A4605851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04996"/>
              </p:ext>
            </p:extLst>
          </p:nvPr>
        </p:nvGraphicFramePr>
        <p:xfrm>
          <a:off x="4499992" y="4189537"/>
          <a:ext cx="4536504" cy="2040529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28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1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VForce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# 010013: Jul  5 14:43:37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&lt;4&gt; Authenticated notification `No proposal chosen' (14) from 10.10.10.1:500 for protocol None. Initiator SPI c9686d00 8573f20d Responder SPI 60aac330 dfa62cfa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010015: Jul  5 14:43:37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[Initiator]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010017: Jul  5 14:43:37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10.10.10.11:500 ID branch_1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010018: Jul  5 14:43:37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10.10.10.1:500 ID center (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010020: Jul  5 14:43:37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No proposal chosen (14)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010021: Jul  5 14:43:37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IPsec SA negotiations: 539 done, 6 successful, 533 failed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5088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A98A3E-51B5-488B-BB2B-04B916CD309C}"/>
              </a:ext>
            </a:extLst>
          </p:cNvPr>
          <p:cNvSpPr/>
          <p:nvPr/>
        </p:nvSpPr>
        <p:spPr>
          <a:xfrm>
            <a:off x="4175564" y="509887"/>
            <a:ext cx="383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Quicksec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1 )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B2B6196-34BA-4EFA-AEE3-7F139AB23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029"/>
              </p:ext>
            </p:extLst>
          </p:nvPr>
        </p:nvGraphicFramePr>
        <p:xfrm>
          <a:off x="107504" y="1180966"/>
          <a:ext cx="2808312" cy="275209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branch_1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172.17.1.1/24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44E9092-33E9-4772-B9AB-B50765A4F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6471"/>
              </p:ext>
            </p:extLst>
          </p:nvPr>
        </p:nvGraphicFramePr>
        <p:xfrm>
          <a:off x="6372200" y="1124744"/>
          <a:ext cx="2664296" cy="299593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destination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dpd-timeout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ip address 172.17.1.11/24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-versions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branch_1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10.10.10.1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FEF9F5-7D72-416F-8101-E551848167E6}"/>
              </a:ext>
            </a:extLst>
          </p:cNvPr>
          <p:cNvSpPr/>
          <p:nvPr/>
        </p:nvSpPr>
        <p:spPr>
          <a:xfrm>
            <a:off x="6452917" y="2865415"/>
            <a:ext cx="764542" cy="108833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C0CE0DD-BA5F-4459-A635-0A5B7FEB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2B3A11F-0A52-4BF9-A716-6388DC41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8B835F2-ADF6-406E-A443-F394066BE997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E00BC4-5EC6-48EC-AF5A-7B4D293DD86E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087A41-A2AB-4086-B0E5-C0C86166B875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10.10.10.11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36" name="Picture 588" descr="31">
            <a:extLst>
              <a:ext uri="{FF2B5EF4-FFF2-40B4-BE49-F238E27FC236}">
                <a16:creationId xmlns:a16="http://schemas.microsoft.com/office/drawing/2014/main" id="{DBEB177A-A8BA-489D-988F-CDD95604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66D7F1B-60AA-4DCB-8596-70D4D9743853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cxnSp>
        <p:nvCxnSpPr>
          <p:cNvPr id="38" name="직선 화살표 연결선 17">
            <a:extLst>
              <a:ext uri="{FF2B5EF4-FFF2-40B4-BE49-F238E27FC236}">
                <a16:creationId xmlns:a16="http://schemas.microsoft.com/office/drawing/2014/main" id="{ACEE5CCA-D162-4CE7-9E4B-3AC13D979B7A}"/>
              </a:ext>
            </a:extLst>
          </p:cNvPr>
          <p:cNvCxnSpPr>
            <a:endCxn id="39" idx="2"/>
          </p:cNvCxnSpPr>
          <p:nvPr/>
        </p:nvCxnSpPr>
        <p:spPr>
          <a:xfrm flipV="1">
            <a:off x="7217459" y="2740610"/>
            <a:ext cx="1107540" cy="179222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DBB41C-736A-4B14-A4E2-9024E9B67AC2}"/>
              </a:ext>
            </a:extLst>
          </p:cNvPr>
          <p:cNvSpPr txBox="1"/>
          <p:nvPr/>
        </p:nvSpPr>
        <p:spPr>
          <a:xfrm>
            <a:off x="7784939" y="2540555"/>
            <a:ext cx="1080119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IKE </a:t>
            </a:r>
            <a:r>
              <a:rPr kumimoji="1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버전이 다를 경우</a:t>
            </a:r>
            <a:endParaRPr kumimoji="1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7C841D5-2EC8-4238-8221-076FCA335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60802"/>
              </p:ext>
            </p:extLst>
          </p:nvPr>
        </p:nvGraphicFramePr>
        <p:xfrm>
          <a:off x="89205" y="4189463"/>
          <a:ext cx="4410787" cy="2191865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8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85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002896: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002897: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IKEv1 SA [Responder]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002898: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002899: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10.10.10.1:500 ID (null)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002900: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10.10.10.11:500 ID (null)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002901: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002902: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negotiation failed from '10.10.10.11', remote identity '(null)'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002903: Jul  5 14:38:23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No proposal chosen (14)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002904: Jul  5 14:38:23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Reason: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002905: Jul  5 14:38:23 </a:t>
                      </a:r>
                      <a:r>
                        <a:rPr kumimoji="0" lang="en-US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  IKE version mismatch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002906: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negotiations: 76 done, 46 successful, 30 failed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002907: Jul  5 14:38:23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IKEv1 Error : No proposal chosen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3291601-0F1A-4EC3-B0B9-3B89F25F14F1}"/>
              </a:ext>
            </a:extLst>
          </p:cNvPr>
          <p:cNvCxnSpPr>
            <a:stCxn id="31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333FBA-5A5D-4552-86FD-DF467C237128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E032C5D5-FDBD-4AE2-AC28-BD0752261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462229"/>
              </p:ext>
            </p:extLst>
          </p:nvPr>
        </p:nvGraphicFramePr>
        <p:xfrm>
          <a:off x="4499992" y="4189537"/>
          <a:ext cx="4536504" cy="2191791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8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84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009838: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IKEv1 SA [Initiator] negotiation failed: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009839: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009840: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Local IKE peer  10.10.10.11:500 ID branch_1 (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fqdn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009841: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Remote IKE peer 10.10.10.1:500 ID (null)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009842: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009843: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negotiation failed to '10.10.10.1', remote identity '(null)'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009844: Jul  5 14:38:21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Message: No proposal chosen (14)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009845: Jul  5 14:38:21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IKE SA negotiations: 530 done, 5 successful, 525 failed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009846: Jul  5 14:38:21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  IKEv1 Error : No proposal chosen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009847: Jul  5 14:38:21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009848: Jul  5 14:38:21 </a:t>
                      </a:r>
                      <a:r>
                        <a:rPr kumimoji="0" lang="en-US" altLang="ko-KR" sz="7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IKE SA destroyed: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009849: Jul  5 14:38:21 </a:t>
                      </a:r>
                      <a:r>
                        <a:rPr kumimoji="0" lang="en-US" altLang="ko-KR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quicksecpm</a:t>
                      </a:r>
                      <a:r>
                        <a:rPr kumimoji="0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&lt;7&gt;   Initiator SPI df103ab0 0b9bfe51 Responder SPI 00000000 00000000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3475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A98A3E-51B5-488B-BB2B-04B916CD309C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312F770-6528-4F6E-98F4-E12CDF91D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14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test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7D8421F-451B-49FB-8D3C-F71967580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62828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BAFE1-5D73-4D16-9F94-34F8E8D167AD}"/>
              </a:ext>
            </a:extLst>
          </p:cNvPr>
          <p:cNvSpPr/>
          <p:nvPr/>
        </p:nvSpPr>
        <p:spPr>
          <a:xfrm>
            <a:off x="6460986" y="2970165"/>
            <a:ext cx="1368154" cy="135128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B4F1DAD-0411-48F5-AC29-CF3F8D19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11F7453-9B18-49C3-B239-2A1ACEB6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D4E29C-1509-4690-9B8F-1DCC52035B31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52C6F5-7885-4E32-B082-835644E4312C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201596-BA72-462F-B8CC-5FD8631116BE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36" name="Picture 588" descr="31">
            <a:extLst>
              <a:ext uri="{FF2B5EF4-FFF2-40B4-BE49-F238E27FC236}">
                <a16:creationId xmlns:a16="http://schemas.microsoft.com/office/drawing/2014/main" id="{5FC269BE-E9C1-4CAC-B506-E8F6F3DD0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E143C9F-3D2C-4D4C-B67F-2C3F92004E68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cxnSp>
        <p:nvCxnSpPr>
          <p:cNvPr id="38" name="직선 화살표 연결선 17">
            <a:extLst>
              <a:ext uri="{FF2B5EF4-FFF2-40B4-BE49-F238E27FC236}">
                <a16:creationId xmlns:a16="http://schemas.microsoft.com/office/drawing/2014/main" id="{357032EB-2E0A-4452-8ACD-DE9757BAA339}"/>
              </a:ext>
            </a:extLst>
          </p:cNvPr>
          <p:cNvCxnSpPr>
            <a:stCxn id="30" idx="3"/>
            <a:endCxn id="39" idx="1"/>
          </p:cNvCxnSpPr>
          <p:nvPr/>
        </p:nvCxnSpPr>
        <p:spPr>
          <a:xfrm flipH="1" flipV="1">
            <a:off x="7524328" y="2664932"/>
            <a:ext cx="304812" cy="372797"/>
          </a:xfrm>
          <a:prstGeom prst="bentConnector5">
            <a:avLst>
              <a:gd name="adj1" fmla="val -74997"/>
              <a:gd name="adj2" fmla="val 45646"/>
              <a:gd name="adj3" fmla="val 174997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FEF6173-92F9-46E0-8D06-5BD3B2FD5381}"/>
              </a:ext>
            </a:extLst>
          </p:cNvPr>
          <p:cNvSpPr txBox="1"/>
          <p:nvPr/>
        </p:nvSpPr>
        <p:spPr>
          <a:xfrm>
            <a:off x="7524328" y="2564904"/>
            <a:ext cx="1403648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Fqdn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이 다를 경우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83882241-EC0F-404C-8DEA-933FB6B04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2159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216181: Dec 14 23:19:28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14[IKE]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216182: Dec 14 23:19:28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15[IKE] no shared key found for '%any' - '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'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216183: Dec 14 23:19:28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15[IKE] failed to process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for other (211.232.182.148...10.10.10.145)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C3149E-F1EA-45AE-92E0-BB30E4A00B89}"/>
              </a:ext>
            </a:extLst>
          </p:cNvPr>
          <p:cNvCxnSpPr>
            <a:stCxn id="31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6AFD66-1B25-4A9A-A921-7D5916FDC021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0EE86B9-12D8-4323-BC4C-D97B2E380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8374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*Test-Branch# 001649: Dec 14 23:20:02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11[IKE] initiating IKE_SA Test(10.10.10.145-211.232.182.148)[36]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001650: Dec 14 23:20:02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10[CHD] establishing CHILD_SA Test(10.10.10.145-211.232.182.148){3}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001651: Dec 14 23:20:02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14[IKE] received AUTHENTICATION_FAILED notify error (10.10.10.145...211.232.182.148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C66428-9A0C-45D3-A48D-89EAE04EB6F1}"/>
              </a:ext>
            </a:extLst>
          </p:cNvPr>
          <p:cNvSpPr/>
          <p:nvPr/>
        </p:nvSpPr>
        <p:spPr>
          <a:xfrm>
            <a:off x="1739229" y="2300832"/>
            <a:ext cx="223705" cy="135128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34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3772E2B-CB54-4EAC-ADE2-6A59A5D6D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5388"/>
            <a:ext cx="1501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ko-KR" altLang="en-US" b="1"/>
              <a:t>암호화 형식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47EEE-1029-4C47-84BB-43F84829018D}"/>
              </a:ext>
            </a:extLst>
          </p:cNvPr>
          <p:cNvSpPr txBox="1"/>
          <p:nvPr/>
        </p:nvSpPr>
        <p:spPr>
          <a:xfrm>
            <a:off x="971550" y="1843088"/>
            <a:ext cx="6985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algn="l">
              <a:buFont typeface="Arial" pitchFamily="34" charset="0"/>
              <a:buChar char="•"/>
              <a:defRPr/>
            </a:pPr>
            <a:r>
              <a:rPr lang="ko-KR" altLang="en-US" sz="1200" b="1" dirty="0"/>
              <a:t>비밀키 알고리즘</a:t>
            </a:r>
            <a:r>
              <a:rPr lang="en-US" altLang="ko-KR" sz="1200" b="1" dirty="0"/>
              <a:t>  </a:t>
            </a:r>
            <a:r>
              <a:rPr lang="en-US" altLang="ko-KR" sz="1200" dirty="0"/>
              <a:t>-</a:t>
            </a:r>
            <a:r>
              <a:rPr lang="en-US" altLang="ko-KR" sz="1200" b="1" dirty="0"/>
              <a:t> </a:t>
            </a:r>
            <a:r>
              <a:rPr lang="ko-KR" altLang="en-US" sz="1200" dirty="0" err="1"/>
              <a:t>대칭키</a:t>
            </a:r>
            <a:r>
              <a:rPr lang="en-US" altLang="ko-KR" sz="1200" dirty="0"/>
              <a:t>(Symmetric) </a:t>
            </a:r>
            <a:r>
              <a:rPr lang="ko-KR" altLang="en-US" sz="1200" dirty="0"/>
              <a:t>암호화 방식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    </a:t>
            </a:r>
            <a:r>
              <a:rPr lang="ko-KR" altLang="en-US" sz="1200" dirty="0"/>
              <a:t>                    </a:t>
            </a:r>
            <a:r>
              <a:rPr lang="en-US" altLang="ko-KR" sz="1200" dirty="0"/>
              <a:t>- </a:t>
            </a:r>
            <a:r>
              <a:rPr lang="ko-KR" altLang="en-US" sz="1200" dirty="0"/>
              <a:t>동일한 키를 사용하여 암호화와 복호화를 수행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                        - </a:t>
            </a:r>
            <a:r>
              <a:rPr lang="ko-KR" altLang="en-US" sz="1200" dirty="0"/>
              <a:t>속도가 빠르지만 키 분배와 관리가 어려움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                        - </a:t>
            </a:r>
            <a:r>
              <a:rPr lang="ko-KR" altLang="en-US" sz="1200" dirty="0"/>
              <a:t>종류</a:t>
            </a:r>
            <a:r>
              <a:rPr lang="en-US" altLang="ko-KR" sz="1200" dirty="0"/>
              <a:t>: DES, 3DES, SEED, NEAT, NES, AES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6ADCB-1129-4EF7-A16D-7756B0279B74}"/>
              </a:ext>
            </a:extLst>
          </p:cNvPr>
          <p:cNvSpPr txBox="1"/>
          <p:nvPr/>
        </p:nvSpPr>
        <p:spPr>
          <a:xfrm>
            <a:off x="947738" y="4092575"/>
            <a:ext cx="69850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algn="l">
              <a:buFont typeface="Arial" pitchFamily="34" charset="0"/>
              <a:buChar char="•"/>
              <a:defRPr/>
            </a:pPr>
            <a:r>
              <a:rPr lang="ko-KR" altLang="en-US" sz="1200" b="1" dirty="0"/>
              <a:t>공개키 알고리즘</a:t>
            </a:r>
            <a:r>
              <a:rPr lang="en-US" altLang="ko-KR" sz="1200" b="1" dirty="0"/>
              <a:t> </a:t>
            </a:r>
            <a:r>
              <a:rPr lang="en-US" altLang="ko-KR" sz="1200" dirty="0"/>
              <a:t> - </a:t>
            </a:r>
            <a:r>
              <a:rPr lang="ko-KR" altLang="en-US" sz="1200" dirty="0" err="1"/>
              <a:t>비대칭키</a:t>
            </a:r>
            <a:r>
              <a:rPr lang="en-US" altLang="ko-KR" sz="1200" dirty="0"/>
              <a:t>(Asymmetric) </a:t>
            </a:r>
            <a:r>
              <a:rPr lang="ko-KR" altLang="en-US" sz="1200" dirty="0"/>
              <a:t>암호화 방식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    </a:t>
            </a:r>
            <a:r>
              <a:rPr lang="ko-KR" altLang="en-US" sz="1200" dirty="0"/>
              <a:t>                    </a:t>
            </a:r>
            <a:r>
              <a:rPr lang="en-US" altLang="ko-KR" sz="1200" dirty="0"/>
              <a:t>- </a:t>
            </a:r>
            <a:r>
              <a:rPr lang="ko-KR" altLang="en-US" sz="1200" dirty="0"/>
              <a:t>암호화와 복호화의 키가 서로 다름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                        - </a:t>
            </a:r>
            <a:r>
              <a:rPr lang="ko-KR" altLang="en-US" sz="1200" dirty="0"/>
              <a:t>속도가 느리지만 키 분배 및 관리가 용이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                        - </a:t>
            </a:r>
            <a:r>
              <a:rPr lang="ko-KR" altLang="en-US" sz="1200" dirty="0"/>
              <a:t>종류</a:t>
            </a:r>
            <a:r>
              <a:rPr lang="en-US" altLang="ko-KR" sz="1200" dirty="0"/>
              <a:t>: RSA, </a:t>
            </a:r>
            <a:r>
              <a:rPr lang="en-US" altLang="ko-KR" sz="1200" dirty="0" err="1"/>
              <a:t>Diffie-Helman</a:t>
            </a:r>
            <a:endParaRPr lang="en-US" altLang="ko-KR" sz="1200" dirty="0"/>
          </a:p>
        </p:txBody>
      </p:sp>
      <p:grpSp>
        <p:nvGrpSpPr>
          <p:cNvPr id="7" name="그룹 7167">
            <a:extLst>
              <a:ext uri="{FF2B5EF4-FFF2-40B4-BE49-F238E27FC236}">
                <a16:creationId xmlns:a16="http://schemas.microsoft.com/office/drawing/2014/main" id="{18C1634C-3303-4192-9920-91426DA1D034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2852738"/>
            <a:ext cx="3302000" cy="809625"/>
            <a:chOff x="2411760" y="2852936"/>
            <a:chExt cx="3301358" cy="8100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42A67-ADD8-4E2D-90BC-CEC1ACABC92F}"/>
                </a:ext>
              </a:extLst>
            </p:cNvPr>
            <p:cNvSpPr/>
            <p:nvPr/>
          </p:nvSpPr>
          <p:spPr bwMode="auto">
            <a:xfrm>
              <a:off x="2411760" y="2852936"/>
              <a:ext cx="1152178" cy="7920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</a:t>
              </a:r>
            </a:p>
            <a:p>
              <a:pPr algn="l"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l">
                <a:defRPr/>
              </a:pPr>
              <a:r>
                <a:rPr lang="ko-KR" altLang="en-US" sz="10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평문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→ 암호화</a:t>
              </a:r>
            </a:p>
          </p:txBody>
        </p:sp>
        <p:sp>
          <p:nvSpPr>
            <p:cNvPr id="9" name="오른쪽 화살표 21">
              <a:extLst>
                <a:ext uri="{FF2B5EF4-FFF2-40B4-BE49-F238E27FC236}">
                  <a16:creationId xmlns:a16="http://schemas.microsoft.com/office/drawing/2014/main" id="{9D367AAF-E9FD-4319-83E2-2B3F3FAFB42E}"/>
                </a:ext>
              </a:extLst>
            </p:cNvPr>
            <p:cNvSpPr/>
            <p:nvPr/>
          </p:nvSpPr>
          <p:spPr bwMode="auto">
            <a:xfrm>
              <a:off x="3696869" y="3068960"/>
              <a:ext cx="792063" cy="39604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D3657C54-8A0A-4788-A663-6AC351106F26}"/>
                </a:ext>
              </a:extLst>
            </p:cNvPr>
            <p:cNvSpPr/>
            <p:nvPr/>
          </p:nvSpPr>
          <p:spPr bwMode="auto">
            <a:xfrm>
              <a:off x="2976764" y="2968352"/>
              <a:ext cx="504056" cy="244624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비밀키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FEE3D6-D80F-4927-851A-C92A05E4F3ED}"/>
                </a:ext>
              </a:extLst>
            </p:cNvPr>
            <p:cNvSpPr/>
            <p:nvPr/>
          </p:nvSpPr>
          <p:spPr bwMode="auto">
            <a:xfrm>
              <a:off x="4560940" y="2870938"/>
              <a:ext cx="1152178" cy="7920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B</a:t>
              </a:r>
            </a:p>
            <a:p>
              <a:pPr algn="l"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l"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복호화 → </a:t>
              </a:r>
              <a:r>
                <a:rPr lang="ko-KR" altLang="en-US" sz="10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평문</a:t>
              </a:r>
              <a:endPara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454FDF49-A9D9-4626-B1B4-6C86CC6BFB67}"/>
                </a:ext>
              </a:extLst>
            </p:cNvPr>
            <p:cNvSpPr/>
            <p:nvPr/>
          </p:nvSpPr>
          <p:spPr bwMode="auto">
            <a:xfrm>
              <a:off x="5109079" y="2986354"/>
              <a:ext cx="504056" cy="244624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비밀키</a:t>
              </a:r>
            </a:p>
          </p:txBody>
        </p:sp>
      </p:grpSp>
      <p:grpSp>
        <p:nvGrpSpPr>
          <p:cNvPr id="13" name="그룹 7168">
            <a:extLst>
              <a:ext uri="{FF2B5EF4-FFF2-40B4-BE49-F238E27FC236}">
                <a16:creationId xmlns:a16="http://schemas.microsoft.com/office/drawing/2014/main" id="{B460BE32-00A5-486B-9DD0-6E8CF8E17349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5084763"/>
            <a:ext cx="3302000" cy="811212"/>
            <a:chOff x="2411760" y="5085184"/>
            <a:chExt cx="3301358" cy="8100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76009C-B23F-4B29-96C4-F7E5561C8D8F}"/>
                </a:ext>
              </a:extLst>
            </p:cNvPr>
            <p:cNvSpPr/>
            <p:nvPr/>
          </p:nvSpPr>
          <p:spPr bwMode="auto">
            <a:xfrm>
              <a:off x="2411760" y="5085184"/>
              <a:ext cx="1152178" cy="7920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</a:t>
              </a:r>
            </a:p>
            <a:p>
              <a:pPr algn="l"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l">
                <a:defRPr/>
              </a:pPr>
              <a:r>
                <a:rPr lang="ko-KR" altLang="en-US" sz="10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평문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→ 암호화</a:t>
              </a:r>
            </a:p>
          </p:txBody>
        </p:sp>
        <p:sp>
          <p:nvSpPr>
            <p:cNvPr id="15" name="오른쪽 화살표 27">
              <a:extLst>
                <a:ext uri="{FF2B5EF4-FFF2-40B4-BE49-F238E27FC236}">
                  <a16:creationId xmlns:a16="http://schemas.microsoft.com/office/drawing/2014/main" id="{2DC15D71-956F-4F63-AA85-5493E55F37AB}"/>
                </a:ext>
              </a:extLst>
            </p:cNvPr>
            <p:cNvSpPr/>
            <p:nvPr/>
          </p:nvSpPr>
          <p:spPr bwMode="auto">
            <a:xfrm>
              <a:off x="3696869" y="5301208"/>
              <a:ext cx="792063" cy="39604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id="{2DC22353-7C65-4B1C-9FF0-BC596EA2FAC1}"/>
                </a:ext>
              </a:extLst>
            </p:cNvPr>
            <p:cNvSpPr/>
            <p:nvPr/>
          </p:nvSpPr>
          <p:spPr bwMode="auto">
            <a:xfrm>
              <a:off x="2976764" y="5200600"/>
              <a:ext cx="504056" cy="244624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공개키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AB1515-1DAC-4CE5-A3C6-111C439D4E0F}"/>
                </a:ext>
              </a:extLst>
            </p:cNvPr>
            <p:cNvSpPr/>
            <p:nvPr/>
          </p:nvSpPr>
          <p:spPr bwMode="auto">
            <a:xfrm>
              <a:off x="4560940" y="5103186"/>
              <a:ext cx="1152178" cy="7920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B</a:t>
              </a:r>
            </a:p>
            <a:p>
              <a:pPr algn="l">
                <a:defRPr/>
              </a:pPr>
              <a:endPara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l"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복호화 → </a:t>
              </a:r>
              <a:r>
                <a:rPr lang="ko-KR" altLang="en-US" sz="10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평문</a:t>
              </a:r>
              <a:endPara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순서도: 대체 처리 17">
              <a:extLst>
                <a:ext uri="{FF2B5EF4-FFF2-40B4-BE49-F238E27FC236}">
                  <a16:creationId xmlns:a16="http://schemas.microsoft.com/office/drawing/2014/main" id="{BA992D9E-46EB-4A03-9B9D-65303DCFA851}"/>
                </a:ext>
              </a:extLst>
            </p:cNvPr>
            <p:cNvSpPr/>
            <p:nvPr/>
          </p:nvSpPr>
          <p:spPr bwMode="auto">
            <a:xfrm>
              <a:off x="5109079" y="5218602"/>
              <a:ext cx="504056" cy="244624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비밀키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9036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7F3A31-5690-44E8-AE52-FF632E31F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323142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@nexg-1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80BA944-1A1B-44F0-81A3-18BA9F0F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11272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956640-FB2C-4EC6-A348-E5AA7535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13A565-95BF-4C5A-A075-D6CF147EE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38C6AD-7819-4012-B192-EE7B1C81972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FB485-D84D-4402-85EF-F117699ABD03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3AA4E0-4795-4E0D-898D-AB04E86D69B1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12" name="Picture 588" descr="31">
            <a:extLst>
              <a:ext uri="{FF2B5EF4-FFF2-40B4-BE49-F238E27FC236}">
                <a16:creationId xmlns:a16="http://schemas.microsoft.com/office/drawing/2014/main" id="{565BD2DE-5D56-40D0-978E-52C4A169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7DD95F-4DA0-4A81-9D73-EAE2E762BFFE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BEA5F5C-09CC-4A5B-9913-8CA8F15D2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76249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216220: Dec 14 23:25:36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06[IKE]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216221: Dec 14 23:25:36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07[IKE] no shared key found for '%any' - '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'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216222: Dec 14 23:25:36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07[IKE] failed to process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for other (211.232.182.148...10.10.10.145)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099979-9F77-4BCE-8358-6C6852B77E9F}"/>
              </a:ext>
            </a:extLst>
          </p:cNvPr>
          <p:cNvCxnSpPr>
            <a:stCxn id="7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2E2F964-D1FC-40D7-96AD-BD3F7D54A054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74C251-04C2-4F5C-86C9-E35091B2F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399589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*Test-Branch# 001784: Dec 14 23:26:10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06[IKE] initiating IKE_SA Test(10.10.10.145-211.232.182.148)[2]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001785: Dec 14 23:26:10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09[CHD] establishing CHILD_SA Test(10.10.10.145-211.232.182.148){1}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001786: Dec 14 23:26:10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08[IKE] received AUTHENTICATION_FAILED notify error (10.10.10.145...211.232.182.148)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D49B07-5E06-4ADD-BE46-65122B0A5AD2}"/>
              </a:ext>
            </a:extLst>
          </p:cNvPr>
          <p:cNvSpPr/>
          <p:nvPr/>
        </p:nvSpPr>
        <p:spPr>
          <a:xfrm>
            <a:off x="6460986" y="2970165"/>
            <a:ext cx="1368154" cy="135128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9" name="직선 화살표 연결선 17">
            <a:extLst>
              <a:ext uri="{FF2B5EF4-FFF2-40B4-BE49-F238E27FC236}">
                <a16:creationId xmlns:a16="http://schemas.microsoft.com/office/drawing/2014/main" id="{DC7C5A44-CFD7-4235-BCD4-97BCE2EEA7A4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H="1" flipV="1">
            <a:off x="7524328" y="2664932"/>
            <a:ext cx="304812" cy="372797"/>
          </a:xfrm>
          <a:prstGeom prst="bentConnector5">
            <a:avLst>
              <a:gd name="adj1" fmla="val -74997"/>
              <a:gd name="adj2" fmla="val 45646"/>
              <a:gd name="adj3" fmla="val 174997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9E2775-7774-4669-BEED-7A0976391583}"/>
              </a:ext>
            </a:extLst>
          </p:cNvPr>
          <p:cNvSpPr txBox="1"/>
          <p:nvPr/>
        </p:nvSpPr>
        <p:spPr>
          <a:xfrm>
            <a:off x="7524328" y="2564904"/>
            <a:ext cx="1060872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Fqdn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이 다를 경우</a:t>
            </a:r>
          </a:p>
        </p:txBody>
      </p:sp>
    </p:spTree>
    <p:extLst>
      <p:ext uri="{BB962C8B-B14F-4D97-AF65-F5344CB8AC3E}">
        <p14:creationId xmlns:p14="http://schemas.microsoft.com/office/powerpoint/2010/main" val="22539342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1FD816-53BA-4869-90D3-FFBB5C2FD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12031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testadmin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F39A8B-E3D3-4FD7-872A-56B7D08E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85890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9FA4F09-71E2-4E49-B854-BE4A9C1D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4809AB-5C10-4D2D-A159-55EF83F0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344C62F-2BB2-4E0F-91C1-C925D142E90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99FC1-926B-47CA-822A-37F6AC9F723C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AF0622-39AE-4E09-950E-8683AFD89545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12" name="Picture 588" descr="31">
            <a:extLst>
              <a:ext uri="{FF2B5EF4-FFF2-40B4-BE49-F238E27FC236}">
                <a16:creationId xmlns:a16="http://schemas.microsoft.com/office/drawing/2014/main" id="{5EF36F83-0C50-49FA-96B5-AB617C67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70EEF2-6150-44F8-B5C3-0279BFD8006D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0F4010-ED6A-4845-A659-40807300B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36612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216243: Dec 14 23:29:20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216244: Dec 14 23:29:20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11[IKE] tried 1 shared key for '%any' - '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', but MAC mismatched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216245: Dec 14 23:29:20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11[IKE] failed to process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for other (211.232.182.148...10.10.10.145)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93851F-789C-466F-91C4-A4048E438343}"/>
              </a:ext>
            </a:extLst>
          </p:cNvPr>
          <p:cNvCxnSpPr>
            <a:stCxn id="7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025B4E-94B6-4BC2-9006-2EA4B0E9883D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286AA9E-AB26-42BC-B302-DDA3D5841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66545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*Test-Branch# 001805: Dec 14 23:29:54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01[IKE] initiating IKE_SA Test(10.10.10.145-211.232.182.148)[9]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001806: Dec 14 23:29:54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06[CHD] establishing CHILD_SA Test(10.10.10.145-211.232.182.148){1}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001807: Dec 14 23:29:54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07[IKE] received AUTHENTICATION_FAILED notify error (10.10.10.145...211.232.182.148)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FA0BEF-491B-4B39-ACBE-6693A1EF5FF3}"/>
              </a:ext>
            </a:extLst>
          </p:cNvPr>
          <p:cNvSpPr/>
          <p:nvPr/>
        </p:nvSpPr>
        <p:spPr>
          <a:xfrm>
            <a:off x="6460986" y="3093382"/>
            <a:ext cx="1063342" cy="180493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9" name="직선 화살표 연결선 17">
            <a:extLst>
              <a:ext uri="{FF2B5EF4-FFF2-40B4-BE49-F238E27FC236}">
                <a16:creationId xmlns:a16="http://schemas.microsoft.com/office/drawing/2014/main" id="{257F0995-3D47-4A6A-B0D5-16401F58A6EC}"/>
              </a:ext>
            </a:extLst>
          </p:cNvPr>
          <p:cNvCxnSpPr>
            <a:stCxn id="18" idx="3"/>
            <a:endCxn id="20" idx="2"/>
          </p:cNvCxnSpPr>
          <p:nvPr/>
        </p:nvCxnSpPr>
        <p:spPr>
          <a:xfrm flipV="1">
            <a:off x="7524328" y="2764959"/>
            <a:ext cx="468052" cy="418670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7B48F6-67FA-40ED-B7C0-EA990D421272}"/>
              </a:ext>
            </a:extLst>
          </p:cNvPr>
          <p:cNvSpPr txBox="1"/>
          <p:nvPr/>
        </p:nvSpPr>
        <p:spPr>
          <a:xfrm>
            <a:off x="7524328" y="2564904"/>
            <a:ext cx="936104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PSK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가 다를 경우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E8A347-B0C3-4124-8094-E56056BE6E90}"/>
              </a:ext>
            </a:extLst>
          </p:cNvPr>
          <p:cNvSpPr/>
          <p:nvPr/>
        </p:nvSpPr>
        <p:spPr>
          <a:xfrm>
            <a:off x="868612" y="2319026"/>
            <a:ext cx="471417" cy="110251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106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A84F78-544C-478B-B1B3-7A2BBEFB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98773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9D6568-D885-476F-8ECD-0053DC195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17431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C4F4BBE-A086-4089-BA62-2B1DC531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637597-BDAE-4E3F-AA1C-BD61AE7F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A8A7AD-FBC0-44A3-B980-7D4035C529A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C824F-B086-4C5D-A9FA-D600C8691285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1A66E4-60BA-4EB8-9F66-CC0FA0C2CFFF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12" name="Picture 588" descr="31">
            <a:extLst>
              <a:ext uri="{FF2B5EF4-FFF2-40B4-BE49-F238E27FC236}">
                <a16:creationId xmlns:a16="http://schemas.microsoft.com/office/drawing/2014/main" id="{CD84736F-3709-4372-971A-91B4AED57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0B9591-A5E0-456F-BE66-EA4180B51AC1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784DFA-8C7B-4677-B2E7-ACEC6AC4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51850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216257: Dec 14 23:31:28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08[IKE]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216258: Dec 14 23:31:28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07[IKE] IKE_SA Test(211.232.182.148-0.0.0.0/0)[24] established between 211.232.182.148[center#1]...10.10.10.145[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216259: Dec 14 23:31:28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07[CHD] CHILD_SA Test(211.232.182.148-0.0.0.0/0){2} established with SPIs c30fca97_i c35ca9f4_o and TS 211.232.182.148/32[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etherip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 === 10.10.10.145/32[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etherip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216260: Dec 14 23:31:28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06[IKE] deleting IKE_SA Test(211.232.182.148-0.0.0.0/0)[24] between 211.232.182.148[center#1]...10.10.10.145[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216261: Dec 14 23:31:28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06[IKE] IKE_SA deleted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9A20D1-0BBB-4524-AD44-3DE13CF04A6B}"/>
              </a:ext>
            </a:extLst>
          </p:cNvPr>
          <p:cNvCxnSpPr>
            <a:stCxn id="7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08F0A1-5E52-44D8-8BD6-B888D935ED3E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E15D921-229F-4503-858A-C51C1804D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280322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*Test-Branch# 001839: Dec 14 23:32:02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15[IKE] initiating IKE_SA Test(10.10.10.145-211.232.182.148)[13]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001840: Dec 14 23:32:02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05[CHD] establishing CHILD_SA Test(10.10.10.145-211.232.182.148){1}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001841: Dec 14 23:32:02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01[IKE] no shared key found for '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' - 'center#1'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BDE02C-909A-40DD-8A25-9ACCD77408C9}"/>
              </a:ext>
            </a:extLst>
          </p:cNvPr>
          <p:cNvSpPr/>
          <p:nvPr/>
        </p:nvSpPr>
        <p:spPr>
          <a:xfrm>
            <a:off x="8345488" y="2357820"/>
            <a:ext cx="402976" cy="153903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9" name="직선 화살표 연결선 17">
            <a:extLst>
              <a:ext uri="{FF2B5EF4-FFF2-40B4-BE49-F238E27FC236}">
                <a16:creationId xmlns:a16="http://schemas.microsoft.com/office/drawing/2014/main" id="{8C3088A5-50B6-45D9-B830-058DFC905523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8054764" y="2434772"/>
            <a:ext cx="693700" cy="325044"/>
          </a:xfrm>
          <a:prstGeom prst="bentConnector4">
            <a:avLst>
              <a:gd name="adj1" fmla="val -32954"/>
              <a:gd name="adj2" fmla="val 61837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A8C386-75DA-4886-BBAB-6C5B9BFA3814}"/>
              </a:ext>
            </a:extLst>
          </p:cNvPr>
          <p:cNvSpPr txBox="1"/>
          <p:nvPr/>
        </p:nvSpPr>
        <p:spPr>
          <a:xfrm>
            <a:off x="7524328" y="2759816"/>
            <a:ext cx="1060872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PSK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가 다를 경우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ADB03-7F36-4FDF-BD4A-3405FB3B6095}"/>
              </a:ext>
            </a:extLst>
          </p:cNvPr>
          <p:cNvSpPr/>
          <p:nvPr/>
        </p:nvSpPr>
        <p:spPr>
          <a:xfrm>
            <a:off x="1044780" y="2797199"/>
            <a:ext cx="471417" cy="110251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5475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B1F170-A035-4D18-BAAE-B46499CD3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08121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admin!@#$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EE1F21-A3B0-416E-BAC3-DAB5BDF57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49259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remote-secret admin12345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611640C-7E76-4185-ABF7-062CC31E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FBEEB8-FBD8-45D6-A004-2E1D2147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61EDE1-8E7D-4984-A8CB-6242AA19934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E0E89-88CC-463F-BBEA-BD6DAFB6488B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96FCC-D7FD-4E6A-ACF2-A4A23E6ECFD5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12" name="Picture 588" descr="31">
            <a:extLst>
              <a:ext uri="{FF2B5EF4-FFF2-40B4-BE49-F238E27FC236}">
                <a16:creationId xmlns:a16="http://schemas.microsoft.com/office/drawing/2014/main" id="{8D54ED55-A522-4D82-BD10-82C18FD74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7F064-E9BA-414B-84BE-B174F306BD04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0E9F623-DD51-4322-8BA8-700DDAC46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54714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216300: Dec 14 23:36:24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14[IKE]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216301: Dec 14 23:36:24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15[IKE] IKE_SA Test(211.232.182.148-0.0.0.0/0)[32] established between 211.232.182.148[center#1]...10.10.10.145[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216302: Dec 14 23:36:24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15[CHD] CHILD_SA Test(211.232.182.148-0.0.0.0/0){9} established with SPIs c914b1b6_i c1c0ef46_o and TS 211.232.182.148/32[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etherip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 === 10.10.10.145/32[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etherip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216303: Dec 14 23:36:24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05[IKE] deleting IKE_SA Test(211.232.182.148-0.0.0.0/0)[32] between 211.232.182.148[center#1]...10.10.10.145[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216304: Dec 14 23:36:24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05[IKE] IKE_SA deleted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98D2E3-A45F-4A08-8340-FD49F03E25C9}"/>
              </a:ext>
            </a:extLst>
          </p:cNvPr>
          <p:cNvCxnSpPr>
            <a:stCxn id="7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1BE1F8B-6CF0-4524-8249-63B075AC16C3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EF62ACA-7435-46E0-A8F4-31D102A6F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54432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*Test-Branch# 002008: Dec 14 23:36:58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07[IKE] initiating IKE_SA Test(10.10.10.145-211.232.182.148)[2]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002009: Dec 14 23:36:58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12[CHD] establishing CHILD_SA Test(10.10.10.145-211.232.182.148){1}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002010: Dec 14 23:36:58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10[IKE] tried 2 shared keys for '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' - 'center#1', but MAC mismatched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7C35E-65CD-4FCE-B297-179E2EC217AF}"/>
              </a:ext>
            </a:extLst>
          </p:cNvPr>
          <p:cNvSpPr/>
          <p:nvPr/>
        </p:nvSpPr>
        <p:spPr>
          <a:xfrm>
            <a:off x="7162637" y="2357269"/>
            <a:ext cx="589997" cy="153903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20" name="직선 화살표 연결선 17">
            <a:extLst>
              <a:ext uri="{FF2B5EF4-FFF2-40B4-BE49-F238E27FC236}">
                <a16:creationId xmlns:a16="http://schemas.microsoft.com/office/drawing/2014/main" id="{F164BD40-B19B-484E-A4A6-B0DF624FD052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16200000" flipH="1">
            <a:off x="7600686" y="2368122"/>
            <a:ext cx="248644" cy="53474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4D0F72-F6DB-4A62-8313-4B5EB181E5D0}"/>
              </a:ext>
            </a:extLst>
          </p:cNvPr>
          <p:cNvSpPr txBox="1"/>
          <p:nvPr/>
        </p:nvSpPr>
        <p:spPr>
          <a:xfrm>
            <a:off x="7524328" y="2759816"/>
            <a:ext cx="936104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PSK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가 다를 경우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AD771D-1F6B-42BF-9760-C3BF665ADE9B}"/>
              </a:ext>
            </a:extLst>
          </p:cNvPr>
          <p:cNvSpPr/>
          <p:nvPr/>
        </p:nvSpPr>
        <p:spPr>
          <a:xfrm>
            <a:off x="634748" y="2931423"/>
            <a:ext cx="570415" cy="110251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2110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52BFFB2-4A45-4181-9FD0-EE2A121C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96865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admin!@#$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3BB795E-4C3B-40C5-A95A-C6A2C03C9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77640"/>
              </p:ext>
            </p:extLst>
          </p:nvPr>
        </p:nvGraphicFramePr>
        <p:xfrm>
          <a:off x="6372200" y="1124744"/>
          <a:ext cx="2664296" cy="299593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admin!@#$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F6FE8456-10F1-4021-8D0E-694B7F4A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2AF4695-D4C7-4EC8-8B25-C3D76703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F21E3C1-10A9-488F-BD27-F9BD7508B87F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6118BF-D2EA-47D6-874A-A04851E9BEDD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D3BF0D-2E12-45F0-9DEF-C088E4A566C4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30" name="Picture 588" descr="31">
            <a:extLst>
              <a:ext uri="{FF2B5EF4-FFF2-40B4-BE49-F238E27FC236}">
                <a16:creationId xmlns:a16="http://schemas.microsoft.com/office/drawing/2014/main" id="{78A2BE15-9DE3-41AB-942D-23D324FE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A661C7-6D5D-421C-8108-EADA40CF0AE7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9B8608A-85D9-42C6-AF01-A42CA416F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00633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216349: Dec 14 23:41:18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216350: Dec 14 23:41:18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05[CFG] received proposals: IKE:AES_CBC_256/HMAC_SHA2_256_128/PRF_HMAC_SHA2_256/MODP_1024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216351: Dec 14 23:41:18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05[CFG] configured proposals: IKE:AES_CBC_128/HMAC_SHA2_256_128/PRF_HMAC_SHA2_256/MODP_1024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216352: Dec 14 23:41:18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05[IKE] received proposals inacceptable (10.10.10.145...211.232.182.148)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D72B7E-1615-4428-A253-109F88619590}"/>
              </a:ext>
            </a:extLst>
          </p:cNvPr>
          <p:cNvCxnSpPr>
            <a:stCxn id="25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2303C5-6E63-428E-8A3B-A4250DEFC607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8F4367F-241D-45D3-BCB5-8B51CE3E9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43638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*Test-Branch# 002224: Dec 14 23:41:51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01[IKE] initiating IKE_SA Test(10.10.10.145-211.232.182.148)[2]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002225: Dec 14 23:41:52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05[IKE] received NO_PROPOSAL_CHOSEN notify error (10.10.10.145...211.232.182.148)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16291945-3ED7-443D-ACB8-B1486482A2C0}"/>
              </a:ext>
            </a:extLst>
          </p:cNvPr>
          <p:cNvSpPr/>
          <p:nvPr/>
        </p:nvSpPr>
        <p:spPr>
          <a:xfrm>
            <a:off x="6473245" y="2976815"/>
            <a:ext cx="1454351" cy="15227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37" name="직선 화살표 연결선 17">
            <a:extLst>
              <a:ext uri="{FF2B5EF4-FFF2-40B4-BE49-F238E27FC236}">
                <a16:creationId xmlns:a16="http://schemas.microsoft.com/office/drawing/2014/main" id="{642D8565-D7F0-4CB4-8CD4-5DD34F081D37}"/>
              </a:ext>
            </a:extLst>
          </p:cNvPr>
          <p:cNvCxnSpPr>
            <a:stCxn id="36" idx="3"/>
            <a:endCxn id="38" idx="2"/>
          </p:cNvCxnSpPr>
          <p:nvPr/>
        </p:nvCxnSpPr>
        <p:spPr>
          <a:xfrm flipV="1">
            <a:off x="7927596" y="2834536"/>
            <a:ext cx="335068" cy="218419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92DAE7-652C-487D-A21F-5A7CF1AFFEFF}"/>
              </a:ext>
            </a:extLst>
          </p:cNvPr>
          <p:cNvSpPr txBox="1"/>
          <p:nvPr/>
        </p:nvSpPr>
        <p:spPr>
          <a:xfrm>
            <a:off x="7632848" y="2634481"/>
            <a:ext cx="1259632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IKE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알고리즘이 다를 경우</a:t>
            </a:r>
          </a:p>
        </p:txBody>
      </p:sp>
    </p:spTree>
    <p:extLst>
      <p:ext uri="{BB962C8B-B14F-4D97-AF65-F5344CB8AC3E}">
        <p14:creationId xmlns:p14="http://schemas.microsoft.com/office/powerpoint/2010/main" val="17332784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16B60DC-55BC-447A-B42E-4ADEC7913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19212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admin!@#$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9DBDDCE-3B35-49CA-9E1B-2FA127CA1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40340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admin!@#$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3des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0CD14B68-EF88-4ACD-9EB3-93FF9EA69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F3404BB-EDD7-4DB1-B193-5E53F6BC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EB3328C-4B95-4ECE-BB48-1B399452BB8C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38E344-F05A-443E-934C-6EA2EF00BA80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7EFFBF-2EAE-48A2-9672-F1B02F686A54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59" name="Picture 588" descr="31">
            <a:extLst>
              <a:ext uri="{FF2B5EF4-FFF2-40B4-BE49-F238E27FC236}">
                <a16:creationId xmlns:a16="http://schemas.microsoft.com/office/drawing/2014/main" id="{53696045-7EDB-4C08-A49D-1DECD54A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47CFEC6-22B5-47EC-BC0C-6DF1F47B2D50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93584B16-82CC-4ACE-BA8E-1C2EE7B50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45247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-F/W# 216375: Dec 14 23:43:44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10[IKE] 10.10.10.145 is initiating an IKE_SA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216376: Dec 14 23:43:44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10[CFG] received proposals: IKE:3DES_CBC/HMAC_SHA2_256_128/PRF_HMAC_SHA2_256/MODP_1024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216377: Dec 14 23:43:44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10[CFG] configured proposals: IKE:AES_CBC_128/HMAC_SHA2_256_128/PRF_HMAC_SHA2_256/MODP_1024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216378: Dec 14 23:43:44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10[IKE] received proposals inacceptable (10.10.10.145...211.232.182.148)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369699-B824-4A31-BBBC-1D42855BDE39}"/>
              </a:ext>
            </a:extLst>
          </p:cNvPr>
          <p:cNvCxnSpPr>
            <a:stCxn id="54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4818AF3-CCD6-4E35-B48A-1237D2BF4CEB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409997AB-9BCA-412D-A8FE-443512618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90235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002387: Dec 14 23:43:59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ntpd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Listening on routing socket on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#28 for interface updates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002388: Dec 14 23:44:17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11[IKE] initiating IKE_SA Test(10.10.10.145-211.232.182.148)[2] to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002389: Dec 14 23:44:18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iked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: &lt;6&gt; 13[IKE] received NO_PROPOSAL_CHOSEN notify error (10.10.10.145...211.232.182.148)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C5A4C3A-E4F3-446D-B51E-3AEDFC6B83B1}"/>
              </a:ext>
            </a:extLst>
          </p:cNvPr>
          <p:cNvSpPr/>
          <p:nvPr/>
        </p:nvSpPr>
        <p:spPr>
          <a:xfrm>
            <a:off x="6462279" y="3199490"/>
            <a:ext cx="1454351" cy="15227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66" name="직선 화살표 연결선 17">
            <a:extLst>
              <a:ext uri="{FF2B5EF4-FFF2-40B4-BE49-F238E27FC236}">
                <a16:creationId xmlns:a16="http://schemas.microsoft.com/office/drawing/2014/main" id="{BD6A5C89-9E1B-47CB-9A40-7B956177E321}"/>
              </a:ext>
            </a:extLst>
          </p:cNvPr>
          <p:cNvCxnSpPr>
            <a:stCxn id="65" idx="3"/>
            <a:endCxn id="67" idx="2"/>
          </p:cNvCxnSpPr>
          <p:nvPr/>
        </p:nvCxnSpPr>
        <p:spPr>
          <a:xfrm flipV="1">
            <a:off x="7916630" y="2834536"/>
            <a:ext cx="381198" cy="441094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7E9318-D734-4904-977F-16C72B84936D}"/>
              </a:ext>
            </a:extLst>
          </p:cNvPr>
          <p:cNvSpPr txBox="1"/>
          <p:nvPr/>
        </p:nvSpPr>
        <p:spPr>
          <a:xfrm>
            <a:off x="7632848" y="2634481"/>
            <a:ext cx="1329959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IPSec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알고리즘이 다를 경우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F2F1093-6447-4D85-B71D-6AAEA49B7E41}"/>
              </a:ext>
            </a:extLst>
          </p:cNvPr>
          <p:cNvSpPr/>
          <p:nvPr/>
        </p:nvSpPr>
        <p:spPr>
          <a:xfrm>
            <a:off x="253640" y="3012204"/>
            <a:ext cx="1454351" cy="15227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339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77C6D6-3EF1-436F-AB03-F2CDC348C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20358"/>
              </p:ext>
            </p:extLst>
          </p:nvPr>
        </p:nvGraphicFramePr>
        <p:xfrm>
          <a:off x="107504" y="1180966"/>
          <a:ext cx="2808312" cy="263017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admin1234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center#1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auth-key admin!@#$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aes-256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5CF9E3-DE3A-4495-A85B-AE5C1D0B9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42111"/>
              </p:ext>
            </p:extLst>
          </p:nvPr>
        </p:nvGraphicFramePr>
        <p:xfrm>
          <a:off x="6372200" y="1124744"/>
          <a:ext cx="2664296" cy="287401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class-id 201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20.20.30.11/24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 type 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admin!@#$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center#1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@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auth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-key admin1234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3des sha-256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FA79E2C-B0E0-41E5-914E-3CCF8C7F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1BAAFA-DA39-4F5B-BE08-7DE74E6B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F7E2F3-1AA7-4812-9F41-FF5EA9317F4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4846F3-6586-4522-8D4D-8DC9FC2DB0B8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3B3FE2-E7C1-4428-9CA0-EAE633ECBB49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12" name="Picture 588" descr="31">
            <a:extLst>
              <a:ext uri="{FF2B5EF4-FFF2-40B4-BE49-F238E27FC236}">
                <a16:creationId xmlns:a16="http://schemas.microsoft.com/office/drawing/2014/main" id="{D9C29C23-D0E3-434F-BFD8-C8130A3FC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5A498B-F05B-4500-B032-17BD43BD960F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4034454-D833-44A1-A9FC-4D78686E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87432"/>
              </p:ext>
            </p:extLst>
          </p:nvPr>
        </p:nvGraphicFramePr>
        <p:xfrm>
          <a:off x="89205" y="4189464"/>
          <a:ext cx="4410787" cy="1980983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-F/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Wr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tu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Identity     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6669.7823.5868     0.0.0.0          up(1/1)          00:01:10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618229-937B-4D1A-8BF2-8144FC014A11}"/>
              </a:ext>
            </a:extLst>
          </p:cNvPr>
          <p:cNvCxnSpPr>
            <a:stCxn id="7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5927872-6937-41CC-AF5F-8761E8E21895}"/>
              </a:ext>
            </a:extLst>
          </p:cNvPr>
          <p:cNvCxnSpPr/>
          <p:nvPr/>
        </p:nvCxnSpPr>
        <p:spPr>
          <a:xfrm flipH="1">
            <a:off x="5506422" y="2188201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C49E781-2C0D-480F-82AB-9E55A561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00122"/>
              </p:ext>
            </p:extLst>
          </p:nvPr>
        </p:nvGraphicFramePr>
        <p:xfrm>
          <a:off x="4499992" y="4189536"/>
          <a:ext cx="4536504" cy="1975768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4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Test-Branch#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tu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Identity     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6669.7823.94fa     0.0.0.0          up(1/1)          00:01:17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B9BE22-91E6-4DB1-8670-FC9E8DFF7E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27421" y="2128303"/>
            <a:ext cx="661896" cy="452904"/>
          </a:xfrm>
          <a:prstGeom prst="bentConnector3">
            <a:avLst>
              <a:gd name="adj1" fmla="val 73025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A86FF0-9C1E-41D4-8912-0E264DF21619}"/>
              </a:ext>
            </a:extLst>
          </p:cNvPr>
          <p:cNvSpPr txBox="1"/>
          <p:nvPr/>
        </p:nvSpPr>
        <p:spPr>
          <a:xfrm>
            <a:off x="7521409" y="2694776"/>
            <a:ext cx="1371071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EIX IP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주소대역이 다를 경우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0D5382-8CEB-4C79-B444-C777A22DBB79}"/>
              </a:ext>
            </a:extLst>
          </p:cNvPr>
          <p:cNvSpPr/>
          <p:nvPr/>
        </p:nvSpPr>
        <p:spPr>
          <a:xfrm>
            <a:off x="180179" y="1797938"/>
            <a:ext cx="1454351" cy="15227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1A5F5C-3AD4-4E22-BC29-D1910AE72833}"/>
              </a:ext>
            </a:extLst>
          </p:cNvPr>
          <p:cNvSpPr/>
          <p:nvPr/>
        </p:nvSpPr>
        <p:spPr>
          <a:xfrm>
            <a:off x="6430017" y="1863874"/>
            <a:ext cx="1454351" cy="15227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078C1F-0AED-4014-81C4-74E6767E4F98}"/>
              </a:ext>
            </a:extLst>
          </p:cNvPr>
          <p:cNvSpPr/>
          <p:nvPr/>
        </p:nvSpPr>
        <p:spPr>
          <a:xfrm>
            <a:off x="950068" y="5401791"/>
            <a:ext cx="578546" cy="144016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D6C36E-7A81-47C6-98EA-A104B5DC9C45}"/>
              </a:ext>
            </a:extLst>
          </p:cNvPr>
          <p:cNvSpPr/>
          <p:nvPr/>
        </p:nvSpPr>
        <p:spPr>
          <a:xfrm>
            <a:off x="5301605" y="5469607"/>
            <a:ext cx="578546" cy="144016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4" name="Text Box 39">
            <a:extLst>
              <a:ext uri="{FF2B5EF4-FFF2-40B4-BE49-F238E27FC236}">
                <a16:creationId xmlns:a16="http://schemas.microsoft.com/office/drawing/2014/main" id="{BD309A3E-6F4B-4FCB-AB63-B3020FF0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841" y="3578405"/>
            <a:ext cx="2988319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센터 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/ 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지점 모두 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EIX Tunnel IP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가 정상적으로 올라오지 않음</a:t>
            </a:r>
            <a:endParaRPr lang="en-US" altLang="ko-KR" i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48139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9-6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(Log)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E7B38-D0FF-4B85-8C90-48DA354D37AE}"/>
              </a:ext>
            </a:extLst>
          </p:cNvPr>
          <p:cNvSpPr/>
          <p:nvPr/>
        </p:nvSpPr>
        <p:spPr>
          <a:xfrm>
            <a:off x="4175564" y="509887"/>
            <a:ext cx="415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StrongSwan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동작 시 </a:t>
            </a:r>
            <a:r>
              <a:rPr lang="en-US" altLang="ko-KR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 Mode Type 2 )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258E84-82CA-44F0-BA1E-A5D4A8770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79733"/>
              </p:ext>
            </p:extLst>
          </p:nvPr>
        </p:nvGraphicFramePr>
        <p:xfrm>
          <a:off x="107504" y="1180966"/>
          <a:ext cx="2808312" cy="1872591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8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center#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rule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rule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source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policy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drop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 connections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E22AF70-6F68-4CAD-9D95-2FA251A5F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91199"/>
              </p:ext>
            </p:extLst>
          </p:nvPr>
        </p:nvGraphicFramePr>
        <p:xfrm>
          <a:off x="6372200" y="1124744"/>
          <a:ext cx="2664296" cy="1928813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branch# ping 211.232.182.148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Type escape sequence to abort.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Sending 5, 36-byte ICMP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Echos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to 211.232.182.148, timeout is 0.950 seconds: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.....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Success rate is 0 percent (0/5), round-trip min/avg/max = 0/0/0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ms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DEF6E4D-ACA5-4A3D-8640-9EEFDA97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82406"/>
            <a:ext cx="428685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72D7C2-F0BF-4D08-BE2C-C91FA421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82406"/>
            <a:ext cx="428685" cy="40963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87B-D830-4C65-9C35-2AE0EF19ED5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48557" y="1987222"/>
            <a:ext cx="144352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FF0DD-CFB0-41C0-92FB-702061B405CF}"/>
              </a:ext>
            </a:extLst>
          </p:cNvPr>
          <p:cNvSpPr/>
          <p:nvPr/>
        </p:nvSpPr>
        <p:spPr>
          <a:xfrm>
            <a:off x="3059832" y="1525999"/>
            <a:ext cx="1321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211.232.182.148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689D84-19B7-41A3-9C13-E93BC28595E3}"/>
              </a:ext>
            </a:extLst>
          </p:cNvPr>
          <p:cNvSpPr/>
          <p:nvPr/>
        </p:nvSpPr>
        <p:spPr>
          <a:xfrm>
            <a:off x="4916447" y="1495222"/>
            <a:ext cx="1239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Branch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: 10.10.10.145</a:t>
            </a:r>
            <a:endParaRPr kumimoji="1" lang="ko-KR" altLang="en-US" sz="800" dirty="0">
              <a:solidFill>
                <a:prstClr val="black"/>
              </a:solidFill>
              <a:latin typeface="Microsoft YaHei UI" panose="020B0503020204020204" pitchFamily="34" charset="-122"/>
              <a:ea typeface="굴림" pitchFamily="50" charset="-127"/>
            </a:endParaRPr>
          </a:p>
        </p:txBody>
      </p:sp>
      <p:pic>
        <p:nvPicPr>
          <p:cNvPr id="12" name="Picture 588" descr="31">
            <a:extLst>
              <a:ext uri="{FF2B5EF4-FFF2-40B4-BE49-F238E27FC236}">
                <a16:creationId xmlns:a16="http://schemas.microsoft.com/office/drawing/2014/main" id="{61C3C38D-BA2A-43F2-95C6-5BC6AB27C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182" y="1772816"/>
            <a:ext cx="429255" cy="42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E4801C-37D7-42CE-B6C8-4C48F6358FB6}"/>
              </a:ext>
            </a:extLst>
          </p:cNvPr>
          <p:cNvSpPr txBox="1"/>
          <p:nvPr/>
        </p:nvSpPr>
        <p:spPr>
          <a:xfrm>
            <a:off x="4367588" y="1980375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인터넷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4A3850-EB3A-4E87-94E2-431228154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91077"/>
              </p:ext>
            </p:extLst>
          </p:nvPr>
        </p:nvGraphicFramePr>
        <p:xfrm>
          <a:off x="89205" y="4189464"/>
          <a:ext cx="8947290" cy="1980983"/>
        </p:xfrm>
        <a:graphic>
          <a:graphicData uri="http://schemas.openxmlformats.org/drawingml/2006/table">
            <a:tbl>
              <a:tblPr/>
              <a:tblGrid>
                <a:gridCol w="894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로그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센터 로그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Center# show logging session(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저장로그 확인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및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terminal monitor session(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실시간 확인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000015 11-03 08:26:17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000016 11-03 08:26:18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000017 11-03 08:26:19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000018 11-03 08:26:20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000019 11-03 08:26:21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000020 11-03 08:26:25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000021 11-03 08:26:26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000022 11-03 08:26:27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000023 11-03 08:26:28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000024 11-03 08:26:29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drop   1     n/a        10.10.10.145         211.232.182.148         0       8       0          0          0.0.0.0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7526E3D-13BD-43D4-8EC1-29EF898D56CF}"/>
              </a:ext>
            </a:extLst>
          </p:cNvPr>
          <p:cNvCxnSpPr>
            <a:stCxn id="7" idx="2"/>
          </p:cNvCxnSpPr>
          <p:nvPr/>
        </p:nvCxnSpPr>
        <p:spPr>
          <a:xfrm flipH="1">
            <a:off x="3634214" y="2192038"/>
            <a:ext cx="1" cy="18850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6" name="직선 화살표 연결선 17">
            <a:extLst>
              <a:ext uri="{FF2B5EF4-FFF2-40B4-BE49-F238E27FC236}">
                <a16:creationId xmlns:a16="http://schemas.microsoft.com/office/drawing/2014/main" id="{AFC89FD1-5E57-4F3C-BC1D-8D1EBEBF9029}"/>
              </a:ext>
            </a:extLst>
          </p:cNvPr>
          <p:cNvCxnSpPr>
            <a:cxnSpLocks/>
          </p:cNvCxnSpPr>
          <p:nvPr/>
        </p:nvCxnSpPr>
        <p:spPr>
          <a:xfrm>
            <a:off x="6759275" y="2355656"/>
            <a:ext cx="810025" cy="47427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FD9578-B1B5-4A4C-A4AA-302B9123E009}"/>
              </a:ext>
            </a:extLst>
          </p:cNvPr>
          <p:cNvSpPr txBox="1"/>
          <p:nvPr/>
        </p:nvSpPr>
        <p:spPr>
          <a:xfrm>
            <a:off x="7558919" y="2766094"/>
            <a:ext cx="613925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Ping Loss</a:t>
            </a:r>
            <a:endParaRPr kumimoji="1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3E1FF0-7227-4E7B-94A1-ACB62EA3299A}"/>
              </a:ext>
            </a:extLst>
          </p:cNvPr>
          <p:cNvSpPr/>
          <p:nvPr/>
        </p:nvSpPr>
        <p:spPr>
          <a:xfrm>
            <a:off x="215680" y="2375960"/>
            <a:ext cx="686763" cy="138141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3B2982-D11B-4C2C-A88A-85206CED9387}"/>
              </a:ext>
            </a:extLst>
          </p:cNvPr>
          <p:cNvSpPr/>
          <p:nvPr/>
        </p:nvSpPr>
        <p:spPr>
          <a:xfrm>
            <a:off x="6401108" y="2272453"/>
            <a:ext cx="367136" cy="15227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61ABD3-B9C7-43B1-9970-4CE40D74F3D2}"/>
              </a:ext>
            </a:extLst>
          </p:cNvPr>
          <p:cNvSpPr/>
          <p:nvPr/>
        </p:nvSpPr>
        <p:spPr>
          <a:xfrm>
            <a:off x="1225724" y="4725144"/>
            <a:ext cx="288032" cy="1296144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C55F9B-D8AF-4B50-8292-76736443E8FE}"/>
              </a:ext>
            </a:extLst>
          </p:cNvPr>
          <p:cNvSpPr/>
          <p:nvPr/>
        </p:nvSpPr>
        <p:spPr>
          <a:xfrm>
            <a:off x="1716063" y="4725144"/>
            <a:ext cx="288032" cy="1296144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2" name="Line 38">
            <a:extLst>
              <a:ext uri="{FF2B5EF4-FFF2-40B4-BE49-F238E27FC236}">
                <a16:creationId xmlns:a16="http://schemas.microsoft.com/office/drawing/2014/main" id="{E3DCAB07-F9AD-48B0-BA93-4132FAB876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490" y="5373216"/>
            <a:ext cx="445262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Text Box 39">
            <a:extLst>
              <a:ext uri="{FF2B5EF4-FFF2-40B4-BE49-F238E27FC236}">
                <a16:creationId xmlns:a16="http://schemas.microsoft.com/office/drawing/2014/main" id="{166E10A1-30BA-4491-B37E-8F01D224E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5085184"/>
            <a:ext cx="2430474" cy="57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해당 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ICMP 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방화벽 룰에 의해 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Drop 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됨</a:t>
            </a:r>
            <a:endParaRPr lang="en-US" altLang="ko-KR" i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적법한 사용자의 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IP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라면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방화벽을 통해 해당 </a:t>
            </a:r>
            <a:r>
              <a:rPr lang="en-US" altLang="ko-KR" i="1" dirty="0">
                <a:solidFill>
                  <a:prstClr val="black"/>
                </a:solidFill>
                <a:latin typeface="맑은 고딕"/>
                <a:ea typeface="맑은 고딕"/>
              </a:rPr>
              <a:t>IP</a:t>
            </a: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/>
                <a:ea typeface="맑은 고딕"/>
              </a:rPr>
              <a:t>와 서비스를 허용해야 함</a:t>
            </a:r>
            <a:endParaRPr lang="en-US" altLang="ko-KR" i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351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grpSp>
        <p:nvGrpSpPr>
          <p:cNvPr id="159" name="Group 3">
            <a:extLst>
              <a:ext uri="{FF2B5EF4-FFF2-40B4-BE49-F238E27FC236}">
                <a16:creationId xmlns:a16="http://schemas.microsoft.com/office/drawing/2014/main" id="{910853A6-4D9B-4D04-8E18-A55737EFE85F}"/>
              </a:ext>
            </a:extLst>
          </p:cNvPr>
          <p:cNvGrpSpPr>
            <a:grpSpLocks/>
          </p:cNvGrpSpPr>
          <p:nvPr/>
        </p:nvGrpSpPr>
        <p:grpSpPr bwMode="auto">
          <a:xfrm>
            <a:off x="1174758" y="1789168"/>
            <a:ext cx="7424871" cy="1531937"/>
            <a:chOff x="1196" y="1259"/>
            <a:chExt cx="4677" cy="965"/>
          </a:xfrm>
        </p:grpSpPr>
        <p:grpSp>
          <p:nvGrpSpPr>
            <p:cNvPr id="160" name="Group 4">
              <a:extLst>
                <a:ext uri="{FF2B5EF4-FFF2-40B4-BE49-F238E27FC236}">
                  <a16:creationId xmlns:a16="http://schemas.microsoft.com/office/drawing/2014/main" id="{A6EE4DEC-6810-4A38-8076-6F87B50C8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633"/>
              <a:ext cx="781" cy="286"/>
              <a:chOff x="3552" y="1633"/>
              <a:chExt cx="781" cy="286"/>
            </a:xfrm>
          </p:grpSpPr>
          <p:sp>
            <p:nvSpPr>
              <p:cNvPr id="178" name="Rectangle 5">
                <a:extLst>
                  <a:ext uri="{FF2B5EF4-FFF2-40B4-BE49-F238E27FC236}">
                    <a16:creationId xmlns:a16="http://schemas.microsoft.com/office/drawing/2014/main" id="{BEADF909-64DE-4C94-BCB2-8E2B9F811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633"/>
                <a:ext cx="781" cy="28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9" name="Text Box 6">
                <a:extLst>
                  <a:ext uri="{FF2B5EF4-FFF2-40B4-BE49-F238E27FC236}">
                    <a16:creationId xmlns:a16="http://schemas.microsoft.com/office/drawing/2014/main" id="{C86AED01-7B8B-4DF3-863F-C388811A84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9" y="1679"/>
                <a:ext cx="67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AH or ESP</a:t>
                </a:r>
              </a:p>
            </p:txBody>
          </p:sp>
        </p:grpSp>
        <p:grpSp>
          <p:nvGrpSpPr>
            <p:cNvPr id="161" name="Group 7">
              <a:extLst>
                <a:ext uri="{FF2B5EF4-FFF2-40B4-BE49-F238E27FC236}">
                  <a16:creationId xmlns:a16="http://schemas.microsoft.com/office/drawing/2014/main" id="{DC57BE6C-CE5F-45B6-805F-6AD1C5225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2" y="1607"/>
              <a:ext cx="3111" cy="330"/>
              <a:chOff x="1101" y="1884"/>
              <a:chExt cx="2872" cy="330"/>
            </a:xfrm>
          </p:grpSpPr>
          <p:sp>
            <p:nvSpPr>
              <p:cNvPr id="171" name="Rectangle 8">
                <a:extLst>
                  <a:ext uri="{FF2B5EF4-FFF2-40B4-BE49-F238E27FC236}">
                    <a16:creationId xmlns:a16="http://schemas.microsoft.com/office/drawing/2014/main" id="{016F5DD3-A95C-48D3-AAF2-A2152CE34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1908"/>
                <a:ext cx="721" cy="290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  <p:sp>
            <p:nvSpPr>
              <p:cNvPr id="172" name="Text Box 9">
                <a:extLst>
                  <a:ext uri="{FF2B5EF4-FFF2-40B4-BE49-F238E27FC236}">
                    <a16:creationId xmlns:a16="http://schemas.microsoft.com/office/drawing/2014/main" id="{D1E00AEE-165E-4D41-BB6F-13132854A8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1" y="1884"/>
                <a:ext cx="74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Original IP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Header</a:t>
                </a:r>
              </a:p>
            </p:txBody>
          </p:sp>
          <p:grpSp>
            <p:nvGrpSpPr>
              <p:cNvPr id="173" name="Group 10">
                <a:extLst>
                  <a:ext uri="{FF2B5EF4-FFF2-40B4-BE49-F238E27FC236}">
                    <a16:creationId xmlns:a16="http://schemas.microsoft.com/office/drawing/2014/main" id="{B7EB07FE-6C66-45D0-AB6D-C9B3367BC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2" y="1910"/>
                <a:ext cx="1441" cy="293"/>
                <a:chOff x="2532" y="1910"/>
                <a:chExt cx="1441" cy="293"/>
              </a:xfrm>
            </p:grpSpPr>
            <p:sp>
              <p:nvSpPr>
                <p:cNvPr id="174" name="Rectangle 11">
                  <a:extLst>
                    <a:ext uri="{FF2B5EF4-FFF2-40B4-BE49-F238E27FC236}">
                      <a16:creationId xmlns:a16="http://schemas.microsoft.com/office/drawing/2014/main" id="{28F09F6A-36C7-418D-97FA-8D30AD5AE1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2" y="1912"/>
                  <a:ext cx="721" cy="291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5" name="Text Box 12">
                  <a:extLst>
                    <a:ext uri="{FF2B5EF4-FFF2-40B4-BE49-F238E27FC236}">
                      <a16:creationId xmlns:a16="http://schemas.microsoft.com/office/drawing/2014/main" id="{0DDE1CDE-B5DA-4CE2-B1D4-7DAA1D3803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19" y="1963"/>
                  <a:ext cx="37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DATA</a:t>
                  </a:r>
                </a:p>
              </p:txBody>
            </p:sp>
            <p:sp>
              <p:nvSpPr>
                <p:cNvPr id="176" name="Rectangle 13">
                  <a:extLst>
                    <a:ext uri="{FF2B5EF4-FFF2-40B4-BE49-F238E27FC236}">
                      <a16:creationId xmlns:a16="http://schemas.microsoft.com/office/drawing/2014/main" id="{A2D20FEC-383D-4766-9BD5-519761B82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1910"/>
                  <a:ext cx="721" cy="291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7" name="Text Box 14">
                  <a:extLst>
                    <a:ext uri="{FF2B5EF4-FFF2-40B4-BE49-F238E27FC236}">
                      <a16:creationId xmlns:a16="http://schemas.microsoft.com/office/drawing/2014/main" id="{1B4B021B-87B7-430E-81EE-CFE7F980B4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3" y="1961"/>
                  <a:ext cx="295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4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TCP</a:t>
                  </a:r>
                </a:p>
              </p:txBody>
            </p:sp>
          </p:grpSp>
        </p:grpSp>
        <p:grpSp>
          <p:nvGrpSpPr>
            <p:cNvPr id="162" name="Group 15">
              <a:extLst>
                <a:ext uri="{FF2B5EF4-FFF2-40B4-BE49-F238E27FC236}">
                  <a16:creationId xmlns:a16="http://schemas.microsoft.com/office/drawing/2014/main" id="{133F972B-1F5E-4AD1-B096-B25E137FAD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6" y="1259"/>
              <a:ext cx="2341" cy="330"/>
              <a:chOff x="1104" y="1482"/>
              <a:chExt cx="2161" cy="330"/>
            </a:xfrm>
          </p:grpSpPr>
          <p:sp>
            <p:nvSpPr>
              <p:cNvPr id="165" name="Rectangle 16">
                <a:extLst>
                  <a:ext uri="{FF2B5EF4-FFF2-40B4-BE49-F238E27FC236}">
                    <a16:creationId xmlns:a16="http://schemas.microsoft.com/office/drawing/2014/main" id="{3F4CFA1B-C1E0-4521-BC83-A88C423BB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1508"/>
                <a:ext cx="721" cy="286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  <p:sp>
            <p:nvSpPr>
              <p:cNvPr id="166" name="Rectangle 17">
                <a:extLst>
                  <a:ext uri="{FF2B5EF4-FFF2-40B4-BE49-F238E27FC236}">
                    <a16:creationId xmlns:a16="http://schemas.microsoft.com/office/drawing/2014/main" id="{4138F549-287C-484F-9B06-9CFFA6BC3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508"/>
                <a:ext cx="721" cy="286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7" name="Rectangle 18">
                <a:extLst>
                  <a:ext uri="{FF2B5EF4-FFF2-40B4-BE49-F238E27FC236}">
                    <a16:creationId xmlns:a16="http://schemas.microsoft.com/office/drawing/2014/main" id="{D43E28C5-107F-43EB-86FD-361AB308F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505"/>
                <a:ext cx="721" cy="290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8" name="Text Box 19">
                <a:extLst>
                  <a:ext uri="{FF2B5EF4-FFF2-40B4-BE49-F238E27FC236}">
                    <a16:creationId xmlns:a16="http://schemas.microsoft.com/office/drawing/2014/main" id="{FDB01B94-9D33-43AF-A2F2-D6572BEB08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2" y="1482"/>
                <a:ext cx="672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Original IP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Header</a:t>
                </a:r>
              </a:p>
            </p:txBody>
          </p:sp>
          <p:sp>
            <p:nvSpPr>
              <p:cNvPr id="169" name="Text Box 20">
                <a:extLst>
                  <a:ext uri="{FF2B5EF4-FFF2-40B4-BE49-F238E27FC236}">
                    <a16:creationId xmlns:a16="http://schemas.microsoft.com/office/drawing/2014/main" id="{5B25B9E7-20B7-4C11-BC52-C13D49599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5" y="1554"/>
                <a:ext cx="29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TCP</a:t>
                </a:r>
              </a:p>
            </p:txBody>
          </p:sp>
          <p:sp>
            <p:nvSpPr>
              <p:cNvPr id="170" name="Text Box 21">
                <a:extLst>
                  <a:ext uri="{FF2B5EF4-FFF2-40B4-BE49-F238E27FC236}">
                    <a16:creationId xmlns:a16="http://schemas.microsoft.com/office/drawing/2014/main" id="{2303EF97-FEA0-4ACA-A008-9DC8779474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1" y="1560"/>
                <a:ext cx="37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</a:t>
                </a:r>
              </a:p>
            </p:txBody>
          </p:sp>
        </p:grpSp>
        <p:cxnSp>
          <p:nvCxnSpPr>
            <p:cNvPr id="163" name="AutoShape 22">
              <a:extLst>
                <a:ext uri="{FF2B5EF4-FFF2-40B4-BE49-F238E27FC236}">
                  <a16:creationId xmlns:a16="http://schemas.microsoft.com/office/drawing/2014/main" id="{7D9C3573-A053-471B-8418-77CEE1173A09}"/>
                </a:ext>
              </a:extLst>
            </p:cNvPr>
            <p:cNvCxnSpPr>
              <a:cxnSpLocks noChangeShapeType="1"/>
              <a:stCxn id="166" idx="2"/>
              <a:endCxn id="172" idx="1"/>
            </p:cNvCxnSpPr>
            <p:nvPr/>
          </p:nvCxnSpPr>
          <p:spPr bwMode="auto">
            <a:xfrm rot="16200000" flipH="1">
              <a:off x="2464" y="1474"/>
              <a:ext cx="201" cy="396"/>
            </a:xfrm>
            <a:prstGeom prst="bentConnector2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4" name="Text Box 23">
              <a:extLst>
                <a:ext uri="{FF2B5EF4-FFF2-40B4-BE49-F238E27FC236}">
                  <a16:creationId xmlns:a16="http://schemas.microsoft.com/office/drawing/2014/main" id="{5BA7B20A-D48B-4046-81A8-729EA0A04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4" y="1933"/>
              <a:ext cx="10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IP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보다 상위 패킷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Encapsulating</a:t>
              </a:r>
            </a:p>
          </p:txBody>
        </p:sp>
      </p:grpSp>
      <p:sp>
        <p:nvSpPr>
          <p:cNvPr id="291" name="Text Box 2">
            <a:extLst>
              <a:ext uri="{FF2B5EF4-FFF2-40B4-BE49-F238E27FC236}">
                <a16:creationId xmlns:a16="http://schemas.microsoft.com/office/drawing/2014/main" id="{3F65ABBC-ADD1-4379-914A-9E6E90B6B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41" y="1235867"/>
            <a:ext cx="70442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a"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ebdings" pitchFamily="18" charset="2"/>
              </a:rPr>
              <a:t>트랜스포트 모드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ebdings" pitchFamily="18" charset="2"/>
              </a:rPr>
              <a:t>(Transport Mode)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ebdings" pitchFamily="18" charset="2"/>
              </a:rPr>
              <a:t>일 경우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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IP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보다 상위 프로토콜에 대한 보호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ebdings" pitchFamily="18" charset="2"/>
            </a:endParaRPr>
          </a:p>
        </p:txBody>
      </p:sp>
      <p:sp>
        <p:nvSpPr>
          <p:cNvPr id="292" name="Text Box 2">
            <a:extLst>
              <a:ext uri="{FF2B5EF4-FFF2-40B4-BE49-F238E27FC236}">
                <a16:creationId xmlns:a16="http://schemas.microsoft.com/office/drawing/2014/main" id="{AC3EB863-9528-4C8B-9C04-0DA08F6B7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65" y="3819418"/>
            <a:ext cx="48724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Font typeface="Webdings" pitchFamily="18" charset="2"/>
              <a:buChar char="a"/>
            </a:pPr>
            <a:r>
              <a:rPr lang="ko-KR" altLang="en-US" sz="1400" b="1">
                <a:latin typeface="+mn-ea"/>
                <a:ea typeface="+mn-ea"/>
                <a:sym typeface="Webdings" pitchFamily="18" charset="2"/>
              </a:rPr>
              <a:t>터널 모드 </a:t>
            </a:r>
            <a:r>
              <a:rPr lang="en-US" altLang="ko-KR" sz="1400" b="1">
                <a:latin typeface="+mn-ea"/>
                <a:ea typeface="+mn-ea"/>
                <a:sym typeface="Webdings" pitchFamily="18" charset="2"/>
              </a:rPr>
              <a:t>(Tunnel Mode) </a:t>
            </a:r>
            <a:r>
              <a:rPr lang="ko-KR" altLang="en-US" sz="1400" b="1">
                <a:latin typeface="+mn-ea"/>
                <a:ea typeface="+mn-ea"/>
                <a:sym typeface="Webdings" pitchFamily="18" charset="2"/>
              </a:rPr>
              <a:t>일 경우 </a:t>
            </a:r>
            <a:r>
              <a:rPr lang="ko-KR" altLang="en-US" sz="1400" b="1">
                <a:latin typeface="+mn-ea"/>
                <a:ea typeface="+mn-ea"/>
                <a:sym typeface="Wingdings" pitchFamily="2" charset="2"/>
              </a:rPr>
              <a:t> </a:t>
            </a:r>
            <a:r>
              <a:rPr lang="en-US" altLang="ko-KR" sz="1400" b="1">
                <a:latin typeface="+mn-ea"/>
                <a:ea typeface="+mn-ea"/>
                <a:sym typeface="Wingdings" pitchFamily="2" charset="2"/>
              </a:rPr>
              <a:t>IP </a:t>
            </a:r>
            <a:r>
              <a:rPr lang="ko-KR" altLang="en-US" sz="1400" b="1">
                <a:latin typeface="+mn-ea"/>
                <a:ea typeface="+mn-ea"/>
                <a:sym typeface="Wingdings" pitchFamily="2" charset="2"/>
              </a:rPr>
              <a:t>패킷 전체 보호</a:t>
            </a:r>
            <a:endParaRPr lang="ko-KR" altLang="en-US" sz="1400">
              <a:latin typeface="+mn-ea"/>
              <a:ea typeface="+mn-ea"/>
              <a:sym typeface="Webdings" pitchFamily="18" charset="2"/>
            </a:endParaRPr>
          </a:p>
        </p:txBody>
      </p:sp>
      <p:grpSp>
        <p:nvGrpSpPr>
          <p:cNvPr id="293" name="Group 3">
            <a:extLst>
              <a:ext uri="{FF2B5EF4-FFF2-40B4-BE49-F238E27FC236}">
                <a16:creationId xmlns:a16="http://schemas.microsoft.com/office/drawing/2014/main" id="{BA4D6B35-BC31-4F16-A2C3-7B65EBF27D2D}"/>
              </a:ext>
            </a:extLst>
          </p:cNvPr>
          <p:cNvGrpSpPr>
            <a:grpSpLocks/>
          </p:cNvGrpSpPr>
          <p:nvPr/>
        </p:nvGrpSpPr>
        <p:grpSpPr bwMode="auto">
          <a:xfrm>
            <a:off x="565934" y="4406610"/>
            <a:ext cx="3715875" cy="469900"/>
            <a:chOff x="1104" y="1499"/>
            <a:chExt cx="2161" cy="296"/>
          </a:xfrm>
        </p:grpSpPr>
        <p:sp>
          <p:nvSpPr>
            <p:cNvPr id="294" name="Rectangle 4">
              <a:extLst>
                <a:ext uri="{FF2B5EF4-FFF2-40B4-BE49-F238E27FC236}">
                  <a16:creationId xmlns:a16="http://schemas.microsoft.com/office/drawing/2014/main" id="{0DD9176E-2201-4FBE-9862-027E4216E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508"/>
              <a:ext cx="721" cy="2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295" name="Rectangle 5">
              <a:extLst>
                <a:ext uri="{FF2B5EF4-FFF2-40B4-BE49-F238E27FC236}">
                  <a16:creationId xmlns:a16="http://schemas.microsoft.com/office/drawing/2014/main" id="{630575BA-4FC2-4F6C-81E1-FF70B7886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508"/>
              <a:ext cx="721" cy="2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6" name="Rectangle 6">
              <a:extLst>
                <a:ext uri="{FF2B5EF4-FFF2-40B4-BE49-F238E27FC236}">
                  <a16:creationId xmlns:a16="http://schemas.microsoft.com/office/drawing/2014/main" id="{E5C916F1-D3E2-4D52-9D60-89392B34E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505"/>
              <a:ext cx="721" cy="2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97" name="Text Box 7">
              <a:extLst>
                <a:ext uri="{FF2B5EF4-FFF2-40B4-BE49-F238E27FC236}">
                  <a16:creationId xmlns:a16="http://schemas.microsoft.com/office/drawing/2014/main" id="{A35EE6DA-84BE-4E9D-AB0E-786091124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7" y="1499"/>
              <a:ext cx="59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 dirty="0">
                  <a:latin typeface="+mn-ea"/>
                  <a:ea typeface="+mn-ea"/>
                </a:rPr>
                <a:t>Original IP </a:t>
              </a:r>
            </a:p>
            <a:p>
              <a:pPr eaLnBrk="1" hangingPunct="1"/>
              <a:r>
                <a:rPr lang="en-US" altLang="ko-KR" sz="1200" b="1" dirty="0">
                  <a:latin typeface="+mn-ea"/>
                  <a:ea typeface="+mn-ea"/>
                </a:rPr>
                <a:t>  Header</a:t>
              </a:r>
            </a:p>
          </p:txBody>
        </p:sp>
        <p:sp>
          <p:nvSpPr>
            <p:cNvPr id="298" name="Text Box 8">
              <a:extLst>
                <a:ext uri="{FF2B5EF4-FFF2-40B4-BE49-F238E27FC236}">
                  <a16:creationId xmlns:a16="http://schemas.microsoft.com/office/drawing/2014/main" id="{57922443-ACCA-4D31-82CD-5896ED06F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4" y="1571"/>
              <a:ext cx="26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TCP</a:t>
              </a:r>
            </a:p>
          </p:txBody>
        </p:sp>
        <p:sp>
          <p:nvSpPr>
            <p:cNvPr id="299" name="Text Box 9">
              <a:extLst>
                <a:ext uri="{FF2B5EF4-FFF2-40B4-BE49-F238E27FC236}">
                  <a16:creationId xmlns:a16="http://schemas.microsoft.com/office/drawing/2014/main" id="{79DA7BF4-6825-400F-AF79-4EA351D05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9" y="1577"/>
              <a:ext cx="33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DATA</a:t>
              </a:r>
            </a:p>
          </p:txBody>
        </p:sp>
      </p:grpSp>
      <p:grpSp>
        <p:nvGrpSpPr>
          <p:cNvPr id="300" name="Group 10">
            <a:extLst>
              <a:ext uri="{FF2B5EF4-FFF2-40B4-BE49-F238E27FC236}">
                <a16:creationId xmlns:a16="http://schemas.microsoft.com/office/drawing/2014/main" id="{A83CABAD-544D-479A-B982-639FF3A436CB}"/>
              </a:ext>
            </a:extLst>
          </p:cNvPr>
          <p:cNvGrpSpPr>
            <a:grpSpLocks/>
          </p:cNvGrpSpPr>
          <p:nvPr/>
        </p:nvGrpSpPr>
        <p:grpSpPr bwMode="auto">
          <a:xfrm>
            <a:off x="2742841" y="4968585"/>
            <a:ext cx="1239772" cy="465138"/>
            <a:chOff x="2166" y="1550"/>
            <a:chExt cx="781" cy="293"/>
          </a:xfrm>
        </p:grpSpPr>
        <p:sp>
          <p:nvSpPr>
            <p:cNvPr id="301" name="Rectangle 11">
              <a:extLst>
                <a:ext uri="{FF2B5EF4-FFF2-40B4-BE49-F238E27FC236}">
                  <a16:creationId xmlns:a16="http://schemas.microsoft.com/office/drawing/2014/main" id="{78F03022-ABA8-4C2D-ACC2-D44915CAF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6" y="1557"/>
              <a:ext cx="781" cy="28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302" name="Text Box 12">
              <a:extLst>
                <a:ext uri="{FF2B5EF4-FFF2-40B4-BE49-F238E27FC236}">
                  <a16:creationId xmlns:a16="http://schemas.microsoft.com/office/drawing/2014/main" id="{A5AA8441-F42F-4506-B52E-EFF24241C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1550"/>
              <a:ext cx="55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  New IP </a:t>
              </a:r>
            </a:p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  Header</a:t>
              </a:r>
            </a:p>
          </p:txBody>
        </p:sp>
      </p:grpSp>
      <p:grpSp>
        <p:nvGrpSpPr>
          <p:cNvPr id="303" name="Group 13">
            <a:extLst>
              <a:ext uri="{FF2B5EF4-FFF2-40B4-BE49-F238E27FC236}">
                <a16:creationId xmlns:a16="http://schemas.microsoft.com/office/drawing/2014/main" id="{A0DEF5A7-6B84-41DD-9802-518EB0C086FF}"/>
              </a:ext>
            </a:extLst>
          </p:cNvPr>
          <p:cNvGrpSpPr>
            <a:grpSpLocks/>
          </p:cNvGrpSpPr>
          <p:nvPr/>
        </p:nvGrpSpPr>
        <p:grpSpPr bwMode="auto">
          <a:xfrm>
            <a:off x="3977454" y="4982874"/>
            <a:ext cx="1239772" cy="454025"/>
            <a:chOff x="2944" y="1559"/>
            <a:chExt cx="781" cy="286"/>
          </a:xfrm>
        </p:grpSpPr>
        <p:sp>
          <p:nvSpPr>
            <p:cNvPr id="304" name="Rectangle 14">
              <a:extLst>
                <a:ext uri="{FF2B5EF4-FFF2-40B4-BE49-F238E27FC236}">
                  <a16:creationId xmlns:a16="http://schemas.microsoft.com/office/drawing/2014/main" id="{2FB5B8C3-BC52-48AD-A998-D560624C8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" y="1559"/>
              <a:ext cx="781" cy="28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5" name="Text Box 15">
              <a:extLst>
                <a:ext uri="{FF2B5EF4-FFF2-40B4-BE49-F238E27FC236}">
                  <a16:creationId xmlns:a16="http://schemas.microsoft.com/office/drawing/2014/main" id="{EB0C4ECF-2972-4AA1-9A12-D260D3F6F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" y="1628"/>
              <a:ext cx="59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AH or ESP</a:t>
              </a:r>
            </a:p>
          </p:txBody>
        </p:sp>
      </p:grpSp>
      <p:grpSp>
        <p:nvGrpSpPr>
          <p:cNvPr id="306" name="Group 16">
            <a:extLst>
              <a:ext uri="{FF2B5EF4-FFF2-40B4-BE49-F238E27FC236}">
                <a16:creationId xmlns:a16="http://schemas.microsoft.com/office/drawing/2014/main" id="{555E5D0C-F4A4-4F72-80F8-4602D3D01C81}"/>
              </a:ext>
            </a:extLst>
          </p:cNvPr>
          <p:cNvGrpSpPr>
            <a:grpSpLocks/>
          </p:cNvGrpSpPr>
          <p:nvPr/>
        </p:nvGrpSpPr>
        <p:grpSpPr bwMode="auto">
          <a:xfrm>
            <a:off x="5217222" y="4978111"/>
            <a:ext cx="3693526" cy="461963"/>
            <a:chOff x="2550" y="1859"/>
            <a:chExt cx="2149" cy="291"/>
          </a:xfrm>
        </p:grpSpPr>
        <p:sp>
          <p:nvSpPr>
            <p:cNvPr id="307" name="Rectangle 17">
              <a:extLst>
                <a:ext uri="{FF2B5EF4-FFF2-40B4-BE49-F238E27FC236}">
                  <a16:creationId xmlns:a16="http://schemas.microsoft.com/office/drawing/2014/main" id="{3D21D136-2A1A-4F17-8405-1FE12F74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0" y="1860"/>
              <a:ext cx="721" cy="2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8" name="Rectangle 18">
              <a:extLst>
                <a:ext uri="{FF2B5EF4-FFF2-40B4-BE49-F238E27FC236}">
                  <a16:creationId xmlns:a16="http://schemas.microsoft.com/office/drawing/2014/main" id="{EAA76853-189B-4AFB-943D-AC58A8730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1859"/>
              <a:ext cx="721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9" name="Text Box 19">
              <a:extLst>
                <a:ext uri="{FF2B5EF4-FFF2-40B4-BE49-F238E27FC236}">
                  <a16:creationId xmlns:a16="http://schemas.microsoft.com/office/drawing/2014/main" id="{5509A857-B023-43CF-A0AF-B26A53DF4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1931"/>
              <a:ext cx="33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DATA</a:t>
              </a:r>
            </a:p>
          </p:txBody>
        </p:sp>
        <p:sp>
          <p:nvSpPr>
            <p:cNvPr id="310" name="Rectangle 20">
              <a:extLst>
                <a:ext uri="{FF2B5EF4-FFF2-40B4-BE49-F238E27FC236}">
                  <a16:creationId xmlns:a16="http://schemas.microsoft.com/office/drawing/2014/main" id="{FA177EB0-E10A-43A6-B37D-6A367CCC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8" y="1860"/>
              <a:ext cx="721" cy="2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1" name="Text Box 21">
              <a:extLst>
                <a:ext uri="{FF2B5EF4-FFF2-40B4-BE49-F238E27FC236}">
                  <a16:creationId xmlns:a16="http://schemas.microsoft.com/office/drawing/2014/main" id="{B573B7F8-93CF-4717-A9A8-DF5FC82CB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7" y="1923"/>
              <a:ext cx="26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TCP</a:t>
              </a:r>
            </a:p>
          </p:txBody>
        </p:sp>
        <p:sp>
          <p:nvSpPr>
            <p:cNvPr id="312" name="Text Box 22">
              <a:extLst>
                <a:ext uri="{FF2B5EF4-FFF2-40B4-BE49-F238E27FC236}">
                  <a16:creationId xmlns:a16="http://schemas.microsoft.com/office/drawing/2014/main" id="{ED523A90-9A80-4D18-8812-BF720108E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" y="1859"/>
              <a:ext cx="59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Original IP </a:t>
              </a:r>
            </a:p>
            <a:p>
              <a:pPr eaLnBrk="1" hangingPunct="1"/>
              <a:r>
                <a:rPr lang="en-US" altLang="ko-KR" sz="1200" b="1">
                  <a:latin typeface="+mn-ea"/>
                  <a:ea typeface="+mn-ea"/>
                </a:rPr>
                <a:t>  Header</a:t>
              </a:r>
            </a:p>
          </p:txBody>
        </p:sp>
      </p:grpSp>
      <p:cxnSp>
        <p:nvCxnSpPr>
          <p:cNvPr id="313" name="AutoShape 23">
            <a:extLst>
              <a:ext uri="{FF2B5EF4-FFF2-40B4-BE49-F238E27FC236}">
                <a16:creationId xmlns:a16="http://schemas.microsoft.com/office/drawing/2014/main" id="{07901218-9892-4412-99E2-EC37D5F47FB6}"/>
              </a:ext>
            </a:extLst>
          </p:cNvPr>
          <p:cNvCxnSpPr>
            <a:cxnSpLocks noChangeShapeType="1"/>
            <a:stCxn id="295" idx="2"/>
            <a:endCxn id="301" idx="1"/>
          </p:cNvCxnSpPr>
          <p:nvPr/>
        </p:nvCxnSpPr>
        <p:spPr bwMode="auto">
          <a:xfrm rot="16200000" flipH="1">
            <a:off x="2417893" y="4881762"/>
            <a:ext cx="331787" cy="318110"/>
          </a:xfrm>
          <a:prstGeom prst="bentConnector2">
            <a:avLst/>
          </a:prstGeom>
          <a:noFill/>
          <a:ln w="2857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4" name="Text Box 24">
            <a:extLst>
              <a:ext uri="{FF2B5EF4-FFF2-40B4-BE49-F238E27FC236}">
                <a16:creationId xmlns:a16="http://schemas.microsoft.com/office/drawing/2014/main" id="{BF098C74-9FA5-4B50-BC17-B0C577A8F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00" y="4992398"/>
            <a:ext cx="20273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전체 </a:t>
            </a:r>
            <a:r>
              <a:rPr lang="ko-KR" altLang="en-US" sz="1200" b="1" dirty="0" err="1">
                <a:solidFill>
                  <a:srgbClr val="FF0000"/>
                </a:solidFill>
                <a:latin typeface="+mn-ea"/>
                <a:ea typeface="+mn-ea"/>
              </a:rPr>
              <a:t>패킷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Encapsulating</a:t>
            </a:r>
          </a:p>
          <a:p>
            <a:pPr eaLnBrk="1" hangingPunct="1"/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         +</a:t>
            </a:r>
          </a:p>
          <a:p>
            <a:pPr eaLnBrk="1" hangingPunct="1"/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New IP Header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67271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BD27683C-0583-4B2E-B81E-FC99C1C0F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44" y="1700213"/>
            <a:ext cx="137409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0" dirty="0">
                <a:latin typeface="+mj-ea"/>
                <a:ea typeface="+mj-ea"/>
              </a:rPr>
              <a:t>2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A89C8A8-0636-4761-A0A5-C860F627D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647" y="2309813"/>
            <a:ext cx="22365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dirty="0">
                <a:latin typeface="+mj-ea"/>
                <a:ea typeface="+mj-ea"/>
              </a:rPr>
              <a:t>제품소개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24B37E0-06A1-47DA-8790-CB14F0D9F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91" y="3943507"/>
            <a:ext cx="40535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2-1 Line up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2-2 H/W </a:t>
            </a:r>
            <a:r>
              <a:rPr lang="ko-KR" altLang="en-US" sz="1600" b="1" dirty="0">
                <a:latin typeface="+mj-ea"/>
                <a:ea typeface="+mj-ea"/>
              </a:rPr>
              <a:t>소개</a:t>
            </a:r>
            <a:endParaRPr lang="en-US" altLang="ko-KR" sz="1600" b="1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2-3 </a:t>
            </a:r>
            <a:r>
              <a:rPr lang="ko-KR" altLang="en-US" sz="1600" b="1" dirty="0">
                <a:latin typeface="+mj-ea"/>
                <a:ea typeface="+mj-ea"/>
              </a:rPr>
              <a:t>참고자료</a:t>
            </a:r>
            <a:endParaRPr lang="en-US" altLang="ko-KR" sz="1600" b="1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2-4 </a:t>
            </a:r>
            <a:r>
              <a:rPr lang="ko-KR" altLang="en-US" sz="1600" b="1" dirty="0">
                <a:latin typeface="+mj-ea"/>
                <a:ea typeface="+mj-ea"/>
              </a:rPr>
              <a:t>인증서</a:t>
            </a:r>
          </a:p>
        </p:txBody>
      </p:sp>
    </p:spTree>
    <p:extLst>
      <p:ext uri="{BB962C8B-B14F-4D97-AF65-F5344CB8AC3E}">
        <p14:creationId xmlns:p14="http://schemas.microsoft.com/office/powerpoint/2010/main" val="169951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업 </a:t>
            </a: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CDC54772-542F-4353-8813-817F4DBAD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20" y="1196977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성능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아래쪽 화살표 1">
            <a:extLst>
              <a:ext uri="{FF2B5EF4-FFF2-40B4-BE49-F238E27FC236}">
                <a16:creationId xmlns:a16="http://schemas.microsoft.com/office/drawing/2014/main" id="{64101A45-AC6C-43EE-889D-15960158F040}"/>
              </a:ext>
            </a:extLst>
          </p:cNvPr>
          <p:cNvSpPr/>
          <p:nvPr/>
        </p:nvSpPr>
        <p:spPr bwMode="auto">
          <a:xfrm flipV="1">
            <a:off x="800313" y="1196975"/>
            <a:ext cx="340147" cy="5140912"/>
          </a:xfrm>
          <a:prstGeom prst="downArrow">
            <a:avLst/>
          </a:prstGeom>
          <a:solidFill>
            <a:srgbClr val="2E6C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3E661C-81FF-4ED9-90FB-0A4314681413}"/>
              </a:ext>
            </a:extLst>
          </p:cNvPr>
          <p:cNvSpPr/>
          <p:nvPr/>
        </p:nvSpPr>
        <p:spPr bwMode="auto">
          <a:xfrm>
            <a:off x="888224" y="6172585"/>
            <a:ext cx="8102106" cy="171831"/>
          </a:xfrm>
          <a:prstGeom prst="rect">
            <a:avLst/>
          </a:prstGeom>
          <a:solidFill>
            <a:srgbClr val="2E6C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D04775-242F-4488-A577-DEB83C9479F5}"/>
              </a:ext>
            </a:extLst>
          </p:cNvPr>
          <p:cNvSpPr/>
          <p:nvPr/>
        </p:nvSpPr>
        <p:spPr bwMode="auto">
          <a:xfrm>
            <a:off x="1054823" y="1493478"/>
            <a:ext cx="2713720" cy="4680000"/>
          </a:xfrm>
          <a:prstGeom prst="rect">
            <a:avLst/>
          </a:prstGeom>
          <a:solidFill>
            <a:srgbClr val="9BBB59">
              <a:lumMod val="20000"/>
              <a:lumOff val="80000"/>
              <a:alpha val="56000"/>
            </a:srgbClr>
          </a:solidFill>
          <a:ln w="9525" cap="flat" cmpd="sng" algn="ctr">
            <a:solidFill>
              <a:srgbClr val="4F81BD">
                <a:lumMod val="20000"/>
                <a:lumOff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0168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31DCD0-EF58-4BD0-92A3-F4296586B0F0}"/>
              </a:ext>
            </a:extLst>
          </p:cNvPr>
          <p:cNvSpPr/>
          <p:nvPr/>
        </p:nvSpPr>
        <p:spPr bwMode="auto">
          <a:xfrm>
            <a:off x="3768543" y="1493478"/>
            <a:ext cx="2628192" cy="4671600"/>
          </a:xfrm>
          <a:prstGeom prst="rect">
            <a:avLst/>
          </a:prstGeom>
          <a:solidFill>
            <a:srgbClr val="9BBB59">
              <a:lumMod val="40000"/>
              <a:lumOff val="60000"/>
              <a:alpha val="81000"/>
            </a:srgbClr>
          </a:solidFill>
          <a:ln w="9525" cap="flat" cmpd="sng" algn="ctr">
            <a:solidFill>
              <a:srgbClr val="C2C2C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0168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AC4777-BEE2-48F6-BD10-4ECC21974624}"/>
              </a:ext>
            </a:extLst>
          </p:cNvPr>
          <p:cNvSpPr/>
          <p:nvPr/>
        </p:nvSpPr>
        <p:spPr bwMode="auto">
          <a:xfrm>
            <a:off x="6396735" y="1493478"/>
            <a:ext cx="2593594" cy="4671712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9525" cap="flat" cmpd="sng" algn="ctr">
            <a:solidFill>
              <a:srgbClr val="C2C2C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0168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415EC-01D7-4946-82F2-6000CDDE5FE0}"/>
              </a:ext>
            </a:extLst>
          </p:cNvPr>
          <p:cNvSpPr txBox="1"/>
          <p:nvPr/>
        </p:nvSpPr>
        <p:spPr>
          <a:xfrm>
            <a:off x="1749710" y="3571311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C0504D">
                    <a:lumMod val="50000"/>
                  </a:srgbClr>
                </a:solidFill>
                <a:cs typeface="Arial" pitchFamily="34" charset="0"/>
              </a:rPr>
              <a:t>SMB Branch</a:t>
            </a:r>
            <a:endParaRPr kumimoji="1" lang="ko-KR" altLang="en-US" sz="1400" b="1" dirty="0">
              <a:solidFill>
                <a:srgbClr val="C0504D">
                  <a:lumMod val="50000"/>
                </a:srgb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86C018-6532-46FA-B554-9E8DD43F5E16}"/>
              </a:ext>
            </a:extLst>
          </p:cNvPr>
          <p:cNvSpPr txBox="1"/>
          <p:nvPr/>
        </p:nvSpPr>
        <p:spPr>
          <a:xfrm>
            <a:off x="4200621" y="3571309"/>
            <a:ext cx="1305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C0504D">
                    <a:lumMod val="50000"/>
                  </a:srgbClr>
                </a:solidFill>
                <a:cs typeface="Arial" pitchFamily="34" charset="0"/>
              </a:rPr>
              <a:t>Large Branch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8C0B5-F499-4526-9C7C-C237DB8BDFAB}"/>
              </a:ext>
            </a:extLst>
          </p:cNvPr>
          <p:cNvSpPr txBox="1"/>
          <p:nvPr/>
        </p:nvSpPr>
        <p:spPr>
          <a:xfrm>
            <a:off x="7320256" y="3571310"/>
            <a:ext cx="746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C0504D">
                    <a:lumMod val="50000"/>
                  </a:srgbClr>
                </a:solidFill>
                <a:cs typeface="Arial" pitchFamily="34" charset="0"/>
              </a:rPr>
              <a:t>Center</a:t>
            </a:r>
            <a:endParaRPr kumimoji="1" lang="ko-KR" altLang="en-US" sz="1400" b="1" dirty="0">
              <a:solidFill>
                <a:srgbClr val="C0504D">
                  <a:lumMod val="50000"/>
                </a:srgbClr>
              </a:solidFill>
              <a:cs typeface="Arial" pitchFamily="34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8FA6380-2614-4E7B-B3EB-658C439EE1DC}"/>
              </a:ext>
            </a:extLst>
          </p:cNvPr>
          <p:cNvCxnSpPr/>
          <p:nvPr/>
        </p:nvCxnSpPr>
        <p:spPr bwMode="auto">
          <a:xfrm>
            <a:off x="95564" y="1852549"/>
            <a:ext cx="8894765" cy="0"/>
          </a:xfrm>
          <a:prstGeom prst="line">
            <a:avLst/>
          </a:prstGeom>
          <a:solidFill>
            <a:srgbClr val="0060B6"/>
          </a:solidFill>
          <a:ln w="19050" cap="flat" cmpd="sng" algn="ctr">
            <a:solidFill>
              <a:srgbClr val="1F497D">
                <a:lumMod val="75000"/>
              </a:srgb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F3F3C28-E488-465E-9D32-684F47BF0CB0}"/>
              </a:ext>
            </a:extLst>
          </p:cNvPr>
          <p:cNvCxnSpPr/>
          <p:nvPr/>
        </p:nvCxnSpPr>
        <p:spPr bwMode="auto">
          <a:xfrm flipV="1">
            <a:off x="95564" y="2844759"/>
            <a:ext cx="8881242" cy="14384"/>
          </a:xfrm>
          <a:prstGeom prst="line">
            <a:avLst/>
          </a:prstGeom>
          <a:solidFill>
            <a:srgbClr val="0060B6"/>
          </a:solidFill>
          <a:ln w="19050" cap="flat" cmpd="sng" algn="ctr">
            <a:solidFill>
              <a:srgbClr val="1F497D">
                <a:lumMod val="75000"/>
              </a:srgb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8D286E4-B04B-43F8-A9D0-7C33CDCEC1B4}"/>
              </a:ext>
            </a:extLst>
          </p:cNvPr>
          <p:cNvCxnSpPr/>
          <p:nvPr/>
        </p:nvCxnSpPr>
        <p:spPr bwMode="auto">
          <a:xfrm>
            <a:off x="95564" y="4724918"/>
            <a:ext cx="8881241" cy="0"/>
          </a:xfrm>
          <a:prstGeom prst="line">
            <a:avLst/>
          </a:prstGeom>
          <a:solidFill>
            <a:srgbClr val="0060B6"/>
          </a:solidFill>
          <a:ln w="19050" cap="flat" cmpd="sng" algn="ctr">
            <a:solidFill>
              <a:srgbClr val="1F497D">
                <a:lumMod val="75000"/>
              </a:srgb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28BB226-2218-4735-811B-F6D2E77E5EA9}"/>
              </a:ext>
            </a:extLst>
          </p:cNvPr>
          <p:cNvCxnSpPr/>
          <p:nvPr/>
        </p:nvCxnSpPr>
        <p:spPr bwMode="auto">
          <a:xfrm>
            <a:off x="95564" y="5270527"/>
            <a:ext cx="8881240" cy="46806"/>
          </a:xfrm>
          <a:prstGeom prst="line">
            <a:avLst/>
          </a:prstGeom>
          <a:solidFill>
            <a:srgbClr val="0060B6"/>
          </a:solidFill>
          <a:ln w="19050" cap="flat" cmpd="sng" algn="ctr">
            <a:solidFill>
              <a:srgbClr val="1F497D">
                <a:lumMod val="75000"/>
              </a:srgb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A4F8B8-FF72-4224-8A3B-12846ACA7D92}"/>
              </a:ext>
            </a:extLst>
          </p:cNvPr>
          <p:cNvCxnSpPr/>
          <p:nvPr/>
        </p:nvCxnSpPr>
        <p:spPr bwMode="auto">
          <a:xfrm>
            <a:off x="95564" y="5623516"/>
            <a:ext cx="8894765" cy="61808"/>
          </a:xfrm>
          <a:prstGeom prst="line">
            <a:avLst/>
          </a:prstGeom>
          <a:solidFill>
            <a:srgbClr val="0060B6"/>
          </a:solidFill>
          <a:ln w="19050" cap="flat" cmpd="sng" algn="ctr">
            <a:solidFill>
              <a:srgbClr val="1F497D">
                <a:lumMod val="75000"/>
              </a:srgb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0DF432-8F4D-46EE-AECD-8B8E2585F11E}"/>
              </a:ext>
            </a:extLst>
          </p:cNvPr>
          <p:cNvCxnSpPr/>
          <p:nvPr/>
        </p:nvCxnSpPr>
        <p:spPr bwMode="auto">
          <a:xfrm>
            <a:off x="95564" y="5933376"/>
            <a:ext cx="8894765" cy="32029"/>
          </a:xfrm>
          <a:prstGeom prst="line">
            <a:avLst/>
          </a:prstGeom>
          <a:solidFill>
            <a:srgbClr val="0060B6"/>
          </a:solidFill>
          <a:ln w="19050" cap="flat" cmpd="sng" algn="ctr">
            <a:solidFill>
              <a:srgbClr val="1F497D">
                <a:lumMod val="75000"/>
              </a:srgb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25765A-C21C-43BA-BF6C-D9165EC3C488}"/>
              </a:ext>
            </a:extLst>
          </p:cNvPr>
          <p:cNvSpPr txBox="1"/>
          <p:nvPr/>
        </p:nvSpPr>
        <p:spPr>
          <a:xfrm>
            <a:off x="150521" y="1580868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cs typeface="Arial" pitchFamily="34" charset="0"/>
              </a:rPr>
              <a:t>30Gbps</a:t>
            </a:r>
            <a:endParaRPr kumimoji="1" lang="ko-KR" altLang="en-US" sz="12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F489FB-ECE4-40FC-9195-8425622C0922}"/>
              </a:ext>
            </a:extLst>
          </p:cNvPr>
          <p:cNvSpPr txBox="1"/>
          <p:nvPr/>
        </p:nvSpPr>
        <p:spPr>
          <a:xfrm>
            <a:off x="150521" y="2580580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cs typeface="Arial" pitchFamily="34" charset="0"/>
              </a:rPr>
              <a:t>23Gbps</a:t>
            </a:r>
            <a:endParaRPr kumimoji="1" lang="ko-KR" altLang="en-US" sz="12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41B7BA-BFFA-4C3B-9052-A83D0D28BCC4}"/>
              </a:ext>
            </a:extLst>
          </p:cNvPr>
          <p:cNvSpPr txBox="1"/>
          <p:nvPr/>
        </p:nvSpPr>
        <p:spPr>
          <a:xfrm>
            <a:off x="150521" y="4439968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cs typeface="Arial" pitchFamily="34" charset="0"/>
              </a:rPr>
              <a:t>10Gbps</a:t>
            </a:r>
            <a:endParaRPr kumimoji="1" lang="ko-KR" altLang="en-US" sz="12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A4EA69-BAAC-4250-9E08-B455A7B7A8C2}"/>
              </a:ext>
            </a:extLst>
          </p:cNvPr>
          <p:cNvSpPr txBox="1"/>
          <p:nvPr/>
        </p:nvSpPr>
        <p:spPr>
          <a:xfrm>
            <a:off x="240290" y="4998479"/>
            <a:ext cx="647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cs typeface="Arial" pitchFamily="34" charset="0"/>
              </a:rPr>
              <a:t>6Gbps</a:t>
            </a:r>
            <a:endParaRPr kumimoji="1" lang="ko-KR" altLang="en-US" sz="12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7AA270-9A2A-42FC-8142-ADA14E43DB0E}"/>
              </a:ext>
            </a:extLst>
          </p:cNvPr>
          <p:cNvSpPr txBox="1"/>
          <p:nvPr/>
        </p:nvSpPr>
        <p:spPr>
          <a:xfrm>
            <a:off x="110446" y="5344268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cs typeface="Arial" pitchFamily="34" charset="0"/>
              </a:rPr>
              <a:t>3.5Gbps</a:t>
            </a:r>
            <a:endParaRPr kumimoji="1" lang="ko-KR" altLang="en-US" sz="12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4A1721-924E-45F6-AFBA-8DCB1D1A3E84}"/>
              </a:ext>
            </a:extLst>
          </p:cNvPr>
          <p:cNvSpPr txBox="1"/>
          <p:nvPr/>
        </p:nvSpPr>
        <p:spPr>
          <a:xfrm>
            <a:off x="110446" y="5656153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cs typeface="Arial" pitchFamily="34" charset="0"/>
              </a:rPr>
              <a:t>1.5Gbps</a:t>
            </a:r>
            <a:endParaRPr kumimoji="1" lang="ko-KR" altLang="en-US" sz="12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5DF8F2-ABD9-441B-BA76-E6D0ED4CF3B0}"/>
              </a:ext>
            </a:extLst>
          </p:cNvPr>
          <p:cNvSpPr txBox="1"/>
          <p:nvPr/>
        </p:nvSpPr>
        <p:spPr>
          <a:xfrm>
            <a:off x="7552884" y="1850588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err="1">
                <a:solidFill>
                  <a:prstClr val="black"/>
                </a:solidFill>
                <a:cs typeface="Arial" pitchFamily="34" charset="0"/>
              </a:rPr>
              <a:t>VForce</a:t>
            </a:r>
            <a:r>
              <a:rPr kumimoji="1" lang="en-US" altLang="ko-KR" sz="1000" b="1" dirty="0">
                <a:solidFill>
                  <a:prstClr val="black"/>
                </a:solidFill>
                <a:cs typeface="Arial" pitchFamily="34" charset="0"/>
              </a:rPr>
              <a:t> UTM 5500</a:t>
            </a:r>
            <a:endParaRPr kumimoji="1" lang="ko-KR" altLang="en-US" sz="1000" b="1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046F1F79-C88D-4272-AC6F-84A7E4558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92" y="1546244"/>
            <a:ext cx="1620000" cy="2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23">
            <a:extLst>
              <a:ext uri="{FF2B5EF4-FFF2-40B4-BE49-F238E27FC236}">
                <a16:creationId xmlns:a16="http://schemas.microsoft.com/office/drawing/2014/main" id="{6CDB9FA3-986E-448A-B76F-F9BA9FCC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3084" y="6349878"/>
            <a:ext cx="25955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* RFC2544 VPN(AES-256) MAX Performance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기준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9E1FB000-A041-4A9D-B6E6-535184536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71" y="2544069"/>
            <a:ext cx="1620000" cy="29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8B26E1B7-113B-4EC5-96F3-FBA48F9F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66" y="4406335"/>
            <a:ext cx="1620000" cy="31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그림 61" descr="화면 캡처">
            <a:extLst>
              <a:ext uri="{FF2B5EF4-FFF2-40B4-BE49-F238E27FC236}">
                <a16:creationId xmlns:a16="http://schemas.microsoft.com/office/drawing/2014/main" id="{B84CA54E-5298-4910-9AA8-752CD7228E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84" y="5126885"/>
            <a:ext cx="1620000" cy="158644"/>
          </a:xfrm>
          <a:prstGeom prst="rect">
            <a:avLst/>
          </a:prstGeom>
        </p:spPr>
      </p:pic>
      <p:pic>
        <p:nvPicPr>
          <p:cNvPr id="63" name="그림 62" descr="화면 캡처">
            <a:extLst>
              <a:ext uri="{FF2B5EF4-FFF2-40B4-BE49-F238E27FC236}">
                <a16:creationId xmlns:a16="http://schemas.microsoft.com/office/drawing/2014/main" id="{DDDA346F-AD2A-4098-86BB-6CFA830C5D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6" y="5499185"/>
            <a:ext cx="1620000" cy="139529"/>
          </a:xfrm>
          <a:prstGeom prst="rect">
            <a:avLst/>
          </a:prstGeom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6BD86C23-102F-421F-81B7-B142EC16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10" y="5796576"/>
            <a:ext cx="931165" cy="1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AB0F798-98D9-48DC-A496-5DB8AFB9CCF4}"/>
              </a:ext>
            </a:extLst>
          </p:cNvPr>
          <p:cNvSpPr txBox="1"/>
          <p:nvPr/>
        </p:nvSpPr>
        <p:spPr>
          <a:xfrm>
            <a:off x="7054574" y="2851951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err="1">
                <a:solidFill>
                  <a:prstClr val="black"/>
                </a:solidFill>
                <a:cs typeface="Arial" pitchFamily="34" charset="0"/>
              </a:rPr>
              <a:t>VForce</a:t>
            </a:r>
            <a:r>
              <a:rPr kumimoji="1" lang="en-US" altLang="ko-KR" sz="1000" b="1" dirty="0">
                <a:solidFill>
                  <a:prstClr val="black"/>
                </a:solidFill>
                <a:cs typeface="Arial" pitchFamily="34" charset="0"/>
              </a:rPr>
              <a:t> UTM 4500</a:t>
            </a:r>
            <a:endParaRPr kumimoji="1" lang="ko-KR" altLang="en-US" sz="10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DD370A-15BB-4AA3-BA2C-AE2EED50D6A1}"/>
              </a:ext>
            </a:extLst>
          </p:cNvPr>
          <p:cNvSpPr txBox="1"/>
          <p:nvPr/>
        </p:nvSpPr>
        <p:spPr>
          <a:xfrm>
            <a:off x="6576009" y="4730398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err="1">
                <a:solidFill>
                  <a:prstClr val="black"/>
                </a:solidFill>
                <a:cs typeface="Arial" pitchFamily="34" charset="0"/>
              </a:rPr>
              <a:t>VForce</a:t>
            </a:r>
            <a:r>
              <a:rPr kumimoji="1" lang="en-US" altLang="ko-KR" sz="1000" b="1" dirty="0">
                <a:solidFill>
                  <a:prstClr val="black"/>
                </a:solidFill>
                <a:cs typeface="Arial" pitchFamily="34" charset="0"/>
              </a:rPr>
              <a:t> UTM 3500</a:t>
            </a:r>
            <a:endParaRPr kumimoji="1" lang="ko-KR" altLang="en-US" sz="10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F8D71-2358-435C-A9C4-3380685832B9}"/>
              </a:ext>
            </a:extLst>
          </p:cNvPr>
          <p:cNvSpPr txBox="1"/>
          <p:nvPr/>
        </p:nvSpPr>
        <p:spPr>
          <a:xfrm>
            <a:off x="4955045" y="5246932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err="1">
                <a:solidFill>
                  <a:prstClr val="black"/>
                </a:solidFill>
                <a:cs typeface="Arial" pitchFamily="34" charset="0"/>
              </a:rPr>
              <a:t>VForce</a:t>
            </a:r>
            <a:r>
              <a:rPr kumimoji="1" lang="en-US" altLang="ko-KR" sz="1000" b="1" dirty="0">
                <a:solidFill>
                  <a:prstClr val="black"/>
                </a:solidFill>
                <a:cs typeface="Arial" pitchFamily="34" charset="0"/>
              </a:rPr>
              <a:t> UTM 2500</a:t>
            </a:r>
            <a:endParaRPr kumimoji="1" lang="ko-KR" altLang="en-US" sz="10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CD52D7-316E-4C3E-B644-8198076099D2}"/>
              </a:ext>
            </a:extLst>
          </p:cNvPr>
          <p:cNvSpPr txBox="1"/>
          <p:nvPr/>
        </p:nvSpPr>
        <p:spPr>
          <a:xfrm>
            <a:off x="3963439" y="5637169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err="1">
                <a:solidFill>
                  <a:prstClr val="black"/>
                </a:solidFill>
                <a:cs typeface="Arial" pitchFamily="34" charset="0"/>
              </a:rPr>
              <a:t>VForce</a:t>
            </a:r>
            <a:r>
              <a:rPr kumimoji="1" lang="en-US" altLang="ko-KR" sz="1000" b="1" dirty="0">
                <a:solidFill>
                  <a:prstClr val="black"/>
                </a:solidFill>
                <a:cs typeface="Arial" pitchFamily="34" charset="0"/>
              </a:rPr>
              <a:t> UTM 1500</a:t>
            </a:r>
            <a:endParaRPr kumimoji="1" lang="ko-KR" altLang="en-US" sz="10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A3AF87-3A25-4705-9BBD-61476047D355}"/>
              </a:ext>
            </a:extLst>
          </p:cNvPr>
          <p:cNvSpPr txBox="1"/>
          <p:nvPr/>
        </p:nvSpPr>
        <p:spPr>
          <a:xfrm>
            <a:off x="1613204" y="5925201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err="1">
                <a:solidFill>
                  <a:prstClr val="black"/>
                </a:solidFill>
                <a:cs typeface="Arial" pitchFamily="34" charset="0"/>
              </a:rPr>
              <a:t>VForce</a:t>
            </a:r>
            <a:r>
              <a:rPr kumimoji="1" lang="en-US" altLang="ko-KR" sz="1000" b="1" dirty="0">
                <a:solidFill>
                  <a:prstClr val="black"/>
                </a:solidFill>
                <a:cs typeface="Arial" pitchFamily="34" charset="0"/>
              </a:rPr>
              <a:t> UTM 500</a:t>
            </a:r>
            <a:endParaRPr kumimoji="1" lang="ko-KR" altLang="en-US" sz="1000" b="1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3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F4C3105-5842-4AD9-AB09-80AE20345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608861"/>
              </p:ext>
            </p:extLst>
          </p:nvPr>
        </p:nvGraphicFramePr>
        <p:xfrm>
          <a:off x="650631" y="4149080"/>
          <a:ext cx="3855428" cy="2159648"/>
        </p:xfrm>
        <a:graphic>
          <a:graphicData uri="http://schemas.openxmlformats.org/drawingml/2006/table">
            <a:tbl>
              <a:tblPr firstRow="1" bandRow="1"/>
              <a:tblGrid>
                <a:gridCol w="116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6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CPU / Core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NPU / 32 Cores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Memory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32GB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Compact Flash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Storage Capacity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 TB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58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Interface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10/100/1000 BASE-T or 1000 BASE-X * 16P(MAX)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10G BASE-R * 4P(MAX)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지원기능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VPN,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방화벽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, IPS, Content Filter,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QoS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등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A7BE13A-E582-4817-B94A-A390CD7D5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552858"/>
              </p:ext>
            </p:extLst>
          </p:nvPr>
        </p:nvGraphicFramePr>
        <p:xfrm>
          <a:off x="4637943" y="4149081"/>
          <a:ext cx="3854723" cy="2159643"/>
        </p:xfrm>
        <a:graphic>
          <a:graphicData uri="http://schemas.openxmlformats.org/drawingml/2006/table">
            <a:tbl>
              <a:tblPr firstRow="1" bandRow="1"/>
              <a:tblGrid>
                <a:gridCol w="159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5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자체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Concurrent sessions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20,000,000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VPN Tunnel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190,000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 Throughput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30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Firewall Throughput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40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IPv6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Support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Certification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CC(EAL4), KC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장비등급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Center VPN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5" name="그룹 47">
            <a:extLst>
              <a:ext uri="{FF2B5EF4-FFF2-40B4-BE49-F238E27FC236}">
                <a16:creationId xmlns:a16="http://schemas.microsoft.com/office/drawing/2014/main" id="{9E4DFC6C-57DF-489E-A6BD-669991D3CA88}"/>
              </a:ext>
            </a:extLst>
          </p:cNvPr>
          <p:cNvGrpSpPr/>
          <p:nvPr/>
        </p:nvGrpSpPr>
        <p:grpSpPr>
          <a:xfrm>
            <a:off x="1267634" y="1628800"/>
            <a:ext cx="6594578" cy="1827187"/>
            <a:chOff x="214906" y="1265021"/>
            <a:chExt cx="9606869" cy="2540549"/>
          </a:xfrm>
        </p:grpSpPr>
        <p:pic>
          <p:nvPicPr>
            <p:cNvPr id="26" name="Picture 31">
              <a:extLst>
                <a:ext uri="{FF2B5EF4-FFF2-40B4-BE49-F238E27FC236}">
                  <a16:creationId xmlns:a16="http://schemas.microsoft.com/office/drawing/2014/main" id="{B2C4419B-D9BE-424A-8359-8CDFAE144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4906" y="1265021"/>
              <a:ext cx="9606869" cy="2540549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41FB1379-099C-4225-A56D-35075541E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560" y="1772816"/>
              <a:ext cx="7937493" cy="150064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직사각형 21">
              <a:extLst>
                <a:ext uri="{FF2B5EF4-FFF2-40B4-BE49-F238E27FC236}">
                  <a16:creationId xmlns:a16="http://schemas.microsoft.com/office/drawing/2014/main" id="{AE565C75-739B-4566-B20B-88E60EEC8F81}"/>
                </a:ext>
              </a:extLst>
            </p:cNvPr>
            <p:cNvSpPr/>
            <p:nvPr/>
          </p:nvSpPr>
          <p:spPr>
            <a:xfrm>
              <a:off x="2030154" y="2760289"/>
              <a:ext cx="233195" cy="330753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29" name="직사각형 33">
              <a:extLst>
                <a:ext uri="{FF2B5EF4-FFF2-40B4-BE49-F238E27FC236}">
                  <a16:creationId xmlns:a16="http://schemas.microsoft.com/office/drawing/2014/main" id="{618572C9-A47C-4B75-A6B6-4C0D7E639CA8}"/>
                </a:ext>
              </a:extLst>
            </p:cNvPr>
            <p:cNvSpPr/>
            <p:nvPr/>
          </p:nvSpPr>
          <p:spPr>
            <a:xfrm>
              <a:off x="4490150" y="2592495"/>
              <a:ext cx="1282572" cy="450495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0" name="직사각형 33">
              <a:extLst>
                <a:ext uri="{FF2B5EF4-FFF2-40B4-BE49-F238E27FC236}">
                  <a16:creationId xmlns:a16="http://schemas.microsoft.com/office/drawing/2014/main" id="{47C1E4E0-B279-4B9E-9694-0E24B92AC7D2}"/>
                </a:ext>
              </a:extLst>
            </p:cNvPr>
            <p:cNvSpPr/>
            <p:nvPr/>
          </p:nvSpPr>
          <p:spPr>
            <a:xfrm>
              <a:off x="3150409" y="2592495"/>
              <a:ext cx="1282572" cy="450495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E081D6-D020-4DDE-9CEA-BEE8BEBEF2F6}"/>
                </a:ext>
              </a:extLst>
            </p:cNvPr>
            <p:cNvSpPr/>
            <p:nvPr/>
          </p:nvSpPr>
          <p:spPr>
            <a:xfrm>
              <a:off x="2292523" y="2822336"/>
              <a:ext cx="301221" cy="268706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E0F50A-37B6-4322-B20B-2DDDBDC69F76}"/>
                </a:ext>
              </a:extLst>
            </p:cNvPr>
            <p:cNvSpPr/>
            <p:nvPr/>
          </p:nvSpPr>
          <p:spPr>
            <a:xfrm>
              <a:off x="2614307" y="2822336"/>
              <a:ext cx="301221" cy="268706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3" name="직사각형 33">
              <a:extLst>
                <a:ext uri="{FF2B5EF4-FFF2-40B4-BE49-F238E27FC236}">
                  <a16:creationId xmlns:a16="http://schemas.microsoft.com/office/drawing/2014/main" id="{85EF1E32-6226-4F6D-8E2B-3D6E2A124C1F}"/>
                </a:ext>
              </a:extLst>
            </p:cNvPr>
            <p:cNvSpPr/>
            <p:nvPr/>
          </p:nvSpPr>
          <p:spPr>
            <a:xfrm>
              <a:off x="5837197" y="2592495"/>
              <a:ext cx="2400114" cy="450495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4" name="모서리가 둥근 사각형 설명선 35">
              <a:extLst>
                <a:ext uri="{FF2B5EF4-FFF2-40B4-BE49-F238E27FC236}">
                  <a16:creationId xmlns:a16="http://schemas.microsoft.com/office/drawing/2014/main" id="{6C48BAF3-53F8-4DD1-A358-8D9972EC17B9}"/>
                </a:ext>
              </a:extLst>
            </p:cNvPr>
            <p:cNvSpPr/>
            <p:nvPr/>
          </p:nvSpPr>
          <p:spPr>
            <a:xfrm>
              <a:off x="7343208" y="1376771"/>
              <a:ext cx="1561350" cy="282838"/>
            </a:xfrm>
            <a:prstGeom prst="wedgeRoundRectCallout">
              <a:avLst>
                <a:gd name="adj1" fmla="val -36617"/>
                <a:gd name="adj2" fmla="val 106894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1 x 2TB HDD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내장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5" name="모서리가 둥근 사각형 설명선 26">
              <a:extLst>
                <a:ext uri="{FF2B5EF4-FFF2-40B4-BE49-F238E27FC236}">
                  <a16:creationId xmlns:a16="http://schemas.microsoft.com/office/drawing/2014/main" id="{69222B92-401A-4367-A884-A3AC87E06BF0}"/>
                </a:ext>
              </a:extLst>
            </p:cNvPr>
            <p:cNvSpPr/>
            <p:nvPr/>
          </p:nvSpPr>
          <p:spPr>
            <a:xfrm>
              <a:off x="2993941" y="3263029"/>
              <a:ext cx="1615775" cy="393819"/>
            </a:xfrm>
            <a:prstGeom prst="wedgeRoundRectCallout">
              <a:avLst>
                <a:gd name="adj1" fmla="val 10361"/>
                <a:gd name="adj2" fmla="val -92240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4 x 10/100/1000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Copper  WAN Port</a:t>
              </a:r>
            </a:p>
          </p:txBody>
        </p:sp>
        <p:sp>
          <p:nvSpPr>
            <p:cNvPr id="36" name="모서리가 둥근 사각형 설명선 37">
              <a:extLst>
                <a:ext uri="{FF2B5EF4-FFF2-40B4-BE49-F238E27FC236}">
                  <a16:creationId xmlns:a16="http://schemas.microsoft.com/office/drawing/2014/main" id="{4B3B043D-E028-4A6F-B886-8AC1940063C9}"/>
                </a:ext>
              </a:extLst>
            </p:cNvPr>
            <p:cNvSpPr/>
            <p:nvPr/>
          </p:nvSpPr>
          <p:spPr>
            <a:xfrm>
              <a:off x="2030154" y="3284986"/>
              <a:ext cx="885376" cy="129101"/>
            </a:xfrm>
            <a:prstGeom prst="wedgeRoundRectCallout">
              <a:avLst>
                <a:gd name="adj1" fmla="val -8413"/>
                <a:gd name="adj2" fmla="val -135986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CONSOLE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7" name="모서리가 둥근 사각형 설명선 37">
              <a:extLst>
                <a:ext uri="{FF2B5EF4-FFF2-40B4-BE49-F238E27FC236}">
                  <a16:creationId xmlns:a16="http://schemas.microsoft.com/office/drawing/2014/main" id="{AD4B9F9D-D794-4AF6-B09F-1577F0ED7B62}"/>
                </a:ext>
              </a:extLst>
            </p:cNvPr>
            <p:cNvSpPr/>
            <p:nvPr/>
          </p:nvSpPr>
          <p:spPr>
            <a:xfrm>
              <a:off x="1252251" y="3284985"/>
              <a:ext cx="604408" cy="200052"/>
            </a:xfrm>
            <a:prstGeom prst="wedgeRoundRectCallout">
              <a:avLst>
                <a:gd name="adj1" fmla="val 95537"/>
                <a:gd name="adj2" fmla="val -140382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USB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38" name="모서리가 둥근 사각형 설명선 26">
              <a:extLst>
                <a:ext uri="{FF2B5EF4-FFF2-40B4-BE49-F238E27FC236}">
                  <a16:creationId xmlns:a16="http://schemas.microsoft.com/office/drawing/2014/main" id="{3A050C32-5C4F-4AA1-8F99-BFEB7092E6AF}"/>
                </a:ext>
              </a:extLst>
            </p:cNvPr>
            <p:cNvSpPr/>
            <p:nvPr/>
          </p:nvSpPr>
          <p:spPr>
            <a:xfrm>
              <a:off x="4783485" y="3273459"/>
              <a:ext cx="1615775" cy="393819"/>
            </a:xfrm>
            <a:prstGeom prst="wedgeRoundRectCallout">
              <a:avLst>
                <a:gd name="adj1" fmla="val 4456"/>
                <a:gd name="adj2" fmla="val -102335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4 x 1G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Fiber  WAN Port</a:t>
              </a:r>
            </a:p>
          </p:txBody>
        </p:sp>
        <p:sp>
          <p:nvSpPr>
            <p:cNvPr id="39" name="모서리가 둥근 사각형 설명선 35">
              <a:extLst>
                <a:ext uri="{FF2B5EF4-FFF2-40B4-BE49-F238E27FC236}">
                  <a16:creationId xmlns:a16="http://schemas.microsoft.com/office/drawing/2014/main" id="{273812F7-41D5-487A-A50F-958D4296CC69}"/>
                </a:ext>
              </a:extLst>
            </p:cNvPr>
            <p:cNvSpPr/>
            <p:nvPr/>
          </p:nvSpPr>
          <p:spPr>
            <a:xfrm>
              <a:off x="524508" y="2509140"/>
              <a:ext cx="978642" cy="317818"/>
            </a:xfrm>
            <a:prstGeom prst="wedgeRoundRectCallout">
              <a:avLst>
                <a:gd name="adj1" fmla="val 75544"/>
                <a:gd name="adj2" fmla="val -59001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상태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표시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LCD</a:t>
              </a:r>
            </a:p>
          </p:txBody>
        </p:sp>
        <p:sp>
          <p:nvSpPr>
            <p:cNvPr id="40" name="모서리가 둥근 사각형 설명선 26">
              <a:extLst>
                <a:ext uri="{FF2B5EF4-FFF2-40B4-BE49-F238E27FC236}">
                  <a16:creationId xmlns:a16="http://schemas.microsoft.com/office/drawing/2014/main" id="{BE7C64C0-4248-49D5-879A-070D9F2DDE89}"/>
                </a:ext>
              </a:extLst>
            </p:cNvPr>
            <p:cNvSpPr/>
            <p:nvPr/>
          </p:nvSpPr>
          <p:spPr>
            <a:xfrm>
              <a:off x="6840958" y="3274747"/>
              <a:ext cx="1615775" cy="393819"/>
            </a:xfrm>
            <a:prstGeom prst="wedgeRoundRectCallout">
              <a:avLst>
                <a:gd name="adj1" fmla="val 14789"/>
                <a:gd name="adj2" fmla="val -104354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1 x 10G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Fiber  WAN Port</a:t>
              </a:r>
            </a:p>
          </p:txBody>
        </p:sp>
        <p:sp>
          <p:nvSpPr>
            <p:cNvPr id="41" name="모서리가 둥근 사각형 설명선 37">
              <a:extLst>
                <a:ext uri="{FF2B5EF4-FFF2-40B4-BE49-F238E27FC236}">
                  <a16:creationId xmlns:a16="http://schemas.microsoft.com/office/drawing/2014/main" id="{42473B90-81AE-4663-8AFD-26F56C8FD4AD}"/>
                </a:ext>
              </a:extLst>
            </p:cNvPr>
            <p:cNvSpPr/>
            <p:nvPr/>
          </p:nvSpPr>
          <p:spPr>
            <a:xfrm>
              <a:off x="2900772" y="2240868"/>
              <a:ext cx="952088" cy="258424"/>
            </a:xfrm>
            <a:prstGeom prst="wedgeRoundRectCallout">
              <a:avLst>
                <a:gd name="adj1" fmla="val -59756"/>
                <a:gd name="adj2" fmla="val 158989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MGMT Port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</p:grpSp>
      <p:sp>
        <p:nvSpPr>
          <p:cNvPr id="42" name="Rectangle 2">
            <a:extLst>
              <a:ext uri="{FF2B5EF4-FFF2-40B4-BE49-F238E27FC236}">
                <a16:creationId xmlns:a16="http://schemas.microsoft.com/office/drawing/2014/main" id="{5D7887AC-667E-432E-B1F3-C98CF40AD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45651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◈ </a:t>
            </a:r>
            <a:r>
              <a:rPr lang="en-US" altLang="ko-KR" sz="2000" dirty="0" err="1"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5500</a:t>
            </a:r>
          </a:p>
        </p:txBody>
      </p:sp>
    </p:spTree>
    <p:extLst>
      <p:ext uri="{BB962C8B-B14F-4D97-AF65-F5344CB8AC3E}">
        <p14:creationId xmlns:p14="http://schemas.microsoft.com/office/powerpoint/2010/main" val="171411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5D7887AC-667E-432E-B1F3-C98CF40AD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45651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◈ </a:t>
            </a:r>
            <a:r>
              <a:rPr lang="en-US" altLang="ko-KR" sz="2000" dirty="0" err="1"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4500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D72E13FF-615B-4D57-8832-B236C4252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14275"/>
              </p:ext>
            </p:extLst>
          </p:nvPr>
        </p:nvGraphicFramePr>
        <p:xfrm>
          <a:off x="650631" y="4149080"/>
          <a:ext cx="3855428" cy="2159648"/>
        </p:xfrm>
        <a:graphic>
          <a:graphicData uri="http://schemas.openxmlformats.org/drawingml/2006/table">
            <a:tbl>
              <a:tblPr firstRow="1" bandRow="1"/>
              <a:tblGrid>
                <a:gridCol w="116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6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CPU / Core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NPU / 24 Cores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Memory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16GB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Compact Flash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Storage Capacity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 TB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58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Interface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10/100/1000 BASE-T or 1000 BASE-X * 16P(MAX)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10G BASE-R * 4P(MAX)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지원기능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VPN,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방화벽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, IPS, Content Filter,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QoS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등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0A13BCEA-B2C0-44A0-B725-02293C490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33959"/>
              </p:ext>
            </p:extLst>
          </p:nvPr>
        </p:nvGraphicFramePr>
        <p:xfrm>
          <a:off x="4637943" y="4149081"/>
          <a:ext cx="3854723" cy="2159643"/>
        </p:xfrm>
        <a:graphic>
          <a:graphicData uri="http://schemas.openxmlformats.org/drawingml/2006/table">
            <a:tbl>
              <a:tblPr firstRow="1" bandRow="1"/>
              <a:tblGrid>
                <a:gridCol w="159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5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자체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Concurrent sessions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10,000,000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VPN Tunnel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120,000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 Throughput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23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Firewall Throughput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30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IPv6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Support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Certification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CC(EAL4), KC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장비등급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Center VPN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65" name="그룹 33">
            <a:extLst>
              <a:ext uri="{FF2B5EF4-FFF2-40B4-BE49-F238E27FC236}">
                <a16:creationId xmlns:a16="http://schemas.microsoft.com/office/drawing/2014/main" id="{A3685448-98AB-4B18-A200-325D22A6821D}"/>
              </a:ext>
            </a:extLst>
          </p:cNvPr>
          <p:cNvGrpSpPr/>
          <p:nvPr/>
        </p:nvGrpSpPr>
        <p:grpSpPr>
          <a:xfrm>
            <a:off x="1297208" y="1628800"/>
            <a:ext cx="6557664" cy="1827743"/>
            <a:chOff x="206671" y="1268760"/>
            <a:chExt cx="9606869" cy="2540549"/>
          </a:xfrm>
        </p:grpSpPr>
        <p:pic>
          <p:nvPicPr>
            <p:cNvPr id="66" name="Picture 31">
              <a:extLst>
                <a:ext uri="{FF2B5EF4-FFF2-40B4-BE49-F238E27FC236}">
                  <a16:creationId xmlns:a16="http://schemas.microsoft.com/office/drawing/2014/main" id="{5A9F4E8B-FE43-4D65-9F78-321F30AE5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6671" y="1268760"/>
              <a:ext cx="9606869" cy="2540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7" name="그룹 35">
              <a:extLst>
                <a:ext uri="{FF2B5EF4-FFF2-40B4-BE49-F238E27FC236}">
                  <a16:creationId xmlns:a16="http://schemas.microsoft.com/office/drawing/2014/main" id="{2BBC827A-A5FC-458B-8552-5EB7F76F0A92}"/>
                </a:ext>
              </a:extLst>
            </p:cNvPr>
            <p:cNvGrpSpPr/>
            <p:nvPr/>
          </p:nvGrpSpPr>
          <p:grpSpPr>
            <a:xfrm>
              <a:off x="562214" y="1350610"/>
              <a:ext cx="8567250" cy="2294414"/>
              <a:chOff x="562214" y="1350610"/>
              <a:chExt cx="8567250" cy="2294414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BF347A09-3EC9-490B-A46A-73CF78D775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556" y="1705734"/>
                <a:ext cx="8172908" cy="1543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직사각형 21">
                <a:extLst>
                  <a:ext uri="{FF2B5EF4-FFF2-40B4-BE49-F238E27FC236}">
                    <a16:creationId xmlns:a16="http://schemas.microsoft.com/office/drawing/2014/main" id="{FFF1A391-DD91-4FA1-AA31-E9D3149085C5}"/>
                  </a:ext>
                </a:extLst>
              </p:cNvPr>
              <p:cNvSpPr/>
              <p:nvPr/>
            </p:nvSpPr>
            <p:spPr>
              <a:xfrm>
                <a:off x="2021919" y="2764028"/>
                <a:ext cx="233195" cy="330754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0" name="직사각형 33">
                <a:extLst>
                  <a:ext uri="{FF2B5EF4-FFF2-40B4-BE49-F238E27FC236}">
                    <a16:creationId xmlns:a16="http://schemas.microsoft.com/office/drawing/2014/main" id="{22A8F759-B0BF-4122-B74F-7908F4BA2BE2}"/>
                  </a:ext>
                </a:extLst>
              </p:cNvPr>
              <p:cNvSpPr/>
              <p:nvPr/>
            </p:nvSpPr>
            <p:spPr>
              <a:xfrm>
                <a:off x="4523075" y="2596235"/>
                <a:ext cx="1282574" cy="450357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1" name="직사각형 33">
                <a:extLst>
                  <a:ext uri="{FF2B5EF4-FFF2-40B4-BE49-F238E27FC236}">
                    <a16:creationId xmlns:a16="http://schemas.microsoft.com/office/drawing/2014/main" id="{8CBD3AA9-BDB1-4221-9D73-06B64503E8E8}"/>
                  </a:ext>
                </a:extLst>
              </p:cNvPr>
              <p:cNvSpPr/>
              <p:nvPr/>
            </p:nvSpPr>
            <p:spPr>
              <a:xfrm>
                <a:off x="3142174" y="2596235"/>
                <a:ext cx="1282574" cy="450357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58D52E-913C-447A-BAC7-40672672FD95}"/>
                  </a:ext>
                </a:extLst>
              </p:cNvPr>
              <p:cNvSpPr/>
              <p:nvPr/>
            </p:nvSpPr>
            <p:spPr>
              <a:xfrm>
                <a:off x="2284288" y="2826075"/>
                <a:ext cx="301220" cy="268706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80AA0C1-EFB0-4679-918A-113319F4FD94}"/>
                  </a:ext>
                </a:extLst>
              </p:cNvPr>
              <p:cNvSpPr/>
              <p:nvPr/>
            </p:nvSpPr>
            <p:spPr>
              <a:xfrm>
                <a:off x="2606072" y="2826075"/>
                <a:ext cx="301220" cy="268706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4" name="직사각형 33">
                <a:extLst>
                  <a:ext uri="{FF2B5EF4-FFF2-40B4-BE49-F238E27FC236}">
                    <a16:creationId xmlns:a16="http://schemas.microsoft.com/office/drawing/2014/main" id="{62B3327C-0AD1-4854-86CE-73360E7B528E}"/>
                  </a:ext>
                </a:extLst>
              </p:cNvPr>
              <p:cNvSpPr/>
              <p:nvPr/>
            </p:nvSpPr>
            <p:spPr>
              <a:xfrm>
                <a:off x="5869806" y="2596235"/>
                <a:ext cx="2531625" cy="450357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5" name="모서리가 둥근 사각형 설명선 35">
                <a:extLst>
                  <a:ext uri="{FF2B5EF4-FFF2-40B4-BE49-F238E27FC236}">
                    <a16:creationId xmlns:a16="http://schemas.microsoft.com/office/drawing/2014/main" id="{78C53133-F255-466B-8435-5BE5851EF786}"/>
                  </a:ext>
                </a:extLst>
              </p:cNvPr>
              <p:cNvSpPr/>
              <p:nvPr/>
            </p:nvSpPr>
            <p:spPr>
              <a:xfrm>
                <a:off x="7531284" y="1350610"/>
                <a:ext cx="1561349" cy="278190"/>
              </a:xfrm>
              <a:prstGeom prst="wedgeRoundRectCallout">
                <a:avLst>
                  <a:gd name="adj1" fmla="val -36617"/>
                  <a:gd name="adj2" fmla="val 106894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1 x 2TB HDD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내장</a:t>
                </a: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6" name="모서리가 둥근 사각형 설명선 26">
                <a:extLst>
                  <a:ext uri="{FF2B5EF4-FFF2-40B4-BE49-F238E27FC236}">
                    <a16:creationId xmlns:a16="http://schemas.microsoft.com/office/drawing/2014/main" id="{CBCCEBBF-4D00-4F86-B4A9-1EBB7FF20D6F}"/>
                  </a:ext>
                </a:extLst>
              </p:cNvPr>
              <p:cNvSpPr/>
              <p:nvPr/>
            </p:nvSpPr>
            <p:spPr>
              <a:xfrm>
                <a:off x="2975573" y="3251205"/>
                <a:ext cx="1615775" cy="393819"/>
              </a:xfrm>
              <a:prstGeom prst="wedgeRoundRectCallout">
                <a:avLst>
                  <a:gd name="adj1" fmla="val 9377"/>
                  <a:gd name="adj2" fmla="val -100316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4 x 10/100/1000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Copper  WAN Port</a:t>
                </a:r>
              </a:p>
            </p:txBody>
          </p:sp>
          <p:sp>
            <p:nvSpPr>
              <p:cNvPr id="77" name="모서리가 둥근 사각형 설명선 46">
                <a:extLst>
                  <a:ext uri="{FF2B5EF4-FFF2-40B4-BE49-F238E27FC236}">
                    <a16:creationId xmlns:a16="http://schemas.microsoft.com/office/drawing/2014/main" id="{2D72255C-E590-45DB-B20D-5E5B8F882F14}"/>
                  </a:ext>
                </a:extLst>
              </p:cNvPr>
              <p:cNvSpPr/>
              <p:nvPr/>
            </p:nvSpPr>
            <p:spPr>
              <a:xfrm>
                <a:off x="1858269" y="3298275"/>
                <a:ext cx="1039346" cy="189898"/>
              </a:xfrm>
              <a:prstGeom prst="wedgeRoundRectCallout">
                <a:avLst>
                  <a:gd name="adj1" fmla="val -8413"/>
                  <a:gd name="adj2" fmla="val -135986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CONSOLE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8" name="모서리가 둥근 사각형 설명선 37">
                <a:extLst>
                  <a:ext uri="{FF2B5EF4-FFF2-40B4-BE49-F238E27FC236}">
                    <a16:creationId xmlns:a16="http://schemas.microsoft.com/office/drawing/2014/main" id="{71D781E6-ECA5-4D0A-AFFF-D8399BCC768A}"/>
                  </a:ext>
                </a:extLst>
              </p:cNvPr>
              <p:cNvSpPr/>
              <p:nvPr/>
            </p:nvSpPr>
            <p:spPr>
              <a:xfrm>
                <a:off x="1097778" y="3284984"/>
                <a:ext cx="686871" cy="203189"/>
              </a:xfrm>
              <a:prstGeom prst="wedgeRoundRectCallout">
                <a:avLst>
                  <a:gd name="adj1" fmla="val 95537"/>
                  <a:gd name="adj2" fmla="val -140382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USB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79" name="모서리가 둥근 사각형 설명선 37">
                <a:extLst>
                  <a:ext uri="{FF2B5EF4-FFF2-40B4-BE49-F238E27FC236}">
                    <a16:creationId xmlns:a16="http://schemas.microsoft.com/office/drawing/2014/main" id="{CE48C2C8-47A6-459E-9593-B3BD986F5A03}"/>
                  </a:ext>
                </a:extLst>
              </p:cNvPr>
              <p:cNvSpPr/>
              <p:nvPr/>
            </p:nvSpPr>
            <p:spPr>
              <a:xfrm>
                <a:off x="2897614" y="2195953"/>
                <a:ext cx="1040180" cy="343082"/>
              </a:xfrm>
              <a:prstGeom prst="wedgeRoundRectCallout">
                <a:avLst>
                  <a:gd name="adj1" fmla="val -59756"/>
                  <a:gd name="adj2" fmla="val 122067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MGMT Port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endParaRPr>
              </a:p>
            </p:txBody>
          </p:sp>
          <p:sp>
            <p:nvSpPr>
              <p:cNvPr id="80" name="모서리가 둥근 사각형 설명선 26">
                <a:extLst>
                  <a:ext uri="{FF2B5EF4-FFF2-40B4-BE49-F238E27FC236}">
                    <a16:creationId xmlns:a16="http://schemas.microsoft.com/office/drawing/2014/main" id="{C733C19C-9109-4DEE-8050-69DC2EA204AD}"/>
                  </a:ext>
                </a:extLst>
              </p:cNvPr>
              <p:cNvSpPr/>
              <p:nvPr/>
            </p:nvSpPr>
            <p:spPr>
              <a:xfrm>
                <a:off x="4664968" y="3248980"/>
                <a:ext cx="1615775" cy="393819"/>
              </a:xfrm>
              <a:prstGeom prst="wedgeRoundRectCallout">
                <a:avLst>
                  <a:gd name="adj1" fmla="val 9869"/>
                  <a:gd name="adj2" fmla="val -92240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4 x 1G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Fiber  WAN Port</a:t>
                </a:r>
              </a:p>
            </p:txBody>
          </p:sp>
          <p:sp>
            <p:nvSpPr>
              <p:cNvPr id="81" name="모서리가 둥근 사각형 설명선 35">
                <a:extLst>
                  <a:ext uri="{FF2B5EF4-FFF2-40B4-BE49-F238E27FC236}">
                    <a16:creationId xmlns:a16="http://schemas.microsoft.com/office/drawing/2014/main" id="{1B4CF1D4-14A4-4A11-AC04-198D22273DB8}"/>
                  </a:ext>
                </a:extLst>
              </p:cNvPr>
              <p:cNvSpPr/>
              <p:nvPr/>
            </p:nvSpPr>
            <p:spPr>
              <a:xfrm>
                <a:off x="562214" y="2512879"/>
                <a:ext cx="1006410" cy="313195"/>
              </a:xfrm>
              <a:prstGeom prst="wedgeRoundRectCallout">
                <a:avLst>
                  <a:gd name="adj1" fmla="val 75544"/>
                  <a:gd name="adj2" fmla="val -59001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상태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 </a:t>
                </a: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표시 </a:t>
                </a: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LCD</a:t>
                </a:r>
              </a:p>
            </p:txBody>
          </p:sp>
          <p:sp>
            <p:nvSpPr>
              <p:cNvPr id="82" name="모서리가 둥근 사각형 설명선 26">
                <a:extLst>
                  <a:ext uri="{FF2B5EF4-FFF2-40B4-BE49-F238E27FC236}">
                    <a16:creationId xmlns:a16="http://schemas.microsoft.com/office/drawing/2014/main" id="{CB02FAB1-9B53-4111-96F6-E76BDB3B2523}"/>
                  </a:ext>
                </a:extLst>
              </p:cNvPr>
              <p:cNvSpPr/>
              <p:nvPr/>
            </p:nvSpPr>
            <p:spPr>
              <a:xfrm>
                <a:off x="7041232" y="3248980"/>
                <a:ext cx="1615775" cy="393819"/>
              </a:xfrm>
              <a:prstGeom prst="wedgeRoundRectCallout">
                <a:avLst>
                  <a:gd name="adj1" fmla="val 9377"/>
                  <a:gd name="adj2" fmla="val -94259"/>
                  <a:gd name="adj3" fmla="val 16667"/>
                </a:avLst>
              </a:prstGeom>
              <a:gradFill rotWithShape="1">
                <a:gsLst>
                  <a:gs pos="0">
                    <a:srgbClr val="C0504D">
                      <a:shade val="51000"/>
                      <a:satMod val="130000"/>
                    </a:srgbClr>
                  </a:gs>
                  <a:gs pos="80000">
                    <a:srgbClr val="C0504D">
                      <a:shade val="93000"/>
                      <a:satMod val="130000"/>
                    </a:srgbClr>
                  </a:gs>
                  <a:gs pos="100000">
                    <a:srgbClr val="C0504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99569" tIns="49785" rIns="99569" bIns="49785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1x 10G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ahoma"/>
                    <a:ea typeface="맑은 고딕"/>
                    <a:cs typeface="+mn-cs"/>
                  </a:rPr>
                  <a:t>Fiber  WAN Port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7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5D7887AC-667E-432E-B1F3-C98CF40AD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45651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◈ </a:t>
            </a:r>
            <a:r>
              <a:rPr lang="en-US" altLang="ko-KR" sz="2000" dirty="0" err="1"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3500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B01587-8150-47A8-B295-EEACC2142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54657"/>
              </p:ext>
            </p:extLst>
          </p:nvPr>
        </p:nvGraphicFramePr>
        <p:xfrm>
          <a:off x="650631" y="4149081"/>
          <a:ext cx="3855428" cy="2176243"/>
        </p:xfrm>
        <a:graphic>
          <a:graphicData uri="http://schemas.openxmlformats.org/drawingml/2006/table">
            <a:tbl>
              <a:tblPr firstRow="1" bandRow="1"/>
              <a:tblGrid>
                <a:gridCol w="116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3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CPU / Core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NPU / 10 Cores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Memory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8GB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Compact Flash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Storage Capacity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 TB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1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Interface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10/100/1000 BASE-T or 1000 BASE-X * 8P(MAX)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10G BASE-R * 2P(MAX)</a:t>
                      </a: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0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지원기능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VPN,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방화벽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, IPS, Content Filter,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QoS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등</a:t>
                      </a: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8D534E-DF5C-42F4-8BA2-AEFC5A7CF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41530"/>
              </p:ext>
            </p:extLst>
          </p:nvPr>
        </p:nvGraphicFramePr>
        <p:xfrm>
          <a:off x="4637943" y="4149080"/>
          <a:ext cx="3854723" cy="2159646"/>
        </p:xfrm>
        <a:graphic>
          <a:graphicData uri="http://schemas.openxmlformats.org/drawingml/2006/table">
            <a:tbl>
              <a:tblPr firstRow="1" bandRow="1"/>
              <a:tblGrid>
                <a:gridCol w="159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자체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Concurrent sessions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4,000,000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VPN Tunnel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40,000</a:t>
                      </a: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 Throughput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Firewall Throughput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15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IPv6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Support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Certification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CC(EAL4), KC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장비등급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Center VPN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그룹 76">
            <a:extLst>
              <a:ext uri="{FF2B5EF4-FFF2-40B4-BE49-F238E27FC236}">
                <a16:creationId xmlns:a16="http://schemas.microsoft.com/office/drawing/2014/main" id="{EDD79FCB-6002-4B61-BA7F-8BE6FB48DD54}"/>
              </a:ext>
            </a:extLst>
          </p:cNvPr>
          <p:cNvGrpSpPr/>
          <p:nvPr/>
        </p:nvGrpSpPr>
        <p:grpSpPr>
          <a:xfrm>
            <a:off x="1291102" y="1700808"/>
            <a:ext cx="6556431" cy="1875726"/>
            <a:chOff x="206671" y="1268760"/>
            <a:chExt cx="9606869" cy="2540549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0C3EB6C9-B5B9-4E2E-A70E-DCC838D73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6671" y="1268760"/>
              <a:ext cx="9606869" cy="2540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AD43C93-3481-4CE6-9910-C89398F50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560" y="1736812"/>
              <a:ext cx="8036019" cy="15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모서리가 둥근 사각형 설명선 35">
              <a:extLst>
                <a:ext uri="{FF2B5EF4-FFF2-40B4-BE49-F238E27FC236}">
                  <a16:creationId xmlns:a16="http://schemas.microsoft.com/office/drawing/2014/main" id="{2B689BA7-BE9E-4872-8BB5-39A666659FA5}"/>
                </a:ext>
              </a:extLst>
            </p:cNvPr>
            <p:cNvSpPr/>
            <p:nvPr/>
          </p:nvSpPr>
          <p:spPr>
            <a:xfrm>
              <a:off x="7467228" y="1402010"/>
              <a:ext cx="1561350" cy="250573"/>
            </a:xfrm>
            <a:prstGeom prst="wedgeRoundRectCallout">
              <a:avLst>
                <a:gd name="adj1" fmla="val -36617"/>
                <a:gd name="adj2" fmla="val 106894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1 x 1TB HDD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내장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1" name="모서리가 둥근 사각형 설명선 26">
              <a:extLst>
                <a:ext uri="{FF2B5EF4-FFF2-40B4-BE49-F238E27FC236}">
                  <a16:creationId xmlns:a16="http://schemas.microsoft.com/office/drawing/2014/main" id="{EF6A6F9C-495C-4277-931D-F8DA73BD7D35}"/>
                </a:ext>
              </a:extLst>
            </p:cNvPr>
            <p:cNvSpPr/>
            <p:nvPr/>
          </p:nvSpPr>
          <p:spPr>
            <a:xfrm>
              <a:off x="5425862" y="3248980"/>
              <a:ext cx="1615775" cy="393819"/>
            </a:xfrm>
            <a:prstGeom prst="wedgeRoundRectCallout">
              <a:avLst>
                <a:gd name="adj1" fmla="val 9869"/>
                <a:gd name="adj2" fmla="val -106373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4 x 10/100/1000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Copper  WAN Port</a:t>
              </a:r>
            </a:p>
          </p:txBody>
        </p:sp>
        <p:sp>
          <p:nvSpPr>
            <p:cNvPr id="12" name="직사각형 21">
              <a:extLst>
                <a:ext uri="{FF2B5EF4-FFF2-40B4-BE49-F238E27FC236}">
                  <a16:creationId xmlns:a16="http://schemas.microsoft.com/office/drawing/2014/main" id="{D80C1C3D-9F21-49B5-A405-2A0CA91D8B78}"/>
                </a:ext>
              </a:extLst>
            </p:cNvPr>
            <p:cNvSpPr/>
            <p:nvPr/>
          </p:nvSpPr>
          <p:spPr>
            <a:xfrm>
              <a:off x="4173560" y="2653620"/>
              <a:ext cx="233195" cy="330754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3" name="모서리가 둥근 사각형 설명선 37">
              <a:extLst>
                <a:ext uri="{FF2B5EF4-FFF2-40B4-BE49-F238E27FC236}">
                  <a16:creationId xmlns:a16="http://schemas.microsoft.com/office/drawing/2014/main" id="{7F3F5D43-7297-4518-99D4-0C4C9A248902}"/>
                </a:ext>
              </a:extLst>
            </p:cNvPr>
            <p:cNvSpPr/>
            <p:nvPr/>
          </p:nvSpPr>
          <p:spPr>
            <a:xfrm>
              <a:off x="4088501" y="3149447"/>
              <a:ext cx="960754" cy="211155"/>
            </a:xfrm>
            <a:prstGeom prst="wedgeRoundRectCallout">
              <a:avLst>
                <a:gd name="adj1" fmla="val -8413"/>
                <a:gd name="adj2" fmla="val -135986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CONSOLE</a:t>
              </a:r>
              <a:endPara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4" name="모서리가 둥근 사각형 설명선 37">
              <a:extLst>
                <a:ext uri="{FF2B5EF4-FFF2-40B4-BE49-F238E27FC236}">
                  <a16:creationId xmlns:a16="http://schemas.microsoft.com/office/drawing/2014/main" id="{F47F5AD2-C49E-4027-9624-9C84AE2D5719}"/>
                </a:ext>
              </a:extLst>
            </p:cNvPr>
            <p:cNvSpPr/>
            <p:nvPr/>
          </p:nvSpPr>
          <p:spPr>
            <a:xfrm>
              <a:off x="3388601" y="3149449"/>
              <a:ext cx="592293" cy="130402"/>
            </a:xfrm>
            <a:prstGeom prst="wedgeRoundRectCallout">
              <a:avLst>
                <a:gd name="adj1" fmla="val 95537"/>
                <a:gd name="adj2" fmla="val -140382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USB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5" name="모서리가 둥근 사각형 설명선 37">
              <a:extLst>
                <a:ext uri="{FF2B5EF4-FFF2-40B4-BE49-F238E27FC236}">
                  <a16:creationId xmlns:a16="http://schemas.microsoft.com/office/drawing/2014/main" id="{05330C23-0172-4DFC-B4A8-B228E8BBD18B}"/>
                </a:ext>
              </a:extLst>
            </p:cNvPr>
            <p:cNvSpPr/>
            <p:nvPr/>
          </p:nvSpPr>
          <p:spPr>
            <a:xfrm>
              <a:off x="4776688" y="2248562"/>
              <a:ext cx="1040180" cy="259769"/>
            </a:xfrm>
            <a:prstGeom prst="wedgeRoundRectCallout">
              <a:avLst>
                <a:gd name="adj1" fmla="val -37588"/>
                <a:gd name="adj2" fmla="val 122067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MGMT Port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6" name="직사각형 33">
              <a:extLst>
                <a:ext uri="{FF2B5EF4-FFF2-40B4-BE49-F238E27FC236}">
                  <a16:creationId xmlns:a16="http://schemas.microsoft.com/office/drawing/2014/main" id="{AA415B61-642D-465C-AD9D-F6A703D49917}"/>
                </a:ext>
              </a:extLst>
            </p:cNvPr>
            <p:cNvSpPr/>
            <p:nvPr/>
          </p:nvSpPr>
          <p:spPr>
            <a:xfrm>
              <a:off x="7090807" y="2590231"/>
              <a:ext cx="1282573" cy="438837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7" name="직사각형 33">
              <a:extLst>
                <a:ext uri="{FF2B5EF4-FFF2-40B4-BE49-F238E27FC236}">
                  <a16:creationId xmlns:a16="http://schemas.microsoft.com/office/drawing/2014/main" id="{77B3AF92-7B94-478A-948A-051718499732}"/>
                </a:ext>
              </a:extLst>
            </p:cNvPr>
            <p:cNvSpPr/>
            <p:nvPr/>
          </p:nvSpPr>
          <p:spPr>
            <a:xfrm>
              <a:off x="5764488" y="2590231"/>
              <a:ext cx="1282573" cy="438837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8" name="모서리가 둥근 사각형 설명선 26">
              <a:extLst>
                <a:ext uri="{FF2B5EF4-FFF2-40B4-BE49-F238E27FC236}">
                  <a16:creationId xmlns:a16="http://schemas.microsoft.com/office/drawing/2014/main" id="{350A8F32-9BA3-4F61-B692-7096FFA7D6AF}"/>
                </a:ext>
              </a:extLst>
            </p:cNvPr>
            <p:cNvSpPr/>
            <p:nvPr/>
          </p:nvSpPr>
          <p:spPr>
            <a:xfrm>
              <a:off x="7149244" y="3248980"/>
              <a:ext cx="1615775" cy="393819"/>
            </a:xfrm>
            <a:prstGeom prst="wedgeRoundRectCallout">
              <a:avLst>
                <a:gd name="adj1" fmla="val 9869"/>
                <a:gd name="adj2" fmla="val -106373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4 x 1G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Fiber  WAN Port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8A3F7E-140F-47A3-A825-86952C3F0FA9}"/>
                </a:ext>
              </a:extLst>
            </p:cNvPr>
            <p:cNvSpPr/>
            <p:nvPr/>
          </p:nvSpPr>
          <p:spPr>
            <a:xfrm>
              <a:off x="4435929" y="2715669"/>
              <a:ext cx="301220" cy="268706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BA8F16-347D-4E0A-A9CF-E005AC648C1E}"/>
                </a:ext>
              </a:extLst>
            </p:cNvPr>
            <p:cNvSpPr/>
            <p:nvPr/>
          </p:nvSpPr>
          <p:spPr>
            <a:xfrm>
              <a:off x="4757713" y="2715668"/>
              <a:ext cx="301220" cy="268706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21" name="모서리가 둥근 사각형 설명선 35">
              <a:extLst>
                <a:ext uri="{FF2B5EF4-FFF2-40B4-BE49-F238E27FC236}">
                  <a16:creationId xmlns:a16="http://schemas.microsoft.com/office/drawing/2014/main" id="{FDFABDFA-BC78-476A-9B59-18D9FEE7735D}"/>
                </a:ext>
              </a:extLst>
            </p:cNvPr>
            <p:cNvSpPr/>
            <p:nvPr/>
          </p:nvSpPr>
          <p:spPr>
            <a:xfrm>
              <a:off x="452500" y="2977172"/>
              <a:ext cx="1042415" cy="258046"/>
            </a:xfrm>
            <a:prstGeom prst="wedgeRoundRectCallout">
              <a:avLst>
                <a:gd name="adj1" fmla="val 75544"/>
                <a:gd name="adj2" fmla="val -59001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상태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표시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LCD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7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5D7887AC-667E-432E-B1F3-C98CF40AD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45651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◈ </a:t>
            </a:r>
            <a:r>
              <a:rPr lang="en-US" altLang="ko-KR" sz="2000" dirty="0" err="1"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2500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F8659E5-1DE3-4F1C-9A74-3E9B5490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94485"/>
              </p:ext>
            </p:extLst>
          </p:nvPr>
        </p:nvGraphicFramePr>
        <p:xfrm>
          <a:off x="646547" y="4157286"/>
          <a:ext cx="3855428" cy="2139919"/>
        </p:xfrm>
        <a:graphic>
          <a:graphicData uri="http://schemas.openxmlformats.org/drawingml/2006/table">
            <a:tbl>
              <a:tblPr firstRow="1" bandRow="1"/>
              <a:tblGrid>
                <a:gridCol w="116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CPU / Core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NPU / 6 Cores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4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Memory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4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Compact Flash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4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Storage Capacity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 TB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7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Interface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10/100/1000 COMBO * 8P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4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지원기능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VPN,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방화벽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, IPS, Content Filter,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QoS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등</a:t>
                      </a: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6942ECC-B3C0-483C-9BA8-2CC52E26D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99708"/>
              </p:ext>
            </p:extLst>
          </p:nvPr>
        </p:nvGraphicFramePr>
        <p:xfrm>
          <a:off x="4637943" y="4149080"/>
          <a:ext cx="3854723" cy="2153257"/>
        </p:xfrm>
        <a:graphic>
          <a:graphicData uri="http://schemas.openxmlformats.org/drawingml/2006/table">
            <a:tbl>
              <a:tblPr firstRow="1" bandRow="1"/>
              <a:tblGrid>
                <a:gridCol w="159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자체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Concurrent sessions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2,000,000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VPN Tunnel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20,000</a:t>
                      </a: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 Throughput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6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3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Firewall Throughput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8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IPv6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Support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Certification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CC(EAL4), KC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장비등급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Large Branch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B7387DC-2EB7-4486-A5F1-17A105A1C1D2}"/>
              </a:ext>
            </a:extLst>
          </p:cNvPr>
          <p:cNvGrpSpPr/>
          <p:nvPr/>
        </p:nvGrpSpPr>
        <p:grpSpPr>
          <a:xfrm>
            <a:off x="1291102" y="1700808"/>
            <a:ext cx="6556431" cy="1875726"/>
            <a:chOff x="1398694" y="2093334"/>
            <a:chExt cx="7102800" cy="1875726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799E0F35-8172-41CA-99CE-E5CC98DBE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98694" y="2093334"/>
              <a:ext cx="7102800" cy="1875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모서리가 둥근 사각형 설명선 35">
              <a:extLst>
                <a:ext uri="{FF2B5EF4-FFF2-40B4-BE49-F238E27FC236}">
                  <a16:creationId xmlns:a16="http://schemas.microsoft.com/office/drawing/2014/main" id="{B5C6056B-B42F-476B-8E66-B942F275E96E}"/>
                </a:ext>
              </a:extLst>
            </p:cNvPr>
            <p:cNvSpPr/>
            <p:nvPr/>
          </p:nvSpPr>
          <p:spPr>
            <a:xfrm>
              <a:off x="3708228" y="2328387"/>
              <a:ext cx="1154378" cy="185002"/>
            </a:xfrm>
            <a:prstGeom prst="wedgeRoundRectCallout">
              <a:avLst>
                <a:gd name="adj1" fmla="val -36617"/>
                <a:gd name="adj2" fmla="val 106894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1 x 1TB HDD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내장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0" name="모서리가 둥근 사각형 설명선 37">
              <a:extLst>
                <a:ext uri="{FF2B5EF4-FFF2-40B4-BE49-F238E27FC236}">
                  <a16:creationId xmlns:a16="http://schemas.microsoft.com/office/drawing/2014/main" id="{9BC8FA17-F482-45EA-A79E-C8D1DB33F0EA}"/>
                </a:ext>
              </a:extLst>
            </p:cNvPr>
            <p:cNvSpPr/>
            <p:nvPr/>
          </p:nvSpPr>
          <p:spPr>
            <a:xfrm>
              <a:off x="4777518" y="2816737"/>
              <a:ext cx="769053" cy="191791"/>
            </a:xfrm>
            <a:prstGeom prst="wedgeRoundRectCallout">
              <a:avLst>
                <a:gd name="adj1" fmla="val -37588"/>
                <a:gd name="adj2" fmla="val 122067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MGMT Port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pic>
          <p:nvPicPr>
            <p:cNvPr id="11" name="그림 10" descr="화면 캡처">
              <a:extLst>
                <a:ext uri="{FF2B5EF4-FFF2-40B4-BE49-F238E27FC236}">
                  <a16:creationId xmlns:a16="http://schemas.microsoft.com/office/drawing/2014/main" id="{EF7B5F97-19D9-4E73-A45E-2B4DCF14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842" y="2621784"/>
              <a:ext cx="5940000" cy="58169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326134-4C6D-4585-BB99-29FB402FC549}"/>
                </a:ext>
              </a:extLst>
            </p:cNvPr>
            <p:cNvSpPr/>
            <p:nvPr/>
          </p:nvSpPr>
          <p:spPr>
            <a:xfrm>
              <a:off x="7106558" y="2725492"/>
              <a:ext cx="222706" cy="396951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3" name="직사각형 33">
              <a:extLst>
                <a:ext uri="{FF2B5EF4-FFF2-40B4-BE49-F238E27FC236}">
                  <a16:creationId xmlns:a16="http://schemas.microsoft.com/office/drawing/2014/main" id="{D69DB360-90C1-433E-962D-B6A965E487AB}"/>
                </a:ext>
              </a:extLst>
            </p:cNvPr>
            <p:cNvSpPr/>
            <p:nvPr/>
          </p:nvSpPr>
          <p:spPr>
            <a:xfrm>
              <a:off x="3829253" y="2709948"/>
              <a:ext cx="2779931" cy="420447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4" name="모서리가 둥근 사각형 설명선 26">
              <a:extLst>
                <a:ext uri="{FF2B5EF4-FFF2-40B4-BE49-F238E27FC236}">
                  <a16:creationId xmlns:a16="http://schemas.microsoft.com/office/drawing/2014/main" id="{1257AB92-CEF4-4494-AF8B-AA4E84B165A7}"/>
                </a:ext>
              </a:extLst>
            </p:cNvPr>
            <p:cNvSpPr/>
            <p:nvPr/>
          </p:nvSpPr>
          <p:spPr>
            <a:xfrm>
              <a:off x="3829253" y="3310716"/>
              <a:ext cx="1194617" cy="290763"/>
            </a:xfrm>
            <a:prstGeom prst="wedgeRoundRectCallout">
              <a:avLst>
                <a:gd name="adj1" fmla="val 9869"/>
                <a:gd name="adj2" fmla="val -106373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8 x 10/100/1000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Combo  WAN Port</a:t>
              </a:r>
            </a:p>
          </p:txBody>
        </p:sp>
        <p:sp>
          <p:nvSpPr>
            <p:cNvPr id="15" name="모서리가 둥근 사각형 설명선 37">
              <a:extLst>
                <a:ext uri="{FF2B5EF4-FFF2-40B4-BE49-F238E27FC236}">
                  <a16:creationId xmlns:a16="http://schemas.microsoft.com/office/drawing/2014/main" id="{53588D1F-BE44-4C05-A2A9-E5408E9487DA}"/>
                </a:ext>
              </a:extLst>
            </p:cNvPr>
            <p:cNvSpPr/>
            <p:nvPr/>
          </p:nvSpPr>
          <p:spPr>
            <a:xfrm>
              <a:off x="6491241" y="3247390"/>
              <a:ext cx="551771" cy="143536"/>
            </a:xfrm>
            <a:prstGeom prst="wedgeRoundRectCallout">
              <a:avLst>
                <a:gd name="adj1" fmla="val 57131"/>
                <a:gd name="adj2" fmla="val -157075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USB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A982B4-E466-4C41-8633-2AA34C680F3A}"/>
                </a:ext>
              </a:extLst>
            </p:cNvPr>
            <p:cNvSpPr/>
            <p:nvPr/>
          </p:nvSpPr>
          <p:spPr>
            <a:xfrm>
              <a:off x="6931660" y="2907160"/>
              <a:ext cx="111353" cy="198390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</p:grpSp>
      <p:sp>
        <p:nvSpPr>
          <p:cNvPr id="17" name="모서리가 둥근 사각형 설명선 37">
            <a:extLst>
              <a:ext uri="{FF2B5EF4-FFF2-40B4-BE49-F238E27FC236}">
                <a16:creationId xmlns:a16="http://schemas.microsoft.com/office/drawing/2014/main" id="{EF48B76A-357A-40DF-8C28-4FE83B5F5318}"/>
              </a:ext>
            </a:extLst>
          </p:cNvPr>
          <p:cNvSpPr/>
          <p:nvPr/>
        </p:nvSpPr>
        <p:spPr>
          <a:xfrm>
            <a:off x="6643754" y="2928181"/>
            <a:ext cx="664549" cy="246966"/>
          </a:xfrm>
          <a:prstGeom prst="wedgeRoundRectCallout">
            <a:avLst>
              <a:gd name="adj1" fmla="val -45571"/>
              <a:gd name="adj2" fmla="val -112207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AUX / </a:t>
            </a: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CONSOLE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AA1DC5-0C24-4A23-AAB9-5B6367CDE81A}"/>
              </a:ext>
            </a:extLst>
          </p:cNvPr>
          <p:cNvSpPr txBox="1"/>
          <p:nvPr/>
        </p:nvSpPr>
        <p:spPr>
          <a:xfrm>
            <a:off x="6115610" y="6346274"/>
            <a:ext cx="2484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Power Redundant (Option)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782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5D7887AC-667E-432E-B1F3-C98CF40AD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45651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◈ </a:t>
            </a:r>
            <a:r>
              <a:rPr lang="en-US" altLang="ko-KR" sz="2000" dirty="0" err="1"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1500</a:t>
            </a:r>
          </a:p>
        </p:txBody>
      </p:sp>
      <p:pic>
        <p:nvPicPr>
          <p:cNvPr id="4" name="Picture 31">
            <a:extLst>
              <a:ext uri="{FF2B5EF4-FFF2-40B4-BE49-F238E27FC236}">
                <a16:creationId xmlns:a16="http://schemas.microsoft.com/office/drawing/2014/main" id="{ABAAA18C-0B6E-45D8-9558-023C4859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101" y="1700808"/>
            <a:ext cx="6556431" cy="187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사각형 설명선 35">
            <a:extLst>
              <a:ext uri="{FF2B5EF4-FFF2-40B4-BE49-F238E27FC236}">
                <a16:creationId xmlns:a16="http://schemas.microsoft.com/office/drawing/2014/main" id="{4A67A55B-2ECA-4BA9-8791-014D41E43A8A}"/>
              </a:ext>
            </a:extLst>
          </p:cNvPr>
          <p:cNvSpPr/>
          <p:nvPr/>
        </p:nvSpPr>
        <p:spPr>
          <a:xfrm>
            <a:off x="3252404" y="1947504"/>
            <a:ext cx="1065580" cy="185002"/>
          </a:xfrm>
          <a:prstGeom prst="wedgeRoundRectCallout">
            <a:avLst>
              <a:gd name="adj1" fmla="val -36617"/>
              <a:gd name="adj2" fmla="val 106894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1 x 1TB HDD </a:t>
            </a: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내장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7" name="그림 6" descr="화면 캡처">
            <a:extLst>
              <a:ext uri="{FF2B5EF4-FFF2-40B4-BE49-F238E27FC236}">
                <a16:creationId xmlns:a16="http://schemas.microsoft.com/office/drawing/2014/main" id="{F320DBE4-C96D-4EED-B605-3AEA58B9E9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76872"/>
            <a:ext cx="5483077" cy="511605"/>
          </a:xfrm>
          <a:prstGeom prst="rect">
            <a:avLst/>
          </a:prstGeom>
        </p:spPr>
      </p:pic>
      <p:sp>
        <p:nvSpPr>
          <p:cNvPr id="8" name="모서리가 둥근 사각형 설명선 37">
            <a:extLst>
              <a:ext uri="{FF2B5EF4-FFF2-40B4-BE49-F238E27FC236}">
                <a16:creationId xmlns:a16="http://schemas.microsoft.com/office/drawing/2014/main" id="{2A224313-C84C-431D-9898-F9416BA0A5A1}"/>
              </a:ext>
            </a:extLst>
          </p:cNvPr>
          <p:cNvSpPr/>
          <p:nvPr/>
        </p:nvSpPr>
        <p:spPr>
          <a:xfrm>
            <a:off x="4614282" y="2898830"/>
            <a:ext cx="469951" cy="132880"/>
          </a:xfrm>
          <a:prstGeom prst="wedgeRoundRectCallout">
            <a:avLst>
              <a:gd name="adj1" fmla="val 49715"/>
              <a:gd name="adj2" fmla="val -180372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USB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9" name="모서리가 둥근 사각형 설명선 26">
            <a:extLst>
              <a:ext uri="{FF2B5EF4-FFF2-40B4-BE49-F238E27FC236}">
                <a16:creationId xmlns:a16="http://schemas.microsoft.com/office/drawing/2014/main" id="{6F1ABA4A-F8F0-4138-ABEB-ADC2B86FEDA2}"/>
              </a:ext>
            </a:extLst>
          </p:cNvPr>
          <p:cNvSpPr/>
          <p:nvPr/>
        </p:nvSpPr>
        <p:spPr>
          <a:xfrm>
            <a:off x="3466594" y="2907909"/>
            <a:ext cx="1102723" cy="290763"/>
          </a:xfrm>
          <a:prstGeom prst="wedgeRoundRectCallout">
            <a:avLst>
              <a:gd name="adj1" fmla="val 9869"/>
              <a:gd name="adj2" fmla="val -106373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8 x 10/100/1000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Copper  WAN Port</a:t>
            </a:r>
          </a:p>
        </p:txBody>
      </p:sp>
      <p:sp>
        <p:nvSpPr>
          <p:cNvPr id="10" name="모서리가 둥근 사각형 설명선 37">
            <a:extLst>
              <a:ext uri="{FF2B5EF4-FFF2-40B4-BE49-F238E27FC236}">
                <a16:creationId xmlns:a16="http://schemas.microsoft.com/office/drawing/2014/main" id="{1906F5DE-CC42-4B5D-8D20-6944B636C3C8}"/>
              </a:ext>
            </a:extLst>
          </p:cNvPr>
          <p:cNvSpPr/>
          <p:nvPr/>
        </p:nvSpPr>
        <p:spPr>
          <a:xfrm>
            <a:off x="5303739" y="2933626"/>
            <a:ext cx="636411" cy="246966"/>
          </a:xfrm>
          <a:prstGeom prst="wedgeRoundRectCallout">
            <a:avLst>
              <a:gd name="adj1" fmla="val -45571"/>
              <a:gd name="adj2" fmla="val -112207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AUX / </a:t>
            </a: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CONSOLE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맑은 고딕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0A16076-6D6B-4E1C-9FA3-090C605B1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71853"/>
              </p:ext>
            </p:extLst>
          </p:nvPr>
        </p:nvGraphicFramePr>
        <p:xfrm>
          <a:off x="662212" y="4157286"/>
          <a:ext cx="3855428" cy="2170254"/>
        </p:xfrm>
        <a:graphic>
          <a:graphicData uri="http://schemas.openxmlformats.org/drawingml/2006/table">
            <a:tbl>
              <a:tblPr firstRow="1" bandRow="1"/>
              <a:tblGrid>
                <a:gridCol w="116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NPU / 4 Cores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Compact Flash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4GB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500 GB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Interface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10/100/1000 BASE-T * 8P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지원기능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방화벽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, IPS, Content Filter,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QoS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등</a:t>
                      </a: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4EB33DE-DDC8-40FC-BE87-303155E4A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4650"/>
              </p:ext>
            </p:extLst>
          </p:nvPr>
        </p:nvGraphicFramePr>
        <p:xfrm>
          <a:off x="4649524" y="4157286"/>
          <a:ext cx="3854723" cy="2159646"/>
        </p:xfrm>
        <a:graphic>
          <a:graphicData uri="http://schemas.openxmlformats.org/drawingml/2006/table">
            <a:tbl>
              <a:tblPr firstRow="1" bandRow="1"/>
              <a:tblGrid>
                <a:gridCol w="159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ITEM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CONTENT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자체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 OS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Concurrent sessions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2,000,000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Max VPN Tunnel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20,000</a:t>
                      </a: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VPN Throughput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3.5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Firewall Throughput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4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Gbps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IPv6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Support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Certification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CC(EAL4), KC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6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장비등급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ndalus" panose="02020603050405020304" pitchFamily="18" charset="-78"/>
                        </a:rPr>
                        <a:t>Large Branch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ndalus" panose="02020603050405020304" pitchFamily="18" charset="-78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직사각형 33">
            <a:extLst>
              <a:ext uri="{FF2B5EF4-FFF2-40B4-BE49-F238E27FC236}">
                <a16:creationId xmlns:a16="http://schemas.microsoft.com/office/drawing/2014/main" id="{FE550115-F38A-4ABF-BAE4-6FAF975336BA}"/>
              </a:ext>
            </a:extLst>
          </p:cNvPr>
          <p:cNvSpPr/>
          <p:nvPr/>
        </p:nvSpPr>
        <p:spPr>
          <a:xfrm>
            <a:off x="3275856" y="2492896"/>
            <a:ext cx="1497767" cy="201177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</a:ln>
          <a:effectLst/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4" name="직사각형 33">
            <a:extLst>
              <a:ext uri="{FF2B5EF4-FFF2-40B4-BE49-F238E27FC236}">
                <a16:creationId xmlns:a16="http://schemas.microsoft.com/office/drawing/2014/main" id="{9551CBF1-59B5-41E1-8279-50DA8157FD20}"/>
              </a:ext>
            </a:extLst>
          </p:cNvPr>
          <p:cNvSpPr/>
          <p:nvPr/>
        </p:nvSpPr>
        <p:spPr>
          <a:xfrm>
            <a:off x="5165649" y="2357672"/>
            <a:ext cx="216024" cy="36004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</a:ln>
          <a:effectLst/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5" name="직사각형 33">
            <a:extLst>
              <a:ext uri="{FF2B5EF4-FFF2-40B4-BE49-F238E27FC236}">
                <a16:creationId xmlns:a16="http://schemas.microsoft.com/office/drawing/2014/main" id="{C695E1D6-E448-4662-9E89-E8AF8EBDDA1F}"/>
              </a:ext>
            </a:extLst>
          </p:cNvPr>
          <p:cNvSpPr/>
          <p:nvPr/>
        </p:nvSpPr>
        <p:spPr>
          <a:xfrm>
            <a:off x="4925303" y="2492896"/>
            <a:ext cx="196385" cy="223557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</a:ln>
          <a:effectLst/>
        </p:spPr>
        <p:txBody>
          <a:bodyPr lIns="99569" tIns="49785" rIns="99569" bIns="49785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64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4624917" y="170392"/>
            <a:ext cx="4159193" cy="77001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 차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B87F8BD-ED20-49AA-AE3D-C8B95C1682FE}"/>
              </a:ext>
            </a:extLst>
          </p:cNvPr>
          <p:cNvSpPr txBox="1">
            <a:spLocks/>
          </p:cNvSpPr>
          <p:nvPr/>
        </p:nvSpPr>
        <p:spPr>
          <a:xfrm>
            <a:off x="4967261" y="845356"/>
            <a:ext cx="7200799" cy="56338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 b="1" dirty="0"/>
              <a:t>VPN </a:t>
            </a:r>
            <a:r>
              <a:rPr lang="ko-KR" altLang="en-US" sz="1200" b="1" dirty="0"/>
              <a:t>일반</a:t>
            </a:r>
            <a:r>
              <a:rPr lang="en-US" altLang="ko-KR" sz="1200" b="1" dirty="0"/>
              <a:t>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/>
              <a:t>제품소개</a:t>
            </a:r>
            <a:r>
              <a:rPr lang="en-US" altLang="ko-KR" sz="1200" b="1" dirty="0"/>
              <a:t>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/>
              <a:t>시스템 접속</a:t>
            </a:r>
            <a:r>
              <a:rPr lang="en-US" altLang="ko-KR" sz="1200" b="1" dirty="0"/>
              <a:t>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/>
              <a:t>시스템 설정</a:t>
            </a:r>
            <a:r>
              <a:rPr lang="en-US" altLang="ko-KR" sz="1200" b="1" dirty="0"/>
              <a:t>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/>
              <a:t>네트워크 설정</a:t>
            </a:r>
            <a:r>
              <a:rPr lang="en-US" altLang="ko-KR" sz="1200" b="1" dirty="0"/>
              <a:t> 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/>
              <a:t>시스템 기능 상세</a:t>
            </a:r>
            <a:r>
              <a:rPr lang="en-US" altLang="ko-KR" sz="1200" b="1" dirty="0"/>
              <a:t>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/>
              <a:t>방화벽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정책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설정</a:t>
            </a:r>
            <a:r>
              <a:rPr lang="en-US" altLang="ko-KR" sz="1200" b="1" dirty="0"/>
              <a:t>	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 b="1" dirty="0"/>
              <a:t>EIX VPN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	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 b="1" dirty="0"/>
              <a:t>Trouble Shooting	</a:t>
            </a:r>
            <a:endParaRPr lang="ko-KR" altLang="en-US" sz="1200" b="1" dirty="0"/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928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5D7887AC-667E-432E-B1F3-C98CF40AD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45651"/>
            <a:ext cx="82280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/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◈ </a:t>
            </a:r>
            <a:r>
              <a:rPr lang="en-US" altLang="ko-KR" sz="2000" dirty="0" err="1">
                <a:latin typeface="HY헤드라인M" pitchFamily="18" charset="-127"/>
                <a:ea typeface="HY헤드라인M" pitchFamily="18" charset="-127"/>
              </a:rPr>
              <a:t>VForce</a:t>
            </a: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 1500</a:t>
            </a:r>
          </a:p>
        </p:txBody>
      </p:sp>
      <p:grpSp>
        <p:nvGrpSpPr>
          <p:cNvPr id="4" name="그룹 25">
            <a:extLst>
              <a:ext uri="{FF2B5EF4-FFF2-40B4-BE49-F238E27FC236}">
                <a16:creationId xmlns:a16="http://schemas.microsoft.com/office/drawing/2014/main" id="{9707613A-FF42-4000-A3C6-3A217DC1BDBA}"/>
              </a:ext>
            </a:extLst>
          </p:cNvPr>
          <p:cNvGrpSpPr/>
          <p:nvPr/>
        </p:nvGrpSpPr>
        <p:grpSpPr>
          <a:xfrm>
            <a:off x="1291101" y="1688857"/>
            <a:ext cx="6556432" cy="1828800"/>
            <a:chOff x="206671" y="1260895"/>
            <a:chExt cx="9606869" cy="2540549"/>
          </a:xfrm>
        </p:grpSpPr>
        <p:pic>
          <p:nvPicPr>
            <p:cNvPr id="5" name="Picture 31">
              <a:extLst>
                <a:ext uri="{FF2B5EF4-FFF2-40B4-BE49-F238E27FC236}">
                  <a16:creationId xmlns:a16="http://schemas.microsoft.com/office/drawing/2014/main" id="{8A9BA73D-4044-47C6-BE18-397EBD085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6671" y="1260895"/>
              <a:ext cx="9606869" cy="2540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E4BB78B-DA33-43AD-AC88-467CD90B1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628" y="1943078"/>
              <a:ext cx="6430623" cy="97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A80E81EE-77E4-44E7-B011-B7034F7B1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952" y="2122401"/>
              <a:ext cx="1454356" cy="600130"/>
            </a:xfrm>
            <a:prstGeom prst="rect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  <p:txBody>
            <a:bodyPr wrap="none"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9F12A2FE-B855-4A5E-AD63-A84C9372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4384" y="2060848"/>
              <a:ext cx="386194" cy="714529"/>
            </a:xfrm>
            <a:prstGeom prst="rect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  <p:txBody>
            <a:bodyPr wrap="none"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모서리가 둥근 사각형 설명선 25">
              <a:extLst>
                <a:ext uri="{FF2B5EF4-FFF2-40B4-BE49-F238E27FC236}">
                  <a16:creationId xmlns:a16="http://schemas.microsoft.com/office/drawing/2014/main" id="{89FF8878-E384-4B01-8807-B21D3B544108}"/>
                </a:ext>
              </a:extLst>
            </p:cNvPr>
            <p:cNvSpPr/>
            <p:nvPr/>
          </p:nvSpPr>
          <p:spPr>
            <a:xfrm>
              <a:off x="5370408" y="3035480"/>
              <a:ext cx="1801089" cy="393816"/>
            </a:xfrm>
            <a:prstGeom prst="wedgeRoundRectCallout">
              <a:avLst>
                <a:gd name="adj1" fmla="val -34901"/>
                <a:gd name="adj2" fmla="val -103195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8 x 10/100/1000 Copper Switch Port</a:t>
              </a:r>
            </a:p>
          </p:txBody>
        </p:sp>
        <p:sp>
          <p:nvSpPr>
            <p:cNvPr id="11" name="모서리가 둥근 사각형 설명선 27">
              <a:extLst>
                <a:ext uri="{FF2B5EF4-FFF2-40B4-BE49-F238E27FC236}">
                  <a16:creationId xmlns:a16="http://schemas.microsoft.com/office/drawing/2014/main" id="{134A3EBB-0315-403E-B43E-E8E4BF936C80}"/>
                </a:ext>
              </a:extLst>
            </p:cNvPr>
            <p:cNvSpPr/>
            <p:nvPr/>
          </p:nvSpPr>
          <p:spPr>
            <a:xfrm>
              <a:off x="7387579" y="3021168"/>
              <a:ext cx="2005027" cy="407832"/>
            </a:xfrm>
            <a:prstGeom prst="wedgeRoundRectCallout">
              <a:avLst>
                <a:gd name="adj1" fmla="val -33928"/>
                <a:gd name="adj2" fmla="val -91435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4x 10/100/1000 Copper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WAN Port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2" name="모서리가 둥근 사각형 설명선 37">
              <a:extLst>
                <a:ext uri="{FF2B5EF4-FFF2-40B4-BE49-F238E27FC236}">
                  <a16:creationId xmlns:a16="http://schemas.microsoft.com/office/drawing/2014/main" id="{2F72F5EB-0780-4A01-A32D-B182F8FA1D7B}"/>
                </a:ext>
              </a:extLst>
            </p:cNvPr>
            <p:cNvSpPr/>
            <p:nvPr/>
          </p:nvSpPr>
          <p:spPr>
            <a:xfrm>
              <a:off x="4304383" y="2979689"/>
              <a:ext cx="953403" cy="343082"/>
            </a:xfrm>
            <a:prstGeom prst="wedgeRoundRectCallout">
              <a:avLst>
                <a:gd name="adj1" fmla="val -45571"/>
                <a:gd name="adj2" fmla="val -112207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AUX /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CONSOLE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B3A3620F-9734-4330-91F7-2E95495CB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897" y="2171185"/>
              <a:ext cx="261877" cy="551346"/>
            </a:xfrm>
            <a:prstGeom prst="rect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  <p:txBody>
            <a:bodyPr wrap="none"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모서리가 둥근 사각형 설명선 39">
              <a:extLst>
                <a:ext uri="{FF2B5EF4-FFF2-40B4-BE49-F238E27FC236}">
                  <a16:creationId xmlns:a16="http://schemas.microsoft.com/office/drawing/2014/main" id="{8ACF524E-35D1-4D92-9176-A0CEC3121857}"/>
                </a:ext>
              </a:extLst>
            </p:cNvPr>
            <p:cNvSpPr/>
            <p:nvPr/>
          </p:nvSpPr>
          <p:spPr>
            <a:xfrm>
              <a:off x="3532961" y="1776333"/>
              <a:ext cx="614875" cy="272787"/>
            </a:xfrm>
            <a:prstGeom prst="wedgeRoundRectCallout">
              <a:avLst>
                <a:gd name="adj1" fmla="val 26831"/>
                <a:gd name="adj2" fmla="val 76832"/>
                <a:gd name="adj3" fmla="val 16667"/>
              </a:avLst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/>
                  <a:ea typeface="맑은 고딕"/>
                  <a:cs typeface="+mn-cs"/>
                </a:rPr>
                <a:t>USB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5287E8F9-9519-493D-9944-112BCB34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980" y="2122401"/>
              <a:ext cx="1440161" cy="600130"/>
            </a:xfrm>
            <a:prstGeom prst="rect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  <p:txBody>
            <a:bodyPr wrap="none" lIns="99569" tIns="49785" rIns="99569" bIns="49785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B6470F2-3043-4B18-A78F-182B61A2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53614"/>
              </p:ext>
            </p:extLst>
          </p:nvPr>
        </p:nvGraphicFramePr>
        <p:xfrm>
          <a:off x="662212" y="4161706"/>
          <a:ext cx="3855428" cy="2165834"/>
        </p:xfrm>
        <a:graphic>
          <a:graphicData uri="http://schemas.openxmlformats.org/drawingml/2006/table">
            <a:tbl>
              <a:tblPr firstRow="1" bandRow="1"/>
              <a:tblGrid>
                <a:gridCol w="116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4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 / Core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NPU / 2 Core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4GB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9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Compact Flash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4GB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9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 Capacity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N/A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3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10/100/1000 BASE-T * 4P(WAN)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10/100/1000 BASE-T * 8P(LAN)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9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지원기능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VPN,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방화벽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IPS, Content Filter,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QoS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marL="91115" marR="91115" marT="50408" marB="5040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F33E12C-DAA0-41A8-8064-33141E5C9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93515"/>
              </p:ext>
            </p:extLst>
          </p:nvPr>
        </p:nvGraphicFramePr>
        <p:xfrm>
          <a:off x="4649524" y="4161706"/>
          <a:ext cx="3854723" cy="2159644"/>
        </p:xfrm>
        <a:graphic>
          <a:graphicData uri="http://schemas.openxmlformats.org/drawingml/2006/table">
            <a:tbl>
              <a:tblPr firstRow="1" bandRow="1"/>
              <a:tblGrid>
                <a:gridCol w="1595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0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자체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OS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Concurrent sessions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 VPN Tunnel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10,000</a:t>
                      </a: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VPN Throughput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Gbps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Firewall Throughput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Gbps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IPv6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Support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Certification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CC(EAL4), KC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장비등급</a:t>
                      </a:r>
                    </a:p>
                  </a:txBody>
                  <a:tcPr marL="66462" marR="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SMB Branch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115" marR="91115" marT="36000" marB="3600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7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H/W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60F284F9-1D5A-4D99-8AC7-E82B0683F29D}"/>
              </a:ext>
            </a:extLst>
          </p:cNvPr>
          <p:cNvSpPr txBox="1">
            <a:spLocks/>
          </p:cNvSpPr>
          <p:nvPr/>
        </p:nvSpPr>
        <p:spPr>
          <a:xfrm>
            <a:off x="416496" y="1011390"/>
            <a:ext cx="9073579" cy="719138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VForce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 NMS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는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VForce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 UTM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시리즈를 모니터링 및 관리하는 솔루션 입니다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.</a:t>
            </a:r>
          </a:p>
        </p:txBody>
      </p:sp>
      <p:graphicFrame>
        <p:nvGraphicFramePr>
          <p:cNvPr id="5" name="Group 106">
            <a:extLst>
              <a:ext uri="{FF2B5EF4-FFF2-40B4-BE49-F238E27FC236}">
                <a16:creationId xmlns:a16="http://schemas.microsoft.com/office/drawing/2014/main" id="{3332412B-ECBC-4C82-AABD-B3903C80C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49934"/>
              </p:ext>
            </p:extLst>
          </p:nvPr>
        </p:nvGraphicFramePr>
        <p:xfrm>
          <a:off x="416496" y="1772172"/>
          <a:ext cx="8496299" cy="4341279"/>
        </p:xfrm>
        <a:graphic>
          <a:graphicData uri="http://schemas.openxmlformats.org/drawingml/2006/table">
            <a:tbl>
              <a:tblPr/>
              <a:tblGrid>
                <a:gridCol w="125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4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4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58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Items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NMS 1000N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NMS 2000N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NMS 3000N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Image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전용하드웨어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소프트웨어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전용하드웨어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소프트웨어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전용하드웨어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소프트웨어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장비등급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Low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Medium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High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권장 관리 디바이스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1,000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대 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2,000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대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3,000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대 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Ubuntu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Ubuntu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Ubuntu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Intel® Xeon 2.5GHz *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Intel® Xeon 2.6GHz * 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Intel® Xeon 2.8GHz * 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RAM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4GB DDR3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4612" marR="74612" marT="37306" marB="373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8GB DDR3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4612" marR="74612" marT="37306" marB="373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16GB DDR3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HDD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2TB SATA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4612" marR="74612" marT="37306" marB="373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2TB(RAID 1) SATA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2TB(RAID 1) SATA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RAID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N/A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4612" marR="74612" marT="37306" marB="373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HW RAID 0,1,5,6,10,50,60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HW RAID 0,1,5,6,10,50,60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Interface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X 10/100/1000 BASE-T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4612" marR="74612" marT="37306" marB="373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X 10/100/1000 BASE-T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 X 10/100/1000 BASE-T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Redundant Power</a:t>
                      </a: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X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4612" marR="74612" marT="37306" marB="373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SIZE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1U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2U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2U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68873" marR="68873" marT="37306" marB="373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757F1EB-2D80-4F39-AF83-6BC179021F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95" y="2203798"/>
            <a:ext cx="2304256" cy="936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7C9AC6-539E-4F79-9913-4E7401DEB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67" y="2203798"/>
            <a:ext cx="2304256" cy="936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F0B19E-A6A0-4D61-8ADE-9833762C8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31" y="2203798"/>
            <a:ext cx="237626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 Specifications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AD4642-2F34-4EA9-B0B8-BBF23F33A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4749"/>
              </p:ext>
            </p:extLst>
          </p:nvPr>
        </p:nvGraphicFramePr>
        <p:xfrm>
          <a:off x="223457" y="5880682"/>
          <a:ext cx="8640959" cy="459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3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24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</a:rPr>
                        <a:t>Expansion NIC Modules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8" marR="7478" marT="7478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1G Copper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u="none" strike="noStrike" dirty="0">
                          <a:effectLst/>
                        </a:rPr>
                        <a:t>4 Port 1G Copper Module(bypass)</a:t>
                      </a:r>
                      <a:endParaRPr lang="fr-F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VForce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UTM 3500 ~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VForce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UTM 5500</a:t>
                      </a:r>
                    </a:p>
                  </a:txBody>
                  <a:tcPr marL="7478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1G Fiber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4 Port 1G Fiber Module(no bypass)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8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10G Fiber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1 Port 10G Fiber Module(no</a:t>
                      </a:r>
                      <a:r>
                        <a:rPr lang="en-US" sz="800" u="none" strike="noStrike" baseline="0" dirty="0">
                          <a:effectLst/>
                        </a:rPr>
                        <a:t> bypass)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8" marR="7478" marT="7478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E7E4AF8-85F7-4B69-B69F-9E1A9D588365}"/>
              </a:ext>
            </a:extLst>
          </p:cNvPr>
          <p:cNvSpPr txBox="1"/>
          <p:nvPr/>
        </p:nvSpPr>
        <p:spPr>
          <a:xfrm>
            <a:off x="224152" y="908050"/>
            <a:ext cx="892899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ea typeface="+mn-ea"/>
                <a:cs typeface="Arial" pitchFamily="34" charset="0"/>
              </a:rPr>
              <a:t>Hardware Specifications</a:t>
            </a:r>
            <a:endParaRPr lang="en-US" altLang="ko-KR" sz="1200" dirty="0">
              <a:solidFill>
                <a:srgbClr val="3F3F3F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BCC6AF-4627-47B2-9A01-B22C29B9F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53302"/>
              </p:ext>
            </p:extLst>
          </p:nvPr>
        </p:nvGraphicFramePr>
        <p:xfrm>
          <a:off x="223456" y="1488194"/>
          <a:ext cx="8642351" cy="4286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12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12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UTM 500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UTM 1500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UTM 2500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UTM 3500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UTM 4500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UTM 5500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Chassis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CPU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2 Cores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4 Cores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6 Cores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10 Cores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24 Cores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32 Cores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Memory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4 GB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4 GB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4 GB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8 GB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16 GB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32 GB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2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Storage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HDD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500 GB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1TB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1TB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2TB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2TB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Flash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4 GB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28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Network</a:t>
                      </a:r>
                      <a:b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Interface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10/100/1000 Base-TX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16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16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10/100/1000 Combo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10/100/1000 LAN Switch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1000 Base-X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16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MAX 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10G Base-R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MAX 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MAX 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Module Slot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BYPASS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0/0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1(opt)/0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1(opt)/0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Option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MGMT Ports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Console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1 (RJ-45)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12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Throughput</a:t>
                      </a:r>
                      <a:b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(RFC2544)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VPN(</a:t>
                      </a:r>
                      <a:r>
                        <a:rPr lang="en-US" sz="800" b="0" u="none" strike="noStrike" dirty="0" err="1">
                          <a:effectLst/>
                          <a:latin typeface="+mn-ea"/>
                          <a:ea typeface="+mn-ea"/>
                        </a:rPr>
                        <a:t>Gbps</a:t>
                      </a:r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, AES-256)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1.5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3.5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1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Firewall(</a:t>
                      </a:r>
                      <a:r>
                        <a:rPr lang="en-US" sz="800" b="0" u="none" strike="noStrike" dirty="0" err="1">
                          <a:effectLst/>
                          <a:latin typeface="+mn-ea"/>
                          <a:ea typeface="+mn-ea"/>
                        </a:rPr>
                        <a:t>Gbps</a:t>
                      </a:r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VPN Tunnel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Concurrent</a:t>
                      </a:r>
                      <a:r>
                        <a:rPr lang="en-US" sz="8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Session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1,000,000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2,000,000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2,000,000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4,000,000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10,000,000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20,000,000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Power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Single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Redundant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Dimensions(</a:t>
                      </a:r>
                      <a:r>
                        <a:rPr lang="en-US" sz="800" b="0" u="none" strike="noStrike" dirty="0" err="1">
                          <a:effectLst/>
                          <a:latin typeface="+mn-ea"/>
                          <a:ea typeface="+mn-ea"/>
                        </a:rPr>
                        <a:t>WxHxD</a:t>
                      </a:r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 mm)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300 x 44 x 180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440 x 44 x 315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440 x 44 x 405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430 x 88 x 455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430 x 510 x 88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430 x 510 x 88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Weight(Kg)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1.9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Rack mountable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1U Mini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1U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1U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2U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2U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2U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Temperature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 ~ 40 ℃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12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effectLst/>
                          <a:latin typeface="+mn-ea"/>
                          <a:ea typeface="+mn-ea"/>
                        </a:rPr>
                        <a:t>Humidity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5~90%(non-condensing)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78CD68F-E109-4CA6-9427-D5FE78ADD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84" y="1700138"/>
            <a:ext cx="1296144" cy="6005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FA5DE0-BF70-4EC3-B5BA-578DB99D6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28" y="1700138"/>
            <a:ext cx="1080120" cy="600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21A64E-31FF-4243-ACC5-1B2EA3BDC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48" y="1700138"/>
            <a:ext cx="1080119" cy="600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A54B6-CD3C-4E3A-A19F-76781A135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68" y="1700138"/>
            <a:ext cx="1008112" cy="600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F5A6F9-2429-4B50-B7A9-8B4117AAC2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13051" r="7018" b="10453"/>
          <a:stretch/>
        </p:blipFill>
        <p:spPr>
          <a:xfrm>
            <a:off x="6776880" y="1718741"/>
            <a:ext cx="1008112" cy="6005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FA44F5-3559-4220-B2DF-C7FBDFD1F9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t="10234" r="5635" b="11324"/>
          <a:stretch/>
        </p:blipFill>
        <p:spPr>
          <a:xfrm>
            <a:off x="7784992" y="1700140"/>
            <a:ext cx="1080815" cy="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6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 Specifications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B7A276D-D6C2-42B9-8FA5-30EC932C7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56823"/>
              </p:ext>
            </p:extLst>
          </p:nvPr>
        </p:nvGraphicFramePr>
        <p:xfrm>
          <a:off x="711696" y="3062864"/>
          <a:ext cx="2664296" cy="187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4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Gateway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Gateway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Crypto H/W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가속기 내장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Multi-tunnel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Bonding Tunnel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Split Tunneling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IKE Version 1 / 2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Transport / Tunnel Mode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Crypto Algorithm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(3DES, AES128/192/256, SEED, ARIA)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Integrity Algorithm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(MD5, SHA1, SHA2)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DPD (Dead Peer Detection)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NAT Traversal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L2 Bridge VPN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3D26DE6-9D26-48F8-A71E-ED1E052A6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83651"/>
              </p:ext>
            </p:extLst>
          </p:nvPr>
        </p:nvGraphicFramePr>
        <p:xfrm>
          <a:off x="749629" y="1534794"/>
          <a:ext cx="2522176" cy="146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39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Firewall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Stateful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Inspection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 Tuples (IP/Port/Protocol)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Zone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정책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기반 정책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MAC Address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정책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Object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Schedule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정책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정책 및 세션 수에 독립적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정책 통계 및 검색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Static, Dynamic NAT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Excluded, Twice NAT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43968C-EA9D-4E04-A963-7D34CE5DC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46519"/>
              </p:ext>
            </p:extLst>
          </p:nvPr>
        </p:nvGraphicFramePr>
        <p:xfrm>
          <a:off x="3375076" y="1515920"/>
          <a:ext cx="2523002" cy="135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8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Packet Inspection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패턴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매챙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H/W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가속 내장 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3000+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시그니처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유지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Snort Rule Format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Profile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정책 설정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PCRE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Black-list / White-list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Anti-Evasion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Anti-Virus(Stream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탐지 및 차단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23557A3-4CAE-43A0-9224-139CFF2FA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13154"/>
              </p:ext>
            </p:extLst>
          </p:nvPr>
        </p:nvGraphicFramePr>
        <p:xfrm>
          <a:off x="3372724" y="2899407"/>
          <a:ext cx="2523002" cy="8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0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Anti-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DDoS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TCP/UDP/ICMP/DNS/HTTP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Flooding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Scan, Sweep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시그니처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기반 방어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변조 행위 기반 방어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Traffic Limit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기반 방어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C0829A-9442-4326-91CE-0413B120E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45971"/>
              </p:ext>
            </p:extLst>
          </p:nvPr>
        </p:nvGraphicFramePr>
        <p:xfrm>
          <a:off x="3377798" y="3800042"/>
          <a:ext cx="2523002" cy="71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Applica-</a:t>
                      </a: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tion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Application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행위 제어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Game, P2P, HTS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Mail, Web Hard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Instants Messenger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Streaming, File-type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93FABC1-FC5D-4796-AB63-47FFC09B9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06039"/>
              </p:ext>
            </p:extLst>
          </p:nvPr>
        </p:nvGraphicFramePr>
        <p:xfrm>
          <a:off x="711696" y="5000165"/>
          <a:ext cx="2664296" cy="145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7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Remote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Access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NexG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SecureClient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(PC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환경 지원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Windows Application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</a:t>
                      </a:r>
                      <a:r>
                        <a:rPr lang="en-US" altLang="ko-KR" sz="7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Windows 7,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8, 8.1, 10 32/64bit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Android App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(Android version 4.0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iOS : IPsec, PPTP, L2TP over IPsec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Authentication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(ID, Password,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 서버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(Radius, LDAP)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Grouping / Control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56D7323-9707-44FF-815C-E47B283B4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39931"/>
              </p:ext>
            </p:extLst>
          </p:nvPr>
        </p:nvGraphicFramePr>
        <p:xfrm>
          <a:off x="6080117" y="3440002"/>
          <a:ext cx="2520280" cy="71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IPv6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IPv6 Routing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IPv6 Firewall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IPv6 IPsec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IPv6 DHCP Server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 to 4, ISATAP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1D5EBF6-09A4-43A0-B196-E815881B1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16716"/>
              </p:ext>
            </p:extLst>
          </p:nvPr>
        </p:nvGraphicFramePr>
        <p:xfrm>
          <a:off x="3343813" y="5616242"/>
          <a:ext cx="2664296" cy="8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Active-Active / Active-Standby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VRRP, IPAT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LLCF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L2 Bypass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Synchronization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(Policy, Session)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99AC0D3-DCD0-4002-A729-28FEF82CA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628123"/>
              </p:ext>
            </p:extLst>
          </p:nvPr>
        </p:nvGraphicFramePr>
        <p:xfrm>
          <a:off x="6080117" y="4260671"/>
          <a:ext cx="2523002" cy="75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NAC</a:t>
                      </a: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Genian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NAC Sensor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기반 접근 통제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Compliance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강제화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Genian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Policy Center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2959909-EEEA-4F4A-967D-603242987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97519"/>
              </p:ext>
            </p:extLst>
          </p:nvPr>
        </p:nvGraphicFramePr>
        <p:xfrm>
          <a:off x="6146447" y="5078639"/>
          <a:ext cx="2277681" cy="14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Manag-ement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CLI ,Web UI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Dashboard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SNMP Version 1 / 2 / 3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Syslog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전송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정책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Export / Import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미사용 정책 및 객체 조회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통계 및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Report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시스템 설정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Firmware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백업 및 복구 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VForce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NMS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E37ADF6-29E8-49AB-8342-6E1231DE2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71053"/>
              </p:ext>
            </p:extLst>
          </p:nvPr>
        </p:nvGraphicFramePr>
        <p:xfrm>
          <a:off x="6080117" y="1511672"/>
          <a:ext cx="2520280" cy="187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22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Network</a:t>
                      </a: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Route / Bridge Mode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802.1Q VLAN Trunk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802.3ad LACP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ECMP Routing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Policy-based Routing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RIP, OSPF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PIM-SM/DM, IGMP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VoIP(H.323, SIP)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QoS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보장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DSCP)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DHCP Server , Relay, HA</a:t>
                      </a: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3G/LTE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DDNS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 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Secure DNS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LLDP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9708F9E-0461-4C4D-9342-912B1BCBA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483962"/>
              </p:ext>
            </p:extLst>
          </p:nvPr>
        </p:nvGraphicFramePr>
        <p:xfrm>
          <a:off x="3343813" y="4655836"/>
          <a:ext cx="2664296" cy="8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3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Filter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URI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확장 검사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정의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필터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96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Category DB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필터 통한 웹 서핑 제어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KISCOM, Malware,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Phishing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외부 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필터 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3">
            <a:extLst>
              <a:ext uri="{FF2B5EF4-FFF2-40B4-BE49-F238E27FC236}">
                <a16:creationId xmlns:a16="http://schemas.microsoft.com/office/drawing/2014/main" id="{42582E58-CCE1-4348-9C79-FFF4577E9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5" y="1416820"/>
            <a:ext cx="2232000" cy="1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C392CE9-88C5-4715-844A-C1698A68F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5" y="2934750"/>
            <a:ext cx="2232000" cy="18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7B20FBF-8D0A-48A1-8793-1DDFE444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25" y="4489676"/>
            <a:ext cx="2232000" cy="19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A12EAF2A-CA74-4C4C-8365-D80849B5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06" y="5470932"/>
            <a:ext cx="2232000" cy="20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F5D8ADEB-153E-4C5C-AD09-F05B5DFB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71" y="4122140"/>
            <a:ext cx="2232000" cy="18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32073592-5D41-4D66-91AA-91D182B5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306" y="2830938"/>
            <a:ext cx="2232000" cy="1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7825D0FB-50B4-4E34-AD0E-0A5C23A1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48" y="1396301"/>
            <a:ext cx="2232000" cy="16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D6121EB1-5892-45B6-828A-A6488E58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73" y="4933482"/>
            <a:ext cx="2232000" cy="20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B7A6EF4C-54A3-4255-8238-A272B029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06" y="1374427"/>
            <a:ext cx="2232000" cy="21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>
            <a:extLst>
              <a:ext uri="{FF2B5EF4-FFF2-40B4-BE49-F238E27FC236}">
                <a16:creationId xmlns:a16="http://schemas.microsoft.com/office/drawing/2014/main" id="{4CB58610-BBAE-4B06-B95E-110978A7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87" y="3726377"/>
            <a:ext cx="2232000" cy="1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45C5D0BB-90BA-4261-BBC2-9579E37E2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4" y="4910309"/>
            <a:ext cx="2232000" cy="1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5AD29A84-DEE0-43AD-81AF-86BA288D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73" y="3350435"/>
            <a:ext cx="2232000" cy="1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4FB45DD-73A8-4D63-AAD0-817104EEE92D}"/>
              </a:ext>
            </a:extLst>
          </p:cNvPr>
          <p:cNvSpPr txBox="1"/>
          <p:nvPr/>
        </p:nvSpPr>
        <p:spPr>
          <a:xfrm>
            <a:off x="224152" y="908050"/>
            <a:ext cx="892899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cs typeface="Arial" pitchFamily="34" charset="0"/>
              </a:rPr>
              <a:t>Software Specifications</a:t>
            </a:r>
            <a:endParaRPr lang="en-US" altLang="ko-KR" sz="1200" dirty="0">
              <a:solidFill>
                <a:srgbClr val="3F3F3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467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8" name="그림 7" descr="화면 캡처">
            <a:extLst>
              <a:ext uri="{FF2B5EF4-FFF2-40B4-BE49-F238E27FC236}">
                <a16:creationId xmlns:a16="http://schemas.microsoft.com/office/drawing/2014/main" id="{77E967F5-41CD-4078-9F7C-8132C075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4" y="1526114"/>
            <a:ext cx="3554624" cy="5040000"/>
          </a:xfrm>
          <a:prstGeom prst="rect">
            <a:avLst/>
          </a:prstGeom>
        </p:spPr>
      </p:pic>
      <p:pic>
        <p:nvPicPr>
          <p:cNvPr id="9" name="그림 8" descr="화면 캡처">
            <a:extLst>
              <a:ext uri="{FF2B5EF4-FFF2-40B4-BE49-F238E27FC236}">
                <a16:creationId xmlns:a16="http://schemas.microsoft.com/office/drawing/2014/main" id="{27336F05-DF21-43D9-8E8D-CB7CF6461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39" y="1526114"/>
            <a:ext cx="3554624" cy="5040000"/>
          </a:xfrm>
          <a:prstGeom prst="rect">
            <a:avLst/>
          </a:prstGeom>
        </p:spPr>
      </p:pic>
      <p:sp>
        <p:nvSpPr>
          <p:cNvPr id="10" name="양쪽 모서리가 둥근 사각형 22">
            <a:extLst>
              <a:ext uri="{FF2B5EF4-FFF2-40B4-BE49-F238E27FC236}">
                <a16:creationId xmlns:a16="http://schemas.microsoft.com/office/drawing/2014/main" id="{7C7A6AB8-032D-42A0-A487-40968199CFEC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7D076-9B41-47EE-B785-6E12F1A088DA}"/>
              </a:ext>
            </a:extLst>
          </p:cNvPr>
          <p:cNvSpPr txBox="1"/>
          <p:nvPr/>
        </p:nvSpPr>
        <p:spPr>
          <a:xfrm>
            <a:off x="358775" y="908050"/>
            <a:ext cx="892899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ea typeface="+mn-ea"/>
                <a:cs typeface="Arial" pitchFamily="34" charset="0"/>
              </a:rPr>
              <a:t>KC(Korea Certification)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ea typeface="+mn-ea"/>
                <a:cs typeface="Arial" pitchFamily="34" charset="0"/>
              </a:rPr>
              <a:t>인증서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6CA4"/>
                </a:solidFill>
                <a:latin typeface="+mn-ea"/>
                <a:ea typeface="+mn-ea"/>
                <a:cs typeface="Arial" pitchFamily="34" charset="0"/>
              </a:rPr>
              <a:t>-1</a:t>
            </a:r>
            <a:endParaRPr lang="en-US" altLang="ko-KR" sz="1200" dirty="0">
              <a:solidFill>
                <a:srgbClr val="3F3F3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65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DCA29CB-625E-459B-B81D-F594D3133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44" y="1700213"/>
            <a:ext cx="13147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0" dirty="0">
                <a:latin typeface="+mj-ea"/>
                <a:ea typeface="+mj-ea"/>
              </a:rPr>
              <a:t>3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ED368FCF-CEBA-40F0-9AE6-ECAAE0913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828" y="2560550"/>
            <a:ext cx="29306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b="1" dirty="0">
                <a:latin typeface="+mj-ea"/>
                <a:ea typeface="+mj-ea"/>
              </a:rPr>
              <a:t>시스템 접속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89411B1-3020-438B-A503-B22AB97A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91" y="3943507"/>
            <a:ext cx="40535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3-1 </a:t>
            </a:r>
            <a:r>
              <a:rPr lang="ko-KR" altLang="en-US" sz="1600" b="1" dirty="0">
                <a:latin typeface="+mj-ea"/>
                <a:ea typeface="+mj-ea"/>
              </a:rPr>
              <a:t>콘솔</a:t>
            </a:r>
            <a:r>
              <a:rPr lang="en-US" altLang="ko-KR" sz="1600" b="1" dirty="0">
                <a:latin typeface="+mj-ea"/>
                <a:ea typeface="+mj-ea"/>
              </a:rPr>
              <a:t>(Console) </a:t>
            </a:r>
            <a:r>
              <a:rPr lang="ko-KR" altLang="en-US" sz="1600" b="1" dirty="0">
                <a:latin typeface="+mj-ea"/>
                <a:ea typeface="+mj-ea"/>
              </a:rPr>
              <a:t>연결</a:t>
            </a:r>
            <a:endParaRPr lang="en-US" altLang="ko-KR" sz="1600" b="1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3-2 CLI(telnet, </a:t>
            </a:r>
            <a:r>
              <a:rPr lang="en-US" altLang="ko-KR" sz="1600" b="1" dirty="0" err="1">
                <a:latin typeface="+mj-ea"/>
                <a:ea typeface="+mj-ea"/>
              </a:rPr>
              <a:t>ssh</a:t>
            </a:r>
            <a:r>
              <a:rPr lang="en-US" altLang="ko-KR" sz="1600" b="1" dirty="0">
                <a:latin typeface="+mj-ea"/>
                <a:ea typeface="+mj-ea"/>
              </a:rPr>
              <a:t>) </a:t>
            </a:r>
            <a:r>
              <a:rPr lang="ko-KR" altLang="en-US" sz="1600" b="1" dirty="0">
                <a:latin typeface="+mj-ea"/>
                <a:ea typeface="+mj-ea"/>
              </a:rPr>
              <a:t>연결</a:t>
            </a:r>
            <a:endParaRPr lang="en-US" altLang="ko-KR" sz="1600" b="1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3-3 </a:t>
            </a:r>
            <a:r>
              <a:rPr lang="ko-KR" altLang="en-US" sz="1600" b="1" dirty="0">
                <a:latin typeface="+mj-ea"/>
                <a:ea typeface="+mj-ea"/>
              </a:rPr>
              <a:t>웹</a:t>
            </a:r>
            <a:r>
              <a:rPr lang="en-US" altLang="ko-KR" sz="1600" b="1" dirty="0">
                <a:latin typeface="+mj-ea"/>
                <a:ea typeface="+mj-ea"/>
              </a:rPr>
              <a:t>(http, https) </a:t>
            </a:r>
            <a:r>
              <a:rPr lang="ko-KR" altLang="en-US" sz="1600" b="1" dirty="0">
                <a:latin typeface="+mj-ea"/>
                <a:ea typeface="+mj-ea"/>
              </a:rPr>
              <a:t>연결</a:t>
            </a:r>
            <a:endParaRPr lang="en-US" altLang="ko-KR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006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9B579590-6B39-45AB-89DD-64469AE72B6E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(Console)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pic>
        <p:nvPicPr>
          <p:cNvPr id="48" name="그림 47" descr="케이블이(가) 표시된 사진&#10;&#10;높은 신뢰도로 생성된 설명">
            <a:extLst>
              <a:ext uri="{FF2B5EF4-FFF2-40B4-BE49-F238E27FC236}">
                <a16:creationId xmlns:a16="http://schemas.microsoft.com/office/drawing/2014/main" id="{BA2EDBA3-90C8-408E-8C97-4C4B71B0D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86" y="1393686"/>
            <a:ext cx="2143125" cy="2143125"/>
          </a:xfrm>
          <a:prstGeom prst="rect">
            <a:avLst/>
          </a:prstGeom>
        </p:spPr>
      </p:pic>
      <p:pic>
        <p:nvPicPr>
          <p:cNvPr id="68" name="그림 67" descr="케이블, 커넥터이(가) 표시된 사진&#10;&#10;매우 높은 신뢰도로 생성된 설명">
            <a:extLst>
              <a:ext uri="{FF2B5EF4-FFF2-40B4-BE49-F238E27FC236}">
                <a16:creationId xmlns:a16="http://schemas.microsoft.com/office/drawing/2014/main" id="{8D5A10C7-A8EC-43D3-B206-4E0A65270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5" y="4037524"/>
            <a:ext cx="2619375" cy="1743075"/>
          </a:xfrm>
          <a:prstGeom prst="rect">
            <a:avLst/>
          </a:prstGeom>
        </p:spPr>
      </p:pic>
      <p:sp>
        <p:nvSpPr>
          <p:cNvPr id="69" name="Text Box 696">
            <a:extLst>
              <a:ext uri="{FF2B5EF4-FFF2-40B4-BE49-F238E27FC236}">
                <a16:creationId xmlns:a16="http://schemas.microsoft.com/office/drawing/2014/main" id="{254A34E1-EEE9-4B7D-BC20-79BDBE0DD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387" y="3374136"/>
            <a:ext cx="13996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hangingPunct="1">
              <a:buClr>
                <a:srgbClr val="05538D"/>
              </a:buClr>
              <a:buSzPct val="80000"/>
              <a:buFont typeface="HY견고딕" pitchFamily="18" charset="-127"/>
              <a:buNone/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RS-232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케이블 </a:t>
            </a:r>
          </a:p>
        </p:txBody>
      </p:sp>
      <p:sp>
        <p:nvSpPr>
          <p:cNvPr id="70" name="Text Box 696">
            <a:extLst>
              <a:ext uri="{FF2B5EF4-FFF2-40B4-BE49-F238E27FC236}">
                <a16:creationId xmlns:a16="http://schemas.microsoft.com/office/drawing/2014/main" id="{B4AE10CA-50B3-476C-AB3C-0DDAE9CFC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13" y="5739396"/>
            <a:ext cx="25420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hangingPunct="1">
              <a:buClr>
                <a:srgbClr val="05538D"/>
              </a:buClr>
              <a:buSzPct val="80000"/>
              <a:buFont typeface="HY견고딕" pitchFamily="18" charset="-127"/>
              <a:buNone/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RJ45 Console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케이블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(cisco pin)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6B6B77D3-C82E-49CD-BA20-5A4EE3AD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89" y="1768443"/>
            <a:ext cx="4388729" cy="69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05571541-DF6B-48FB-8C2A-EB7DEF8E5596}"/>
              </a:ext>
            </a:extLst>
          </p:cNvPr>
          <p:cNvSpPr/>
          <p:nvPr/>
        </p:nvSpPr>
        <p:spPr>
          <a:xfrm>
            <a:off x="5952744" y="2108544"/>
            <a:ext cx="283464" cy="22317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pic>
        <p:nvPicPr>
          <p:cNvPr id="77" name="그림 76" descr="전자기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D1DE216A-20D5-457D-AC06-4F4A0BD8E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0" y="2495550"/>
            <a:ext cx="2447925" cy="1866900"/>
          </a:xfrm>
          <a:prstGeom prst="rect">
            <a:avLst/>
          </a:prstGeom>
        </p:spPr>
      </p:pic>
      <p:sp>
        <p:nvSpPr>
          <p:cNvPr id="90" name="자유형: 도형 89">
            <a:extLst>
              <a:ext uri="{FF2B5EF4-FFF2-40B4-BE49-F238E27FC236}">
                <a16:creationId xmlns:a16="http://schemas.microsoft.com/office/drawing/2014/main" id="{39B8A137-508F-46EC-BC9F-81E6488D9F35}"/>
              </a:ext>
            </a:extLst>
          </p:cNvPr>
          <p:cNvSpPr/>
          <p:nvPr/>
        </p:nvSpPr>
        <p:spPr>
          <a:xfrm rot="9031765">
            <a:off x="5548836" y="2395061"/>
            <a:ext cx="1159533" cy="1563624"/>
          </a:xfrm>
          <a:custGeom>
            <a:avLst/>
            <a:gdLst>
              <a:gd name="connsiteX0" fmla="*/ 0 w 1099073"/>
              <a:gd name="connsiteY0" fmla="*/ 0 h 1380744"/>
              <a:gd name="connsiteX1" fmla="*/ 1097280 w 1099073"/>
              <a:gd name="connsiteY1" fmla="*/ 621792 h 1380744"/>
              <a:gd name="connsiteX2" fmla="*/ 256032 w 1099073"/>
              <a:gd name="connsiteY2" fmla="*/ 1380744 h 138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073" h="1380744">
                <a:moveTo>
                  <a:pt x="0" y="0"/>
                </a:moveTo>
                <a:cubicBezTo>
                  <a:pt x="527304" y="195834"/>
                  <a:pt x="1054608" y="391668"/>
                  <a:pt x="1097280" y="621792"/>
                </a:cubicBezTo>
                <a:cubicBezTo>
                  <a:pt x="1139952" y="851916"/>
                  <a:pt x="408432" y="1245108"/>
                  <a:pt x="256032" y="1380744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 Box 3">
            <a:extLst>
              <a:ext uri="{FF2B5EF4-FFF2-40B4-BE49-F238E27FC236}">
                <a16:creationId xmlns:a16="http://schemas.microsoft.com/office/drawing/2014/main" id="{38BCF906-339E-4B5A-97A8-B9B887545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818" y="4730352"/>
            <a:ext cx="4097597" cy="6781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9pPr>
          </a:lstStyle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콘솔 연결을 위해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RS-232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케이블과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RJ45 Console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케이블을 준비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두 케이블을 결합하여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RJ45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를 장비 콘솔포트에 연결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노트북에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USB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시리얼 드라이버를 설치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43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322A24D-4B85-4DAA-9E37-7BEFEB90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1296797"/>
            <a:ext cx="3733800" cy="3448050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7837" y="6405328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sp>
        <p:nvSpPr>
          <p:cNvPr id="11" name="양쪽 모서리가 둥근 사각형 22">
            <a:extLst>
              <a:ext uri="{FF2B5EF4-FFF2-40B4-BE49-F238E27FC236}">
                <a16:creationId xmlns:a16="http://schemas.microsoft.com/office/drawing/2014/main" id="{F1F25D58-0E48-4069-AA58-E3C39BF4F5D6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(Console)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sp>
        <p:nvSpPr>
          <p:cNvPr id="13" name="모서리가 둥근 사각형 설명선 34">
            <a:extLst>
              <a:ext uri="{FF2B5EF4-FFF2-40B4-BE49-F238E27FC236}">
                <a16:creationId xmlns:a16="http://schemas.microsoft.com/office/drawing/2014/main" id="{503F085F-44BF-4D61-963C-D536F0DCBC2E}"/>
              </a:ext>
            </a:extLst>
          </p:cNvPr>
          <p:cNvSpPr/>
          <p:nvPr/>
        </p:nvSpPr>
        <p:spPr>
          <a:xfrm>
            <a:off x="5562744" y="1238676"/>
            <a:ext cx="2446680" cy="285621"/>
          </a:xfrm>
          <a:prstGeom prst="wedgeRoundRectCallout">
            <a:avLst>
              <a:gd name="adj1" fmla="val 1919"/>
              <a:gd name="adj2" fmla="val 131158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Com Port : 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환경에 따라 변경 </a:t>
            </a:r>
            <a:r>
              <a:rPr kumimoji="1" lang="en-US" altLang="ko-KR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맑은 고딕"/>
              </a:rPr>
              <a:t>(</a:t>
            </a:r>
            <a:r>
              <a:rPr kumimoji="1"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맑은 고딕"/>
              </a:rPr>
              <a:t>장치관리자</a:t>
            </a:r>
            <a:r>
              <a:rPr kumimoji="1" lang="en-US" altLang="ko-KR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/>
                <a:ea typeface="맑은 고딕"/>
              </a:rPr>
              <a:t>)</a:t>
            </a:r>
            <a:endParaRPr kumimoji="1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4" name="모서리가 둥근 사각형 설명선 34">
            <a:extLst>
              <a:ext uri="{FF2B5EF4-FFF2-40B4-BE49-F238E27FC236}">
                <a16:creationId xmlns:a16="http://schemas.microsoft.com/office/drawing/2014/main" id="{493901A2-2DA4-4E12-A974-5CA892FDDFB7}"/>
              </a:ext>
            </a:extLst>
          </p:cNvPr>
          <p:cNvSpPr/>
          <p:nvPr/>
        </p:nvSpPr>
        <p:spPr>
          <a:xfrm>
            <a:off x="6886680" y="2722276"/>
            <a:ext cx="1468638" cy="274864"/>
          </a:xfrm>
          <a:prstGeom prst="wedgeRoundRectCallout">
            <a:avLst>
              <a:gd name="adj1" fmla="val -56857"/>
              <a:gd name="adj2" fmla="val -156141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/>
                <a:ea typeface="맑은 고딕"/>
                <a:cs typeface="+mn-cs"/>
              </a:rPr>
              <a:t>Baud rate: 115200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35F927-DB48-4A8D-B2E7-5A0ED2EFCF06}"/>
              </a:ext>
            </a:extLst>
          </p:cNvPr>
          <p:cNvSpPr/>
          <p:nvPr/>
        </p:nvSpPr>
        <p:spPr>
          <a:xfrm>
            <a:off x="5936339" y="2141349"/>
            <a:ext cx="835152" cy="19037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61FAF-9AB1-49C9-8D6F-74C040CB236E}"/>
              </a:ext>
            </a:extLst>
          </p:cNvPr>
          <p:cNvSpPr/>
          <p:nvPr/>
        </p:nvSpPr>
        <p:spPr>
          <a:xfrm>
            <a:off x="5927196" y="1878421"/>
            <a:ext cx="835152" cy="19037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8" name="Text Box 696">
            <a:extLst>
              <a:ext uri="{FF2B5EF4-FFF2-40B4-BE49-F238E27FC236}">
                <a16:creationId xmlns:a16="http://schemas.microsoft.com/office/drawing/2014/main" id="{104BDC4B-1D9D-412F-ADE2-EC0F339C5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974" y="5509091"/>
            <a:ext cx="37072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hangingPunct="1">
              <a:buClr>
                <a:srgbClr val="05538D"/>
              </a:buClr>
              <a:buSzPct val="80000"/>
              <a:buFont typeface="HY견고딕" pitchFamily="18" charset="-127"/>
              <a:buNone/>
            </a:pPr>
            <a:r>
              <a:rPr lang="en-US" altLang="ko-KR" sz="1000" dirty="0">
                <a:solidFill>
                  <a:prstClr val="black"/>
                </a:solidFill>
                <a:latin typeface="+mn-ea"/>
                <a:ea typeface="+mn-ea"/>
              </a:rPr>
              <a:t>※ Putty, </a:t>
            </a:r>
            <a:r>
              <a:rPr lang="en-US" altLang="ko-KR" sz="1000" dirty="0" err="1">
                <a:solidFill>
                  <a:prstClr val="black"/>
                </a:solidFill>
                <a:latin typeface="+mn-ea"/>
                <a:ea typeface="+mn-ea"/>
              </a:rPr>
              <a:t>SecureCRT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ea typeface="+mn-ea"/>
              </a:rPr>
              <a:t>와 같은 터미널 프로그램을 사용을 권장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D847DD-3BF3-4E2A-887A-C065ED7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" y="1296797"/>
            <a:ext cx="3249699" cy="45736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1C1B0E-F194-4622-B25D-E6ABC0182711}"/>
              </a:ext>
            </a:extLst>
          </p:cNvPr>
          <p:cNvSpPr/>
          <p:nvPr/>
        </p:nvSpPr>
        <p:spPr>
          <a:xfrm>
            <a:off x="1054725" y="4764025"/>
            <a:ext cx="1331859" cy="2286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26" name="Line 38">
            <a:extLst>
              <a:ext uri="{FF2B5EF4-FFF2-40B4-BE49-F238E27FC236}">
                <a16:creationId xmlns:a16="http://schemas.microsoft.com/office/drawing/2014/main" id="{3CD7930B-7795-4D73-8CD8-F46E5A6075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6584" y="2127465"/>
            <a:ext cx="3499993" cy="2764574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19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A69F8DAC-6601-4B55-856C-FA169CFBE7D4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CLI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(Telnet, SSH)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9AB6E-D31E-4B9F-B0E8-971E556B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3" y="3096227"/>
            <a:ext cx="3714750" cy="1009650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8B24B5FA-7876-4212-B2F9-01F52763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3" y="1320916"/>
            <a:ext cx="4512774" cy="9079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9pPr>
          </a:lstStyle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CLI(telnet)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접속에 사용되는 포트는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2650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이며 설정을 통해 변경 가능함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CLI(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ssh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접속에 사용되는 포트는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22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이며 설정을 통해 변경 가능함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 ex) telnet 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x.x.x.x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2650</a:t>
            </a:r>
          </a:p>
          <a:p>
            <a:pPr marL="342900" indent="-34290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ssh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x.x.x.x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22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F19BD-B608-4AE7-A12A-C2BDE698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91" y="3011417"/>
            <a:ext cx="367665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E2F34-542E-4492-A40D-76C79DA7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20" y="5200338"/>
            <a:ext cx="4788611" cy="83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96">
            <a:extLst>
              <a:ext uri="{FF2B5EF4-FFF2-40B4-BE49-F238E27FC236}">
                <a16:creationId xmlns:a16="http://schemas.microsoft.com/office/drawing/2014/main" id="{15C956CE-CC3F-4B43-B2CB-4FD391BD6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05" y="4114828"/>
            <a:ext cx="8490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hangingPunct="1">
              <a:buClr>
                <a:srgbClr val="05538D"/>
              </a:buClr>
              <a:buSzPct val="80000"/>
              <a:buFont typeface="HY견고딕" pitchFamily="18" charset="-127"/>
              <a:buNone/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TELNET</a:t>
            </a:r>
            <a:endParaRPr lang="ko-KR" altLang="en-US" sz="1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Text Box 696">
            <a:extLst>
              <a:ext uri="{FF2B5EF4-FFF2-40B4-BE49-F238E27FC236}">
                <a16:creationId xmlns:a16="http://schemas.microsoft.com/office/drawing/2014/main" id="{73CC4C0C-3EA7-48A1-B799-7C2DD56E6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4953" y="4119750"/>
            <a:ext cx="8490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hangingPunct="1">
              <a:buClr>
                <a:srgbClr val="05538D"/>
              </a:buClr>
              <a:buSzPct val="80000"/>
              <a:buFont typeface="HY견고딕" pitchFamily="18" charset="-127"/>
              <a:buNone/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SSH</a:t>
            </a:r>
            <a:endParaRPr lang="ko-KR" altLang="en-US" sz="1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Text Box 696">
            <a:extLst>
              <a:ext uri="{FF2B5EF4-FFF2-40B4-BE49-F238E27FC236}">
                <a16:creationId xmlns:a16="http://schemas.microsoft.com/office/drawing/2014/main" id="{0EC69370-83D6-4BA6-A492-2AAC1EAA9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2" y="6130730"/>
            <a:ext cx="1143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hangingPunct="1">
              <a:buClr>
                <a:srgbClr val="05538D"/>
              </a:buClr>
              <a:buSzPct val="80000"/>
              <a:buFont typeface="HY견고딕" pitchFamily="18" charset="-127"/>
              <a:buNone/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CLI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접속 화면</a:t>
            </a:r>
          </a:p>
        </p:txBody>
      </p:sp>
    </p:spTree>
    <p:extLst>
      <p:ext uri="{BB962C8B-B14F-4D97-AF65-F5344CB8AC3E}">
        <p14:creationId xmlns:p14="http://schemas.microsoft.com/office/powerpoint/2010/main" val="1833362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E655DE-D907-4E4F-8A33-A18A22515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52"/>
          <a:stretch/>
        </p:blipFill>
        <p:spPr>
          <a:xfrm>
            <a:off x="228600" y="2711542"/>
            <a:ext cx="4288536" cy="3262135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25C9A271-15E3-475B-BD1B-D96F51A08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498" y="1248855"/>
            <a:ext cx="4490332" cy="13244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500" kern="12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  <a:cs typeface="+mn-cs"/>
              </a:defRPr>
            </a:lvl9pPr>
          </a:lstStyle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(http)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접속에 사용되는 포트는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17877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이며 설정을 통해 변경 가능함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(https)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접속에 사용되는 포트는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17878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이며 설정을 통해 변경 가능함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 ex) http:x.x.x.x:17877</a:t>
            </a:r>
          </a:p>
          <a:p>
            <a:pPr marL="342900" indent="-34290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      https:x.x.x.x:17878</a:t>
            </a:r>
          </a:p>
          <a:p>
            <a:pPr marL="342900" indent="-34290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30000"/>
              </a:spcBef>
              <a:buClr>
                <a:srgbClr val="CC3300"/>
              </a:buClr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en-US" altLang="ko-KR" sz="1000" b="1" dirty="0" err="1">
                <a:latin typeface="맑은 고딕" pitchFamily="50" charset="-127"/>
                <a:ea typeface="맑은 고딕" pitchFamily="50" charset="-127"/>
              </a:rPr>
              <a:t>Mozila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Firefox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를 권장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80041-3664-435E-A188-BED1B1C9B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t="13500"/>
          <a:stretch/>
        </p:blipFill>
        <p:spPr>
          <a:xfrm>
            <a:off x="579341" y="2846557"/>
            <a:ext cx="3509879" cy="244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D75CC1-8EED-47E0-A496-BFD21316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145" y="2711542"/>
            <a:ext cx="4334256" cy="32621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FF6E02-2B11-4F61-9383-2D93E9FB210F}"/>
              </a:ext>
            </a:extLst>
          </p:cNvPr>
          <p:cNvSpPr/>
          <p:nvPr/>
        </p:nvSpPr>
        <p:spPr>
          <a:xfrm>
            <a:off x="569137" y="2828627"/>
            <a:ext cx="1659845" cy="244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BC6FF8-3E3A-4DCC-9E0D-6E435277718C}"/>
              </a:ext>
            </a:extLst>
          </p:cNvPr>
          <p:cNvSpPr/>
          <p:nvPr/>
        </p:nvSpPr>
        <p:spPr>
          <a:xfrm>
            <a:off x="4994838" y="2828627"/>
            <a:ext cx="1405962" cy="244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22">
            <a:extLst>
              <a:ext uri="{FF2B5EF4-FFF2-40B4-BE49-F238E27FC236}">
                <a16:creationId xmlns:a16="http://schemas.microsoft.com/office/drawing/2014/main" id="{E3822384-3713-4B11-9284-A0B54ABF1A39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WEB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(Http, Https)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214781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186A52B8-B6DF-4574-82DB-1B866CC59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721" y="2556701"/>
            <a:ext cx="24609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4000" b="1" dirty="0">
                <a:latin typeface="+mj-ea"/>
                <a:ea typeface="+mj-ea"/>
              </a:rPr>
              <a:t>VPN</a:t>
            </a:r>
            <a:r>
              <a:rPr lang="ko-KR" altLang="en-US" sz="4000" b="1" dirty="0">
                <a:latin typeface="+mj-ea"/>
                <a:ea typeface="+mj-ea"/>
              </a:rPr>
              <a:t> 일반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00A14C1-C455-4D5C-9E9F-B04B44F5A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91" y="3943507"/>
            <a:ext cx="40535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1-1 VPN </a:t>
            </a:r>
            <a:r>
              <a:rPr lang="ko-KR" altLang="en-US" sz="1600" b="1" dirty="0">
                <a:latin typeface="+mj-ea"/>
                <a:ea typeface="+mj-ea"/>
              </a:rPr>
              <a:t>개념</a:t>
            </a:r>
            <a:endParaRPr lang="en-US" altLang="ko-KR" sz="1600" b="1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1-2 VPN </a:t>
            </a:r>
            <a:r>
              <a:rPr lang="ko-KR" altLang="en-US" sz="1600" b="1" dirty="0">
                <a:latin typeface="+mj-ea"/>
                <a:ea typeface="+mj-ea"/>
              </a:rPr>
              <a:t>이해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817B337-BFB1-4D49-BB0D-1255B9A2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1700213"/>
            <a:ext cx="137409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ko-KR" sz="16000" dirty="0">
                <a:latin typeface="+mj-ea"/>
                <a:ea typeface="+mj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5518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0CE4D6-B203-4A17-A5D8-17EBA27C0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44" y="1700213"/>
            <a:ext cx="13147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0" dirty="0">
                <a:latin typeface="+mj-ea"/>
                <a:ea typeface="+mj-ea"/>
              </a:rPr>
              <a:t>4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9EB9AF2-1E3F-4871-A2FF-B4540E5C2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828" y="2560550"/>
            <a:ext cx="29306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b="1" dirty="0">
                <a:latin typeface="+mj-ea"/>
                <a:ea typeface="+mj-ea"/>
              </a:rPr>
              <a:t>시스템 설정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08C3809-B029-4E34-B07F-E13231D1E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91" y="3943507"/>
            <a:ext cx="40535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4-1 CLI </a:t>
            </a:r>
            <a:r>
              <a:rPr lang="ko-KR" altLang="en-US" sz="1600" b="1" dirty="0">
                <a:latin typeface="+mj-ea"/>
                <a:ea typeface="+mj-ea"/>
              </a:rPr>
              <a:t>시스템 명령어</a:t>
            </a:r>
            <a:endParaRPr lang="en-US" altLang="ko-KR" sz="1600" b="1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4-2 </a:t>
            </a:r>
            <a:r>
              <a:rPr lang="en-US" altLang="ko-KR" sz="1600" b="1" dirty="0" err="1">
                <a:latin typeface="+mj-ea"/>
                <a:ea typeface="+mj-ea"/>
              </a:rPr>
              <a:t>WebUI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시스템 설정</a:t>
            </a:r>
            <a:endParaRPr lang="en-US" altLang="ko-KR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407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D2EC44-3A36-4526-AAE6-E62AE2C7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50039"/>
              </p:ext>
            </p:extLst>
          </p:nvPr>
        </p:nvGraphicFramePr>
        <p:xfrm>
          <a:off x="177386" y="1269870"/>
          <a:ext cx="4255803" cy="4906971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3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Global Mode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31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Please press Enter to activate this console.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Hansol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Software, Version 4.6-150102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Exec commands: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boot               Select boot process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bwt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    bandwidth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cat                 Concatenate files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cd                  Change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clear               Reset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clock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clock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setting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configure         Enter configuration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convert-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-info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refleash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convert info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copy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Copy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one file from another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crypto             Cryptographic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debug             Debugging functions (see also '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undebug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delete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Delete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 file or a directory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df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       Report file system disk space usage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disable            Turn off privileged mode command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du                  Estimate file system usage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enable             Turn on privileged mode command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exit                 End current mode and down to previous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export-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export-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generate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Generate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halt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Halt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the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help                Description of the interactive help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import-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import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        Internet Protocol (IP)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-static-route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-static-route</a:t>
                      </a:r>
                    </a:p>
                  </a:txBody>
                  <a:tcPr marL="99044" marR="99044" marT="45714" marB="45714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A92209-D2AE-44B4-9486-9C00D722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04284"/>
              </p:ext>
            </p:extLst>
          </p:nvPr>
        </p:nvGraphicFramePr>
        <p:xfrm>
          <a:off x="4742702" y="1268413"/>
          <a:ext cx="4255802" cy="4906971"/>
        </p:xfrm>
        <a:graphic>
          <a:graphicData uri="http://schemas.openxmlformats.org/drawingml/2006/table">
            <a:tbl>
              <a:tblPr/>
              <a:tblGrid>
                <a:gridCol w="4255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Configuration Mode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14" marB="45714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31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Please press Enter to activate this console.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Hansol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Software, Version 4.6-150102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commands: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access-list              Add an access list entry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appgw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      Application level gateway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archive                  Enter configuration archive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arp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           Address Resolution Protocol (ARP)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banner                  Define a login banner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bridge  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Bridge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group commands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bypass  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Bypass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Function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checksum               OS Files checksum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clear                      Reset functions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clock                     Time-of-day clock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crypto                   Cryptographic module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cvlan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         Configure C-VLAN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debug                    Debugging functions (see also '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undebug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')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enable                   Modify enable password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exit                       End current mode and down to previous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fib       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FIB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healthcheck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daemon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healthcheck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help                     Description of the interactive help system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hostname              Set system's network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interface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information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</a:p>
                  </a:txBody>
                  <a:tcPr marL="99044" marR="99044" marT="45714" marB="45714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양쪽 모서리가 둥근 사각형 22">
            <a:extLst>
              <a:ext uri="{FF2B5EF4-FFF2-40B4-BE49-F238E27FC236}">
                <a16:creationId xmlns:a16="http://schemas.microsoft.com/office/drawing/2014/main" id="{E826AB2B-1C67-439F-AC45-89CB26377716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</p:spTree>
    <p:extLst>
      <p:ext uri="{BB962C8B-B14F-4D97-AF65-F5344CB8AC3E}">
        <p14:creationId xmlns:p14="http://schemas.microsoft.com/office/powerpoint/2010/main" val="42698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65015F-2FDD-4CFB-90E1-CBE8C6F8A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58946"/>
              </p:ext>
            </p:extLst>
          </p:nvPr>
        </p:nvGraphicFramePr>
        <p:xfrm>
          <a:off x="152019" y="1268413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com1 (115200) – show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show ?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access-list        List IP access lists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appgw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      Application level gateway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archive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Archive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arp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          Address Resolution Protocol (ARP)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bond-group     bonding group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boot   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Boot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image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bridge            Display forwarding information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bypass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Bypass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Function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cdp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cdp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check-slot       Check slot type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checksum       OS Files checksum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clear   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clear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memory free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cli                 Show CLI tree of current mode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clock             show current time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crypto           Cryptographic module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debugging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Debugging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functions (see also '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undebug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')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delete           Configure logging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disk0:            disk0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disk1:            disk1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   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EtherIP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eXtended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filesystem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Filesystem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information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66DF51-AB8A-42C9-BAFB-8893503D7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49445"/>
              </p:ext>
            </p:extLst>
          </p:nvPr>
        </p:nvGraphicFramePr>
        <p:xfrm>
          <a:off x="4717196" y="1268413"/>
          <a:ext cx="4255803" cy="4862512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show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show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IFNAME      Interface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Display the modes of the Layer2 interfaces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|           Output modifiers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&lt;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show interface eth0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|  Output modifiers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&lt;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show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interface brief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    IP-Address         Status             Protocol     Link-detect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             unassigned         up  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none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eth0          192.168.100.2     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up  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none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eth1          unassigned         up                   down         none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eth2          unassigned         up                   down         none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eix0           unassigned         up                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          none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vlan0.1       unassigned         up                   down         none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show link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lan1 : Down, 10Base-T/HD, Auto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lan2 : Down, 10Base-T/HD, Auto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lan3 : Down, 10Base-T/HD, Auto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lan4 : Down, 10Base-T/HD, Auto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eth1 : Down, 10Base-T/HD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eth2 : Down, 10Base-T/HD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양쪽 모서리가 둥근 사각형 22">
            <a:extLst>
              <a:ext uri="{FF2B5EF4-FFF2-40B4-BE49-F238E27FC236}">
                <a16:creationId xmlns:a16="http://schemas.microsoft.com/office/drawing/2014/main" id="{D0097781-4742-4763-B516-B8A0FB16DDFA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</p:spTree>
    <p:extLst>
      <p:ext uri="{BB962C8B-B14F-4D97-AF65-F5344CB8AC3E}">
        <p14:creationId xmlns:p14="http://schemas.microsoft.com/office/powerpoint/2010/main" val="716666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55C9AB-BAE3-452B-B561-DC146A2D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08944"/>
              </p:ext>
            </p:extLst>
          </p:nvPr>
        </p:nvGraphicFramePr>
        <p:xfrm>
          <a:off x="161857" y="1268413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파이프 출력 기능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show ? |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begin  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Begin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with the line that matches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exclude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Exclude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lines that match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include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Include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lines that match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match    Include mode that match 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|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begin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 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|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exclude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hostname UTM-1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domain-lookup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spanning-tree mode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rstp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-bridge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eth0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|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include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hostname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hostname UTM-1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|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match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vty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line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vty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login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Box 39">
            <a:extLst>
              <a:ext uri="{FF2B5EF4-FFF2-40B4-BE49-F238E27FC236}">
                <a16:creationId xmlns:a16="http://schemas.microsoft.com/office/drawing/2014/main" id="{BD9EC5DE-89B4-4A47-AD24-696A50A67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862" y="2818485"/>
            <a:ext cx="225254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문자와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되는 줄부터 화면에 출력함</a:t>
            </a: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5A3EAB25-F33C-41CC-B57E-694F00F35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1996" y="2922355"/>
            <a:ext cx="81620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A0BBE0-99A9-450B-B33F-B8B432E113B0}"/>
              </a:ext>
            </a:extLst>
          </p:cNvPr>
          <p:cNvCxnSpPr>
            <a:stCxn id="20" idx="0"/>
          </p:cNvCxnSpPr>
          <p:nvPr/>
        </p:nvCxnSpPr>
        <p:spPr>
          <a:xfrm flipV="1">
            <a:off x="1421996" y="2800555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22" name="Text Box 39">
            <a:extLst>
              <a:ext uri="{FF2B5EF4-FFF2-40B4-BE49-F238E27FC236}">
                <a16:creationId xmlns:a16="http://schemas.microsoft.com/office/drawing/2014/main" id="{C5030F63-05A5-4C47-BE56-2817FEC2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077" y="3720575"/>
            <a:ext cx="2597185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문자가 포함한 줄을 제외한 나머지 줄을 출력함</a:t>
            </a:r>
          </a:p>
        </p:txBody>
      </p:sp>
      <p:sp>
        <p:nvSpPr>
          <p:cNvPr id="23" name="Line 38">
            <a:extLst>
              <a:ext uri="{FF2B5EF4-FFF2-40B4-BE49-F238E27FC236}">
                <a16:creationId xmlns:a16="http://schemas.microsoft.com/office/drawing/2014/main" id="{3FE466CF-14D5-44F5-8437-ED35EA2BD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7494" y="3827475"/>
            <a:ext cx="40455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1DCA50-B606-48B5-A98D-2EC900448853}"/>
              </a:ext>
            </a:extLst>
          </p:cNvPr>
          <p:cNvCxnSpPr>
            <a:stCxn id="23" idx="0"/>
          </p:cNvCxnSpPr>
          <p:nvPr/>
        </p:nvCxnSpPr>
        <p:spPr>
          <a:xfrm flipV="1">
            <a:off x="1467494" y="3705675"/>
            <a:ext cx="0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25" name="Text Box 39">
            <a:extLst>
              <a:ext uri="{FF2B5EF4-FFF2-40B4-BE49-F238E27FC236}">
                <a16:creationId xmlns:a16="http://schemas.microsoft.com/office/drawing/2014/main" id="{2A525995-2B15-4501-95B9-2114E0E26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586" y="4615655"/>
            <a:ext cx="2215671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입력한 문자가 매칭되는 줄을 화면에 출력함</a:t>
            </a:r>
          </a:p>
        </p:txBody>
      </p:sp>
      <p:sp>
        <p:nvSpPr>
          <p:cNvPr id="26" name="Line 38">
            <a:extLst>
              <a:ext uri="{FF2B5EF4-FFF2-40B4-BE49-F238E27FC236}">
                <a16:creationId xmlns:a16="http://schemas.microsoft.com/office/drawing/2014/main" id="{04243725-E332-420E-9EA9-75A0F84AF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927" y="4722555"/>
            <a:ext cx="85753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696CCAA-6B7B-464A-8696-1AC2CD5F5F67}"/>
              </a:ext>
            </a:extLst>
          </p:cNvPr>
          <p:cNvCxnSpPr>
            <a:stCxn id="26" idx="0"/>
          </p:cNvCxnSpPr>
          <p:nvPr/>
        </p:nvCxnSpPr>
        <p:spPr>
          <a:xfrm flipV="1">
            <a:off x="1439927" y="4600755"/>
            <a:ext cx="0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28" name="Text Box 39">
            <a:extLst>
              <a:ext uri="{FF2B5EF4-FFF2-40B4-BE49-F238E27FC236}">
                <a16:creationId xmlns:a16="http://schemas.microsoft.com/office/drawing/2014/main" id="{F517B1F5-F3DB-47BE-9499-BEA19AD38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107" y="5237459"/>
            <a:ext cx="328808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표현식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Prefix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설정 블록의 내용을 화면에 출력함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7528E2-605E-453E-A857-D8070D82F51A}"/>
              </a:ext>
            </a:extLst>
          </p:cNvPr>
          <p:cNvCxnSpPr/>
          <p:nvPr/>
        </p:nvCxnSpPr>
        <p:spPr>
          <a:xfrm>
            <a:off x="1436792" y="5021399"/>
            <a:ext cx="0" cy="225025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  <a:tailEnd type="triangle"/>
          </a:ln>
          <a:effectLst/>
        </p:spPr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07F2442-5253-448D-8EFC-3DF8A0AD9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65773"/>
              </p:ext>
            </p:extLst>
          </p:nvPr>
        </p:nvGraphicFramePr>
        <p:xfrm>
          <a:off x="4727034" y="1271812"/>
          <a:ext cx="4255803" cy="2348358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명령어 자동 완성 기능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replace  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Replace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configure from archive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terminal  Configure from the terminal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configure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[TAB]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configure terminal 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&lt;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cr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2B511D5-F8C9-4F55-80DD-728426726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8953"/>
              </p:ext>
            </p:extLst>
          </p:nvPr>
        </p:nvGraphicFramePr>
        <p:xfrm>
          <a:off x="4727034" y="3845195"/>
          <a:ext cx="4255803" cy="2295255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87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CLI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단축 기능</a:t>
                      </a:r>
                    </a:p>
                  </a:txBody>
                  <a:tcPr marL="99044" marR="99044" marT="45707" marB="4570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5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end [CTRL + z]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exit [CTRL + d]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show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1.1.1.33 [CTRL + u]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[CTRL + a]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현재줄의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제일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첫번째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글자로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[CTRL + e]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현재줄의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제일 마지막 글자로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[CTRL + p]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이전 실행 명령어 찾기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[CTRL + w]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앞에 단어 지우기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7" marB="4570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양쪽 모서리가 둥근 사각형 22">
            <a:extLst>
              <a:ext uri="{FF2B5EF4-FFF2-40B4-BE49-F238E27FC236}">
                <a16:creationId xmlns:a16="http://schemas.microsoft.com/office/drawing/2014/main" id="{54292261-487B-4B1F-998B-5274AF6E1526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</p:spTree>
    <p:extLst>
      <p:ext uri="{BB962C8B-B14F-4D97-AF65-F5344CB8AC3E}">
        <p14:creationId xmlns:p14="http://schemas.microsoft.com/office/powerpoint/2010/main" val="119163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22">
            <a:extLst>
              <a:ext uri="{FF2B5EF4-FFF2-40B4-BE49-F238E27FC236}">
                <a16:creationId xmlns:a16="http://schemas.microsoft.com/office/drawing/2014/main" id="{0CA44A5E-C3DF-427F-8611-55D466917095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6731BCD-E858-43D4-AFA0-688EED46B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61092"/>
              </p:ext>
            </p:extLst>
          </p:nvPr>
        </p:nvGraphicFramePr>
        <p:xfrm>
          <a:off x="180175" y="1268413"/>
          <a:ext cx="4255803" cy="2348358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Hostname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설정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hostname [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호스트네임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wr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Building configuration...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[OK]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9B9E40-CDE5-4DEE-B7B3-2961F315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59719"/>
              </p:ext>
            </p:extLst>
          </p:nvPr>
        </p:nvGraphicFramePr>
        <p:xfrm>
          <a:off x="180175" y="3850761"/>
          <a:ext cx="4255803" cy="228629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 초기화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reset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Are you sure to reset configuration? [yes/no] 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System Configuration has been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reseted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reload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Proceed with reload? [yes/no] 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init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The system is going down NOW 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97C6E5E-C5E3-4F9C-A0CE-6A4914876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235321"/>
              </p:ext>
            </p:extLst>
          </p:nvPr>
        </p:nvGraphicFramePr>
        <p:xfrm>
          <a:off x="4745322" y="1268413"/>
          <a:ext cx="4255803" cy="2348358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수동 시간 설정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clock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timezone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KST 9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clock set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10:49:30 28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10 2015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clock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Wed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Oct 28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10:49:33 KST 2015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C7671DC-2C87-4477-A8A9-92B8584EA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44992"/>
              </p:ext>
            </p:extLst>
          </p:nvPr>
        </p:nvGraphicFramePr>
        <p:xfrm>
          <a:off x="4745322" y="3850760"/>
          <a:ext cx="4255803" cy="2286291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5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NTP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서버 시간 가져오기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7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clock </a:t>
                      </a:r>
                      <a:r>
                        <a:rPr kumimoji="0" lang="en-US" altLang="ko-K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ntpdate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203.248.240.140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clock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Tue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Apr 28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10:24:36 KST 2015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사각형 설명선 25">
            <a:extLst>
              <a:ext uri="{FF2B5EF4-FFF2-40B4-BE49-F238E27FC236}">
                <a16:creationId xmlns:a16="http://schemas.microsoft.com/office/drawing/2014/main" id="{6004C726-80A5-4EE5-B235-0754C737D089}"/>
              </a:ext>
            </a:extLst>
          </p:cNvPr>
          <p:cNvSpPr/>
          <p:nvPr/>
        </p:nvSpPr>
        <p:spPr>
          <a:xfrm>
            <a:off x="6795910" y="2347106"/>
            <a:ext cx="1935215" cy="183267"/>
          </a:xfrm>
          <a:prstGeom prst="wedgeRectCallout">
            <a:avLst>
              <a:gd name="adj1" fmla="val -35871"/>
              <a:gd name="adj2" fmla="val -9565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형식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clock set [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시간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 [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 [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월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 [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년도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294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sp>
        <p:nvSpPr>
          <p:cNvPr id="29" name="양쪽 모서리가 둥근 사각형 22">
            <a:extLst>
              <a:ext uri="{FF2B5EF4-FFF2-40B4-BE49-F238E27FC236}">
                <a16:creationId xmlns:a16="http://schemas.microsoft.com/office/drawing/2014/main" id="{66E108CC-42B0-42F5-8470-C39C01D8ADC4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0038389-0561-4FCE-8D0A-82E02CB52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557054"/>
              </p:ext>
            </p:extLst>
          </p:nvPr>
        </p:nvGraphicFramePr>
        <p:xfrm>
          <a:off x="4745322" y="1268413"/>
          <a:ext cx="4255803" cy="2348348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https(SSL)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서버 설정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vforce(config)#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http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secure-port</a:t>
                      </a:r>
                      <a:r>
                        <a:rPr kumimoji="0" lang="fr-FR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17877</a:t>
                      </a:r>
                      <a:endParaRPr kumimoji="0" lang="fr-F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vforce(config)#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http secure-server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351A4380-51B5-4896-AD1B-A982A2141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674407"/>
              </p:ext>
            </p:extLst>
          </p:nvPr>
        </p:nvGraphicFramePr>
        <p:xfrm>
          <a:off x="180175" y="1274539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com1 (115200) – SSH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설정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generate crypto key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rsa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label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shinhan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This command might take a while to process...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show crypto key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mypubkey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rsa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This command might take a while to process...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Private key test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Usage: General purpose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Algorithm: 2048-bit RSA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Generated at: 2015-04-29 09:32:05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rsa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keypair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-name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shinhan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port 22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status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 server status: Enabled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 server port: 22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 server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keypair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/media/disk0/.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test.prv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 Box 39">
            <a:extLst>
              <a:ext uri="{FF2B5EF4-FFF2-40B4-BE49-F238E27FC236}">
                <a16:creationId xmlns:a16="http://schemas.microsoft.com/office/drawing/2014/main" id="{E018A974-EBAE-49D2-B4E0-879DF4D05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8561" y="1684763"/>
            <a:ext cx="83708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RSA Key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5B844F4F-C911-4402-AE5B-EA317BA2F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6449" y="1798641"/>
            <a:ext cx="65704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5" name="Text Box 39">
            <a:extLst>
              <a:ext uri="{FF2B5EF4-FFF2-40B4-BE49-F238E27FC236}">
                <a16:creationId xmlns:a16="http://schemas.microsoft.com/office/drawing/2014/main" id="{67A86741-2534-404A-A714-12C6E3D7B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311" y="3487991"/>
            <a:ext cx="86433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Port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E378CA2C-3F3D-4793-81E4-A5382F21DC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5391" y="3601869"/>
            <a:ext cx="154810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74C0B821-2A97-4DEA-931C-E08A26B9A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435" y="3640391"/>
            <a:ext cx="96212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</a:t>
            </a: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구동</a:t>
            </a:r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FCC4E123-9D92-43B7-8A0C-5A7F35954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380" y="3754269"/>
            <a:ext cx="153361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9" name="Text Box 39">
            <a:extLst>
              <a:ext uri="{FF2B5EF4-FFF2-40B4-BE49-F238E27FC236}">
                <a16:creationId xmlns:a16="http://schemas.microsoft.com/office/drawing/2014/main" id="{C4CD9AF5-878D-458E-88CA-BC032D2B4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473" y="3956151"/>
            <a:ext cx="120417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 Server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보기</a:t>
            </a:r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E942F25B-6403-4773-9A0D-ABBCB4817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1420" y="4070029"/>
            <a:ext cx="126910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3CB63006-7218-483A-9718-BDC05274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309812"/>
              </p:ext>
            </p:extLst>
          </p:nvPr>
        </p:nvGraphicFramePr>
        <p:xfrm>
          <a:off x="4745322" y="3850761"/>
          <a:ext cx="4255803" cy="228630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사용자 추가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username root secret admin1234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run hosts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username root secret 5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$1$Lqun8/Lq$jKPdIQZ/1jfliQxWV2UMS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52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sp>
        <p:nvSpPr>
          <p:cNvPr id="29" name="양쪽 모서리가 둥근 사각형 22">
            <a:extLst>
              <a:ext uri="{FF2B5EF4-FFF2-40B4-BE49-F238E27FC236}">
                <a16:creationId xmlns:a16="http://schemas.microsoft.com/office/drawing/2014/main" id="{66E108CC-42B0-42F5-8470-C39C01D8ADC4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C858284-C626-4133-B9D5-16F388796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40982"/>
              </p:ext>
            </p:extLst>
          </p:nvPr>
        </p:nvGraphicFramePr>
        <p:xfrm>
          <a:off x="142875" y="1268413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com1 (115200) – VOS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업그레이드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copy ?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disk0:    Copy from disk0: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disk1:    Copy from disk1: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flash:    Copy from flash: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ftp:      Copy from ftp: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http:     Copy from http: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tftp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    Copy from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tftp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file system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usbdisk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 Copy from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usbdisk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file system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copy ftp://ID:Password@1.1.1.1/vos-4.6-octeon-150105.bin disk0:/ /f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*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62641274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bytes transferred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show disk0:/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-#- --type--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nlen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---length--- -------date/time-------- name</a:t>
                      </a:r>
                    </a:p>
                    <a:p>
                      <a:pPr marL="228600" lvl="0" indent="-228600">
                        <a:buAutoNum type="arabicPlain"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File     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25   62641274   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Wed Apr 29 09:46:20 2015 vos-4.6-octeon-150105.bin</a:t>
                      </a:r>
                    </a:p>
                    <a:p>
                      <a:pPr marL="228600" lvl="0" indent="-228600">
                        <a:buAutoNum type="arabicPlain"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228600" lvl="0" indent="-228600">
                        <a:buAutoNum type="arabicPlain"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 Box 39">
            <a:extLst>
              <a:ext uri="{FF2B5EF4-FFF2-40B4-BE49-F238E27FC236}">
                <a16:creationId xmlns:a16="http://schemas.microsoft.com/office/drawing/2014/main" id="{EEB4909E-1893-4E00-9EFD-A92077E69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485" y="1660707"/>
            <a:ext cx="73449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 명령어</a:t>
            </a:r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8FE38512-D450-4148-860E-7BA4CF764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7991" y="1774585"/>
            <a:ext cx="244820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7" name="Text Box 39">
            <a:extLst>
              <a:ext uri="{FF2B5EF4-FFF2-40B4-BE49-F238E27FC236}">
                <a16:creationId xmlns:a16="http://schemas.microsoft.com/office/drawing/2014/main" id="{27E6FAE2-7205-431F-86EF-CEC3FAD47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200" y="4102970"/>
            <a:ext cx="132119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파일 확인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1847651E-893B-4647-8ACF-53C984A6E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3034" y="4216848"/>
            <a:ext cx="149413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BE932704-C7BC-4717-A92A-7D101C5E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677" y="3196417"/>
            <a:ext cx="1856598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FTP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파일을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disk0: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복사</a:t>
            </a: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F33C6F3B-C54A-46D4-A020-E5853C4570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4049" y="3300287"/>
            <a:ext cx="114062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3D0B78-37CF-4D4A-8910-2D20AD4E13A7}"/>
              </a:ext>
            </a:extLst>
          </p:cNvPr>
          <p:cNvCxnSpPr>
            <a:stCxn id="40" idx="0"/>
          </p:cNvCxnSpPr>
          <p:nvPr/>
        </p:nvCxnSpPr>
        <p:spPr>
          <a:xfrm flipV="1">
            <a:off x="1394049" y="3178487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A428D095-8DC2-4077-B4AC-1FBC6BDA6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229509"/>
              </p:ext>
            </p:extLst>
          </p:nvPr>
        </p:nvGraphicFramePr>
        <p:xfrm>
          <a:off x="4708052" y="1268413"/>
          <a:ext cx="4255803" cy="4862512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VOS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업그레이드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boo system vos-4.6-octeon-150105.bin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Set boot system... Wait a moment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checking checksum... ok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vos-4.6-octeon-150105.bin selected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show boot system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Selected boot image : vos-4.6-octeon-150105.bin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reload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Proceed with reload? [yes/no]  yes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ver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detail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Hansol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Software, Version 4.6-150105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Support: http://www.hansolnexg.com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Copyright (c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2007-2015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All Rights Reserved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ATM-1 uptime is 6 days 18:19:58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System image file is "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vos-4.6-octeon-150105.bin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"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Hansol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VForce406 (CN5020p1.1-500-SCP) Processor with 512M DRAM at 265MHz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Processor board serial number NZT04001530561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Cavium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Octeon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+ CPU (2 cores) at 500MHz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 Box 39">
            <a:extLst>
              <a:ext uri="{FF2B5EF4-FFF2-40B4-BE49-F238E27FC236}">
                <a16:creationId xmlns:a16="http://schemas.microsoft.com/office/drawing/2014/main" id="{36B868C7-0AA8-4CB3-B2B8-BA380F67B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756" y="1819409"/>
            <a:ext cx="124745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변경 설정</a:t>
            </a:r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06905CC1-98D5-4682-854D-CFDCE7F6D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3634" y="1923279"/>
            <a:ext cx="72904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04BEE52-23EA-49B1-B1DD-59B4BF171067}"/>
              </a:ext>
            </a:extLst>
          </p:cNvPr>
          <p:cNvCxnSpPr/>
          <p:nvPr/>
        </p:nvCxnSpPr>
        <p:spPr>
          <a:xfrm flipV="1">
            <a:off x="6983634" y="1801479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46" name="Text Box 39">
            <a:extLst>
              <a:ext uri="{FF2B5EF4-FFF2-40B4-BE49-F238E27FC236}">
                <a16:creationId xmlns:a16="http://schemas.microsoft.com/office/drawing/2014/main" id="{95C83194-AFDF-48A1-A03B-329883537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398" y="2422405"/>
            <a:ext cx="124745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선택 확인</a:t>
            </a:r>
          </a:p>
        </p:txBody>
      </p:sp>
      <p:sp>
        <p:nvSpPr>
          <p:cNvPr id="47" name="Line 38">
            <a:extLst>
              <a:ext uri="{FF2B5EF4-FFF2-40B4-BE49-F238E27FC236}">
                <a16:creationId xmlns:a16="http://schemas.microsoft.com/office/drawing/2014/main" id="{C01A427D-7A9E-482A-985C-083C25961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574" y="2536283"/>
            <a:ext cx="124491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Text Box 39">
            <a:extLst>
              <a:ext uri="{FF2B5EF4-FFF2-40B4-BE49-F238E27FC236}">
                <a16:creationId xmlns:a16="http://schemas.microsoft.com/office/drawing/2014/main" id="{5282E9EC-B85A-4003-B77B-73B26225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741" y="3175342"/>
            <a:ext cx="1255472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부팅 완료 후 버전 확인</a:t>
            </a:r>
          </a:p>
        </p:txBody>
      </p:sp>
      <p:sp>
        <p:nvSpPr>
          <p:cNvPr id="49" name="Line 38">
            <a:extLst>
              <a:ext uri="{FF2B5EF4-FFF2-40B4-BE49-F238E27FC236}">
                <a16:creationId xmlns:a16="http://schemas.microsoft.com/office/drawing/2014/main" id="{E3BB39A0-0B88-492C-B112-92447BB2F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535" y="3289220"/>
            <a:ext cx="159630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0" name="Text Box 39">
            <a:extLst>
              <a:ext uri="{FF2B5EF4-FFF2-40B4-BE49-F238E27FC236}">
                <a16:creationId xmlns:a16="http://schemas.microsoft.com/office/drawing/2014/main" id="{5046C3B1-CC29-4EA9-83CC-E29FED8B2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179" y="2725745"/>
            <a:ext cx="73449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재부팅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Line 38">
            <a:extLst>
              <a:ext uri="{FF2B5EF4-FFF2-40B4-BE49-F238E27FC236}">
                <a16:creationId xmlns:a16="http://schemas.microsoft.com/office/drawing/2014/main" id="{3AFD7051-D0EF-414A-A517-FD9744DB6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0185" y="2839623"/>
            <a:ext cx="247899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019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9BAA9D3-4402-4134-8FE7-1E24FF8C6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6616"/>
              </p:ext>
            </p:extLst>
          </p:nvPr>
        </p:nvGraphicFramePr>
        <p:xfrm>
          <a:off x="180145" y="1286701"/>
          <a:ext cx="4255803" cy="490725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백업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clock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timezone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KST 9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hostname Jukjeon-Center1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username root except-expired secret 5 $1$Cqb3K/Cq$.9nzPAHwDnYQE.Fl5idxa/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logging remote 192.168.2.101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l7filter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session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appgw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-http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appgw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-mail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appgw-im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appgw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-ftp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ipsec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system audit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vpdn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user-identity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logging source interface eth0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bwt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port 2960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bwt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domain-lookup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spanning-tree mode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rstp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-bridge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lo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ipv6 address ::1/128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description ### INTERNAL ###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 Box 39">
            <a:extLst>
              <a:ext uri="{FF2B5EF4-FFF2-40B4-BE49-F238E27FC236}">
                <a16:creationId xmlns:a16="http://schemas.microsoft.com/office/drawing/2014/main" id="{1B56A053-57A1-45B3-90C2-1E96AC366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340" y="1558703"/>
            <a:ext cx="252184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Show run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통한 백업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메모장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</a:t>
            </a:r>
          </a:p>
        </p:txBody>
      </p:sp>
      <p:sp>
        <p:nvSpPr>
          <p:cNvPr id="29" name="Line 38">
            <a:extLst>
              <a:ext uri="{FF2B5EF4-FFF2-40B4-BE49-F238E27FC236}">
                <a16:creationId xmlns:a16="http://schemas.microsoft.com/office/drawing/2014/main" id="{CFB9B9E9-02A8-4C62-85EC-AF7F14C76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0255" y="1672581"/>
            <a:ext cx="85509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5CD5546-8A96-4C7F-A4C1-E30A84A12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794853"/>
              </p:ext>
            </p:extLst>
          </p:nvPr>
        </p:nvGraphicFramePr>
        <p:xfrm>
          <a:off x="4745322" y="1286701"/>
          <a:ext cx="4255803" cy="4862512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 복원</a:t>
                      </a: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Text Box 39">
            <a:extLst>
              <a:ext uri="{FF2B5EF4-FFF2-40B4-BE49-F238E27FC236}">
                <a16:creationId xmlns:a16="http://schemas.microsoft.com/office/drawing/2014/main" id="{8B565F59-473E-41CD-A2E5-9B5B52077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565" y="1600978"/>
            <a:ext cx="3504485" cy="3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CLI(telnet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console)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접속하여 백업 파일 복사 후 붙여 넣기를 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통하여 복구</a:t>
            </a:r>
          </a:p>
        </p:txBody>
      </p:sp>
      <p:sp>
        <p:nvSpPr>
          <p:cNvPr id="8" name="양쪽 모서리가 둥근 사각형 22">
            <a:extLst>
              <a:ext uri="{FF2B5EF4-FFF2-40B4-BE49-F238E27FC236}">
                <a16:creationId xmlns:a16="http://schemas.microsoft.com/office/drawing/2014/main" id="{7B98F43D-2642-446D-BCBA-12820B537965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</p:spTree>
    <p:extLst>
      <p:ext uri="{BB962C8B-B14F-4D97-AF65-F5344CB8AC3E}">
        <p14:creationId xmlns:p14="http://schemas.microsoft.com/office/powerpoint/2010/main" val="415649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9BAA9D3-4402-4134-8FE7-1E24FF8C6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99182"/>
              </p:ext>
            </p:extLst>
          </p:nvPr>
        </p:nvGraphicFramePr>
        <p:xfrm>
          <a:off x="180145" y="1286701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lvl="0">
                        <a:defRPr/>
                      </a:pP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(config)#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logging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local all</a:t>
                      </a:r>
                    </a:p>
                    <a:p>
                      <a:pPr lvl="0">
                        <a:defRPr/>
                      </a:pPr>
                      <a:endParaRPr lang="en-US" altLang="ko-KR" sz="10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endParaRPr lang="en-US" altLang="ko-KR" sz="10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(config)#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logging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local path disk1:/log alert 30 purge 20</a:t>
                      </a:r>
                    </a:p>
                    <a:p>
                      <a:pPr lvl="0">
                        <a:defRPr/>
                      </a:pPr>
                      <a:endParaRPr lang="en-US" altLang="ko-KR" sz="10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endParaRPr lang="en-US" altLang="ko-KR" sz="10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endParaRPr lang="en-US" altLang="ko-KR" sz="10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(config)#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logging</a:t>
                      </a:r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remote 10.10.10.10 all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 Box 39">
            <a:extLst>
              <a:ext uri="{FF2B5EF4-FFF2-40B4-BE49-F238E27FC236}">
                <a16:creationId xmlns:a16="http://schemas.microsoft.com/office/drawing/2014/main" id="{1B56A053-57A1-45B3-90C2-1E96AC366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844" y="3365810"/>
            <a:ext cx="1116011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모든 로그 저장</a:t>
            </a:r>
          </a:p>
        </p:txBody>
      </p:sp>
      <p:sp>
        <p:nvSpPr>
          <p:cNvPr id="29" name="Line 38">
            <a:extLst>
              <a:ext uri="{FF2B5EF4-FFF2-40B4-BE49-F238E27FC236}">
                <a16:creationId xmlns:a16="http://schemas.microsoft.com/office/drawing/2014/main" id="{CFB9B9E9-02A8-4C62-85EC-AF7F14C76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2708" y="3464805"/>
            <a:ext cx="85509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5CD5546-8A96-4C7F-A4C1-E30A84A12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620423"/>
              </p:ext>
            </p:extLst>
          </p:nvPr>
        </p:nvGraphicFramePr>
        <p:xfrm>
          <a:off x="4745322" y="1286701"/>
          <a:ext cx="4255803" cy="4862512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14" marB="45714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양쪽 모서리가 둥근 사각형 22">
            <a:extLst>
              <a:ext uri="{FF2B5EF4-FFF2-40B4-BE49-F238E27FC236}">
                <a16:creationId xmlns:a16="http://schemas.microsoft.com/office/drawing/2014/main" id="{7B98F43D-2642-446D-BCBA-12820B537965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CLI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명령어</a:t>
            </a:r>
          </a:p>
        </p:txBody>
      </p:sp>
      <p:sp>
        <p:nvSpPr>
          <p:cNvPr id="9" name="Text Box 39">
            <a:extLst>
              <a:ext uri="{FF2B5EF4-FFF2-40B4-BE49-F238E27FC236}">
                <a16:creationId xmlns:a16="http://schemas.microsoft.com/office/drawing/2014/main" id="{E033B497-321B-493C-89C7-34B46C502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478" y="4189004"/>
            <a:ext cx="2037737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로그 저장 위치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로그파일 공간할당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Line 38">
            <a:extLst>
              <a:ext uri="{FF2B5EF4-FFF2-40B4-BE49-F238E27FC236}">
                <a16:creationId xmlns:a16="http://schemas.microsoft.com/office/drawing/2014/main" id="{CBB210C2-9B4F-4331-9B9A-ED3F3D5F7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616" y="4282936"/>
            <a:ext cx="114062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EF04B37-1057-4DB7-B3F7-7DA1B4EC852E}"/>
              </a:ext>
            </a:extLst>
          </p:cNvPr>
          <p:cNvCxnSpPr>
            <a:stCxn id="11" idx="0"/>
          </p:cNvCxnSpPr>
          <p:nvPr/>
        </p:nvCxnSpPr>
        <p:spPr>
          <a:xfrm flipV="1">
            <a:off x="1211616" y="4161136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3" name="Line 38">
            <a:extLst>
              <a:ext uri="{FF2B5EF4-FFF2-40B4-BE49-F238E27FC236}">
                <a16:creationId xmlns:a16="http://schemas.microsoft.com/office/drawing/2014/main" id="{8C3D09E2-374C-41A6-B797-47FE0FF2C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0041" y="4846816"/>
            <a:ext cx="114062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2480809-012A-4B6E-86C3-B0EBE301991E}"/>
              </a:ext>
            </a:extLst>
          </p:cNvPr>
          <p:cNvCxnSpPr>
            <a:stCxn id="13" idx="0"/>
          </p:cNvCxnSpPr>
          <p:nvPr/>
        </p:nvCxnSpPr>
        <p:spPr>
          <a:xfrm flipV="1">
            <a:off x="1350041" y="4725016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5" name="Text Box 39">
            <a:extLst>
              <a:ext uri="{FF2B5EF4-FFF2-40B4-BE49-F238E27FC236}">
                <a16:creationId xmlns:a16="http://schemas.microsoft.com/office/drawing/2014/main" id="{9B07A43C-820F-4011-94E9-935797194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119" y="4767505"/>
            <a:ext cx="97655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서버로 전송</a:t>
            </a:r>
          </a:p>
        </p:txBody>
      </p:sp>
    </p:spTree>
    <p:extLst>
      <p:ext uri="{BB962C8B-B14F-4D97-AF65-F5344CB8AC3E}">
        <p14:creationId xmlns:p14="http://schemas.microsoft.com/office/powerpoint/2010/main" val="1565957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38D0D1-D748-46B9-BEE0-624A371FF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74102"/>
              </p:ext>
            </p:extLst>
          </p:nvPr>
        </p:nvGraphicFramePr>
        <p:xfrm>
          <a:off x="161510" y="1286701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WebUI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기본 화면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26EEA8F-41AF-49C7-A5FA-1737C1C8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1558703"/>
            <a:ext cx="7650850" cy="45137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8C3E62-9A25-40E7-83F2-761DAEE4634F}"/>
              </a:ext>
            </a:extLst>
          </p:cNvPr>
          <p:cNvSpPr/>
          <p:nvPr/>
        </p:nvSpPr>
        <p:spPr>
          <a:xfrm>
            <a:off x="1986839" y="2556199"/>
            <a:ext cx="3747247" cy="141642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6533D-B197-4053-A5BA-D75A7984CFF8}"/>
              </a:ext>
            </a:extLst>
          </p:cNvPr>
          <p:cNvSpPr/>
          <p:nvPr/>
        </p:nvSpPr>
        <p:spPr>
          <a:xfrm>
            <a:off x="761364" y="1805853"/>
            <a:ext cx="1097279" cy="18364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82EB27-2973-4E02-BE05-BB945344B1CC}"/>
              </a:ext>
            </a:extLst>
          </p:cNvPr>
          <p:cNvSpPr/>
          <p:nvPr/>
        </p:nvSpPr>
        <p:spPr>
          <a:xfrm>
            <a:off x="1991475" y="4034855"/>
            <a:ext cx="3747247" cy="141642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AA6A74-0477-4069-AAEA-1397AA788FAE}"/>
              </a:ext>
            </a:extLst>
          </p:cNvPr>
          <p:cNvSpPr/>
          <p:nvPr/>
        </p:nvSpPr>
        <p:spPr>
          <a:xfrm>
            <a:off x="5791517" y="2131248"/>
            <a:ext cx="2437720" cy="71378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679550-0E9E-4673-8E3B-270292336251}"/>
              </a:ext>
            </a:extLst>
          </p:cNvPr>
          <p:cNvSpPr/>
          <p:nvPr/>
        </p:nvSpPr>
        <p:spPr>
          <a:xfrm>
            <a:off x="5796279" y="2921598"/>
            <a:ext cx="2437721" cy="268568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0" name="사각형 설명선 5">
            <a:extLst>
              <a:ext uri="{FF2B5EF4-FFF2-40B4-BE49-F238E27FC236}">
                <a16:creationId xmlns:a16="http://schemas.microsoft.com/office/drawing/2014/main" id="{64DEACC8-E08E-4092-8C70-13454847D257}"/>
              </a:ext>
            </a:extLst>
          </p:cNvPr>
          <p:cNvSpPr/>
          <p:nvPr/>
        </p:nvSpPr>
        <p:spPr>
          <a:xfrm>
            <a:off x="4723229" y="2661764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기본 정보</a:t>
            </a:r>
          </a:p>
        </p:txBody>
      </p:sp>
      <p:sp>
        <p:nvSpPr>
          <p:cNvPr id="11" name="사각형 설명선 51">
            <a:extLst>
              <a:ext uri="{FF2B5EF4-FFF2-40B4-BE49-F238E27FC236}">
                <a16:creationId xmlns:a16="http://schemas.microsoft.com/office/drawing/2014/main" id="{06B8CAC9-37AD-4BA3-B549-4B54ED9CA5D7}"/>
              </a:ext>
            </a:extLst>
          </p:cNvPr>
          <p:cNvSpPr/>
          <p:nvPr/>
        </p:nvSpPr>
        <p:spPr>
          <a:xfrm>
            <a:off x="5632052" y="1836835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Dashboard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 설명선 52">
            <a:extLst>
              <a:ext uri="{FF2B5EF4-FFF2-40B4-BE49-F238E27FC236}">
                <a16:creationId xmlns:a16="http://schemas.microsoft.com/office/drawing/2014/main" id="{2042B4B4-B5C8-4240-AC15-2DA8FEB9BDDA}"/>
              </a:ext>
            </a:extLst>
          </p:cNvPr>
          <p:cNvSpPr/>
          <p:nvPr/>
        </p:nvSpPr>
        <p:spPr>
          <a:xfrm>
            <a:off x="7273151" y="3040267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기능 동작 상태</a:t>
            </a:r>
          </a:p>
        </p:txBody>
      </p:sp>
      <p:sp>
        <p:nvSpPr>
          <p:cNvPr id="13" name="사각형 설명선 53">
            <a:extLst>
              <a:ext uri="{FF2B5EF4-FFF2-40B4-BE49-F238E27FC236}">
                <a16:creationId xmlns:a16="http://schemas.microsoft.com/office/drawing/2014/main" id="{AA5CBA1F-077C-49F9-9775-A20E2C70B70A}"/>
              </a:ext>
            </a:extLst>
          </p:cNvPr>
          <p:cNvSpPr/>
          <p:nvPr/>
        </p:nvSpPr>
        <p:spPr>
          <a:xfrm>
            <a:off x="4810130" y="5557266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 정보</a:t>
            </a:r>
          </a:p>
        </p:txBody>
      </p:sp>
      <p:sp>
        <p:nvSpPr>
          <p:cNvPr id="14" name="사각형 설명선 54">
            <a:extLst>
              <a:ext uri="{FF2B5EF4-FFF2-40B4-BE49-F238E27FC236}">
                <a16:creationId xmlns:a16="http://schemas.microsoft.com/office/drawing/2014/main" id="{E6B7895A-B8D8-451F-9F60-4D88D1073E6C}"/>
              </a:ext>
            </a:extLst>
          </p:cNvPr>
          <p:cNvSpPr/>
          <p:nvPr/>
        </p:nvSpPr>
        <p:spPr>
          <a:xfrm>
            <a:off x="7284132" y="2261282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리소스 현황</a:t>
            </a:r>
          </a:p>
        </p:txBody>
      </p:sp>
      <p:sp>
        <p:nvSpPr>
          <p:cNvPr id="16" name="사각형 설명선 55">
            <a:extLst>
              <a:ext uri="{FF2B5EF4-FFF2-40B4-BE49-F238E27FC236}">
                <a16:creationId xmlns:a16="http://schemas.microsoft.com/office/drawing/2014/main" id="{3D0F2535-1A9B-4949-9011-08DD28190442}"/>
              </a:ext>
            </a:extLst>
          </p:cNvPr>
          <p:cNvSpPr/>
          <p:nvPr/>
        </p:nvSpPr>
        <p:spPr>
          <a:xfrm>
            <a:off x="2231740" y="1805853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 접속 사용자</a:t>
            </a:r>
          </a:p>
        </p:txBody>
      </p:sp>
      <p:sp>
        <p:nvSpPr>
          <p:cNvPr id="17" name="사각형 설명선 56">
            <a:extLst>
              <a:ext uri="{FF2B5EF4-FFF2-40B4-BE49-F238E27FC236}">
                <a16:creationId xmlns:a16="http://schemas.microsoft.com/office/drawing/2014/main" id="{29E09BC4-6383-42D5-B171-B042DD9F09E6}"/>
              </a:ext>
            </a:extLst>
          </p:cNvPr>
          <p:cNvSpPr/>
          <p:nvPr/>
        </p:nvSpPr>
        <p:spPr>
          <a:xfrm>
            <a:off x="871652" y="3748260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Depth Menu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양쪽 모서리가 둥근 사각형 22">
            <a:extLst>
              <a:ext uri="{FF2B5EF4-FFF2-40B4-BE49-F238E27FC236}">
                <a16:creationId xmlns:a16="http://schemas.microsoft.com/office/drawing/2014/main" id="{24EAFB4B-9172-4962-913A-69E5034E0DE7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</p:spTree>
    <p:extLst>
      <p:ext uri="{BB962C8B-B14F-4D97-AF65-F5344CB8AC3E}">
        <p14:creationId xmlns:p14="http://schemas.microsoft.com/office/powerpoint/2010/main" val="270096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</a:p>
        </p:txBody>
      </p:sp>
      <p:sp>
        <p:nvSpPr>
          <p:cNvPr id="222" name="TextBox 3">
            <a:extLst>
              <a:ext uri="{FF2B5EF4-FFF2-40B4-BE49-F238E27FC236}">
                <a16:creationId xmlns:a16="http://schemas.microsoft.com/office/drawing/2014/main" id="{201ADC6F-3620-436D-8044-FB4D00DDE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1195388"/>
            <a:ext cx="497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ko-KR" altLang="en-US" b="1" dirty="0" err="1"/>
              <a:t>가상사설망</a:t>
            </a:r>
            <a:r>
              <a:rPr lang="ko-KR" altLang="en-US" b="1" dirty="0"/>
              <a:t> </a:t>
            </a:r>
            <a:r>
              <a:rPr lang="en-US" altLang="ko-KR" b="1" dirty="0"/>
              <a:t>(VPN : Virtual Private Network) </a:t>
            </a:r>
            <a:endParaRPr lang="ko-KR" altLang="en-US" b="1" dirty="0"/>
          </a:p>
        </p:txBody>
      </p:sp>
      <p:sp>
        <p:nvSpPr>
          <p:cNvPr id="223" name="모서리가 둥근 직사각형 7">
            <a:extLst>
              <a:ext uri="{FF2B5EF4-FFF2-40B4-BE49-F238E27FC236}">
                <a16:creationId xmlns:a16="http://schemas.microsoft.com/office/drawing/2014/main" id="{130D9486-F76D-46CE-B521-64A5E7B63F9B}"/>
              </a:ext>
            </a:extLst>
          </p:cNvPr>
          <p:cNvSpPr/>
          <p:nvPr/>
        </p:nvSpPr>
        <p:spPr bwMode="auto">
          <a:xfrm>
            <a:off x="684213" y="1844675"/>
            <a:ext cx="7631112" cy="68421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90000" tIns="43200" rIns="90000" bIns="43200" anchor="ctr"/>
          <a:lstStyle/>
          <a:p>
            <a:pPr algn="ctr">
              <a:buClr>
                <a:srgbClr val="003300"/>
              </a:buClr>
              <a:defRPr/>
            </a:pPr>
            <a:r>
              <a:rPr lang="ko-KR" altLang="en-US" sz="1400" b="1" dirty="0"/>
              <a:t>공중 네트워크를 사설 네트워크로 구성하여 사용함으로써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비용절감 및 </a:t>
            </a:r>
            <a:r>
              <a:rPr lang="ko-KR" altLang="en-US" sz="1400" b="1" dirty="0" err="1"/>
              <a:t>보안성이라는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>
              <a:buClr>
                <a:srgbClr val="003300"/>
              </a:buClr>
              <a:defRPr/>
            </a:pPr>
            <a:r>
              <a:rPr lang="ko-KR" altLang="en-US" sz="1400" b="1" dirty="0"/>
              <a:t>장점을 갖고 있는 기술</a:t>
            </a:r>
            <a:endParaRPr lang="en-US" altLang="ko-KR" sz="1400" b="1" dirty="0"/>
          </a:p>
        </p:txBody>
      </p:sp>
      <p:pic>
        <p:nvPicPr>
          <p:cNvPr id="224" name="Picture 33" descr="cloud">
            <a:extLst>
              <a:ext uri="{FF2B5EF4-FFF2-40B4-BE49-F238E27FC236}">
                <a16:creationId xmlns:a16="http://schemas.microsoft.com/office/drawing/2014/main" id="{C6ED3E1A-C9EE-4CA2-B37C-141AEE059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38" y="3705225"/>
            <a:ext cx="1741487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Picture 17">
            <a:extLst>
              <a:ext uri="{FF2B5EF4-FFF2-40B4-BE49-F238E27FC236}">
                <a16:creationId xmlns:a16="http://schemas.microsoft.com/office/drawing/2014/main" id="{792BBA1C-D2BD-4136-812D-F885A8257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568825"/>
            <a:ext cx="473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Text Box 212">
            <a:extLst>
              <a:ext uri="{FF2B5EF4-FFF2-40B4-BE49-F238E27FC236}">
                <a16:creationId xmlns:a16="http://schemas.microsoft.com/office/drawing/2014/main" id="{6EEADCED-A56D-4A0F-8ED3-114AE97AA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576888"/>
            <a:ext cx="10795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 b="1">
                <a:latin typeface="Arial" charset="0"/>
                <a:ea typeface="굴림" charset="-127"/>
              </a:rPr>
              <a:t>암호화  통신구간</a:t>
            </a:r>
            <a:endParaRPr lang="en-US" altLang="ko-KR" sz="900" b="1">
              <a:latin typeface="Arial" charset="0"/>
              <a:ea typeface="굴림" charset="-127"/>
            </a:endParaRPr>
          </a:p>
        </p:txBody>
      </p:sp>
      <p:pic>
        <p:nvPicPr>
          <p:cNvPr id="227" name="Picture 17">
            <a:extLst>
              <a:ext uri="{FF2B5EF4-FFF2-40B4-BE49-F238E27FC236}">
                <a16:creationId xmlns:a16="http://schemas.microsoft.com/office/drawing/2014/main" id="{07FC4338-5A33-4439-A3B8-46513675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3511550"/>
            <a:ext cx="473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" name="타원 228">
            <a:extLst>
              <a:ext uri="{FF2B5EF4-FFF2-40B4-BE49-F238E27FC236}">
                <a16:creationId xmlns:a16="http://schemas.microsoft.com/office/drawing/2014/main" id="{840A6B6A-983F-4C7D-89AD-A246758946E1}"/>
              </a:ext>
            </a:extLst>
          </p:cNvPr>
          <p:cNvSpPr/>
          <p:nvPr/>
        </p:nvSpPr>
        <p:spPr bwMode="auto">
          <a:xfrm>
            <a:off x="955675" y="4424363"/>
            <a:ext cx="1239838" cy="936625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</a:endParaRPr>
          </a:p>
        </p:txBody>
      </p:sp>
      <p:pic>
        <p:nvPicPr>
          <p:cNvPr id="230" name="Picture 17">
            <a:extLst>
              <a:ext uri="{FF2B5EF4-FFF2-40B4-BE49-F238E27FC236}">
                <a16:creationId xmlns:a16="http://schemas.microsoft.com/office/drawing/2014/main" id="{0AC4D222-7DC0-418F-BDB0-09197A21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4568825"/>
            <a:ext cx="473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1" name="Object 23">
            <a:extLst>
              <a:ext uri="{FF2B5EF4-FFF2-40B4-BE49-F238E27FC236}">
                <a16:creationId xmlns:a16="http://schemas.microsoft.com/office/drawing/2014/main" id="{AB9229D0-BC1B-4418-A9FB-E7CB9E7CC9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4568825"/>
          <a:ext cx="2746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Visio" r:id="rId5" imgW="738530" imgH="941222" progId="">
                  <p:embed/>
                </p:oleObj>
              </mc:Choice>
              <mc:Fallback>
                <p:oleObj name="Visio" r:id="rId5" imgW="738530" imgH="941222" progId="">
                  <p:embed/>
                  <p:pic>
                    <p:nvPicPr>
                      <p:cNvPr id="1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68825"/>
                        <a:ext cx="27463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" name="타원 231">
            <a:extLst>
              <a:ext uri="{FF2B5EF4-FFF2-40B4-BE49-F238E27FC236}">
                <a16:creationId xmlns:a16="http://schemas.microsoft.com/office/drawing/2014/main" id="{04B4AC02-BED5-4591-9231-B4956E56B94A}"/>
              </a:ext>
            </a:extLst>
          </p:cNvPr>
          <p:cNvSpPr/>
          <p:nvPr/>
        </p:nvSpPr>
        <p:spPr bwMode="auto">
          <a:xfrm>
            <a:off x="971550" y="3344863"/>
            <a:ext cx="1223963" cy="936625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</a:endParaRPr>
          </a:p>
        </p:txBody>
      </p:sp>
      <p:pic>
        <p:nvPicPr>
          <p:cNvPr id="233" name="Picture 17">
            <a:extLst>
              <a:ext uri="{FF2B5EF4-FFF2-40B4-BE49-F238E27FC236}">
                <a16:creationId xmlns:a16="http://schemas.microsoft.com/office/drawing/2014/main" id="{BD9F42C9-2751-4662-BAAC-57F65FE53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489325"/>
            <a:ext cx="473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4" name="Object 22">
            <a:extLst>
              <a:ext uri="{FF2B5EF4-FFF2-40B4-BE49-F238E27FC236}">
                <a16:creationId xmlns:a16="http://schemas.microsoft.com/office/drawing/2014/main" id="{0311D757-BF89-49D9-99EB-E76CAC1728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3489325"/>
          <a:ext cx="2746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Visio" r:id="rId7" imgW="738530" imgH="941222" progId="">
                  <p:embed/>
                </p:oleObj>
              </mc:Choice>
              <mc:Fallback>
                <p:oleObj name="Visio" r:id="rId7" imgW="738530" imgH="941222" progId="">
                  <p:embed/>
                  <p:pic>
                    <p:nvPicPr>
                      <p:cNvPr id="1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489325"/>
                        <a:ext cx="27463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" name="타원 234">
            <a:extLst>
              <a:ext uri="{FF2B5EF4-FFF2-40B4-BE49-F238E27FC236}">
                <a16:creationId xmlns:a16="http://schemas.microsoft.com/office/drawing/2014/main" id="{4E7575BB-B108-4754-A8B2-B09ACF3F4D7F}"/>
              </a:ext>
            </a:extLst>
          </p:cNvPr>
          <p:cNvSpPr/>
          <p:nvPr/>
        </p:nvSpPr>
        <p:spPr bwMode="auto">
          <a:xfrm>
            <a:off x="7092950" y="4527550"/>
            <a:ext cx="611188" cy="531813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</a:endParaRPr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4668DB7-1990-493B-A616-11386B93CE33}"/>
              </a:ext>
            </a:extLst>
          </p:cNvPr>
          <p:cNvSpPr/>
          <p:nvPr/>
        </p:nvSpPr>
        <p:spPr bwMode="auto">
          <a:xfrm>
            <a:off x="7019925" y="3460750"/>
            <a:ext cx="611188" cy="531813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</a:endParaRPr>
          </a:p>
        </p:txBody>
      </p:sp>
      <p:sp>
        <p:nvSpPr>
          <p:cNvPr id="237" name="Text Box 1072">
            <a:extLst>
              <a:ext uri="{FF2B5EF4-FFF2-40B4-BE49-F238E27FC236}">
                <a16:creationId xmlns:a16="http://schemas.microsoft.com/office/drawing/2014/main" id="{E18ED503-FB7C-41C5-BA2B-BDEE33C4B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5062538"/>
            <a:ext cx="1095375" cy="1539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>
              <a:defRPr/>
            </a:pPr>
            <a:r>
              <a:rPr lang="en-US" altLang="ko-KR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Web Server </a:t>
            </a:r>
          </a:p>
        </p:txBody>
      </p:sp>
      <p:sp>
        <p:nvSpPr>
          <p:cNvPr id="238" name="Text Box 1072">
            <a:extLst>
              <a:ext uri="{FF2B5EF4-FFF2-40B4-BE49-F238E27FC236}">
                <a16:creationId xmlns:a16="http://schemas.microsoft.com/office/drawing/2014/main" id="{7541FBA3-CD17-46A2-8017-E035F4AA9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3900488"/>
            <a:ext cx="109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rgbClr val="FF9933"/>
                </a:solidFill>
              </a:rPr>
              <a:t>App</a:t>
            </a:r>
          </a:p>
          <a:p>
            <a:pPr eaLnBrk="1" hangingPunct="1"/>
            <a:r>
              <a:rPr lang="en-US" altLang="ko-KR" sz="1000" b="1">
                <a:solidFill>
                  <a:srgbClr val="FF9933"/>
                </a:solidFill>
              </a:rPr>
              <a:t>Server </a:t>
            </a:r>
          </a:p>
        </p:txBody>
      </p:sp>
      <p:sp>
        <p:nvSpPr>
          <p:cNvPr id="239" name="모서리가 둥근 직사각형 23">
            <a:extLst>
              <a:ext uri="{FF2B5EF4-FFF2-40B4-BE49-F238E27FC236}">
                <a16:creationId xmlns:a16="http://schemas.microsoft.com/office/drawing/2014/main" id="{3B7B405A-5665-426B-96EA-FF67F31B8557}"/>
              </a:ext>
            </a:extLst>
          </p:cNvPr>
          <p:cNvSpPr/>
          <p:nvPr/>
        </p:nvSpPr>
        <p:spPr>
          <a:xfrm rot="16200000">
            <a:off x="3275806" y="751682"/>
            <a:ext cx="2232025" cy="7129462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ot"/>
          </a:ln>
          <a:effectLst/>
        </p:spPr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cxnSp>
        <p:nvCxnSpPr>
          <p:cNvPr id="240" name="직선 연결선 59392">
            <a:extLst>
              <a:ext uri="{FF2B5EF4-FFF2-40B4-BE49-F238E27FC236}">
                <a16:creationId xmlns:a16="http://schemas.microsoft.com/office/drawing/2014/main" id="{28D28862-EC7D-45B9-9428-D415C4D8D59B}"/>
              </a:ext>
            </a:extLst>
          </p:cNvPr>
          <p:cNvCxnSpPr>
            <a:cxnSpLocks noChangeShapeType="1"/>
            <a:stCxn id="229" idx="6"/>
          </p:cNvCxnSpPr>
          <p:nvPr/>
        </p:nvCxnSpPr>
        <p:spPr bwMode="auto">
          <a:xfrm flipV="1">
            <a:off x="2195513" y="4352925"/>
            <a:ext cx="792162" cy="539750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직선 연결선 59394">
            <a:extLst>
              <a:ext uri="{FF2B5EF4-FFF2-40B4-BE49-F238E27FC236}">
                <a16:creationId xmlns:a16="http://schemas.microsoft.com/office/drawing/2014/main" id="{C5BD48A6-D450-4D96-A879-D090E7820A32}"/>
              </a:ext>
            </a:extLst>
          </p:cNvPr>
          <p:cNvCxnSpPr>
            <a:cxnSpLocks noChangeShapeType="1"/>
            <a:stCxn id="232" idx="6"/>
          </p:cNvCxnSpPr>
          <p:nvPr/>
        </p:nvCxnSpPr>
        <p:spPr bwMode="auto">
          <a:xfrm>
            <a:off x="2195513" y="3813175"/>
            <a:ext cx="647700" cy="468313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직선 연결선 59406">
            <a:extLst>
              <a:ext uri="{FF2B5EF4-FFF2-40B4-BE49-F238E27FC236}">
                <a16:creationId xmlns:a16="http://schemas.microsoft.com/office/drawing/2014/main" id="{283BDE2F-AB28-48A2-9469-B6870EC816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16238" y="4281488"/>
            <a:ext cx="35274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Rectangle 34">
            <a:extLst>
              <a:ext uri="{FF2B5EF4-FFF2-40B4-BE49-F238E27FC236}">
                <a16:creationId xmlns:a16="http://schemas.microsoft.com/office/drawing/2014/main" id="{EBC7FD52-8DA5-431C-B913-BA1BF37FB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920" y="4155206"/>
            <a:ext cx="1252538" cy="27622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algn="ctr">
            <a:solidFill>
              <a:srgbClr val="5252C6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1000" b="1" kern="0" dirty="0">
                <a:solidFill>
                  <a:schemeClr val="accent6">
                    <a:lumMod val="75000"/>
                  </a:schemeClr>
                </a:solidFill>
              </a:rPr>
              <a:t>IPSec VPN Tunnel</a:t>
            </a:r>
          </a:p>
        </p:txBody>
      </p:sp>
      <p:cxnSp>
        <p:nvCxnSpPr>
          <p:cNvPr id="244" name="직선 연결선 59416">
            <a:extLst>
              <a:ext uri="{FF2B5EF4-FFF2-40B4-BE49-F238E27FC236}">
                <a16:creationId xmlns:a16="http://schemas.microsoft.com/office/drawing/2014/main" id="{9B726610-86CA-424E-93D0-2BC9CAF91411}"/>
              </a:ext>
            </a:extLst>
          </p:cNvPr>
          <p:cNvCxnSpPr>
            <a:cxnSpLocks noChangeShapeType="1"/>
            <a:endCxn id="236" idx="3"/>
          </p:cNvCxnSpPr>
          <p:nvPr/>
        </p:nvCxnSpPr>
        <p:spPr bwMode="auto">
          <a:xfrm flipV="1">
            <a:off x="6588125" y="3914775"/>
            <a:ext cx="522288" cy="293688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직선 연결선 59418">
            <a:extLst>
              <a:ext uri="{FF2B5EF4-FFF2-40B4-BE49-F238E27FC236}">
                <a16:creationId xmlns:a16="http://schemas.microsoft.com/office/drawing/2014/main" id="{D0B3E371-9491-4AEF-9CCF-D1715400C5CD}"/>
              </a:ext>
            </a:extLst>
          </p:cNvPr>
          <p:cNvCxnSpPr>
            <a:cxnSpLocks noChangeShapeType="1"/>
            <a:endCxn id="235" idx="2"/>
          </p:cNvCxnSpPr>
          <p:nvPr/>
        </p:nvCxnSpPr>
        <p:spPr bwMode="auto">
          <a:xfrm>
            <a:off x="6588125" y="4352925"/>
            <a:ext cx="504825" cy="439738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" name="직선 연결선 106">
            <a:extLst>
              <a:ext uri="{FF2B5EF4-FFF2-40B4-BE49-F238E27FC236}">
                <a16:creationId xmlns:a16="http://schemas.microsoft.com/office/drawing/2014/main" id="{E1BE2AC7-F8FC-4983-BA20-5A7C53546B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72225" y="5721350"/>
            <a:ext cx="576263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직선 연결선 77">
            <a:extLst>
              <a:ext uri="{FF2B5EF4-FFF2-40B4-BE49-F238E27FC236}">
                <a16:creationId xmlns:a16="http://schemas.microsoft.com/office/drawing/2014/main" id="{2CC53B13-0F94-4CA8-9688-44E6CEC238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72225" y="6008688"/>
            <a:ext cx="576263" cy="0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8" name="Text Box 212">
            <a:extLst>
              <a:ext uri="{FF2B5EF4-FFF2-40B4-BE49-F238E27FC236}">
                <a16:creationId xmlns:a16="http://schemas.microsoft.com/office/drawing/2014/main" id="{17DAC8BF-7219-4EEF-913C-2D5F6CB96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725" y="5935663"/>
            <a:ext cx="10842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 b="1">
                <a:latin typeface="Arial" charset="0"/>
                <a:ea typeface="굴림" charset="-127"/>
              </a:rPr>
              <a:t>평문 통신 구간</a:t>
            </a:r>
            <a:endParaRPr lang="en-US" altLang="ko-KR" sz="900" b="1">
              <a:latin typeface="Arial" charset="0"/>
              <a:ea typeface="굴림" charset="-127"/>
            </a:endParaRPr>
          </a:p>
        </p:txBody>
      </p:sp>
      <p:sp>
        <p:nvSpPr>
          <p:cNvPr id="249" name="원통 3">
            <a:extLst>
              <a:ext uri="{FF2B5EF4-FFF2-40B4-BE49-F238E27FC236}">
                <a16:creationId xmlns:a16="http://schemas.microsoft.com/office/drawing/2014/main" id="{9CEADD69-DCBF-4A5B-B034-AD7412AF946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97375" y="2755900"/>
            <a:ext cx="249238" cy="3068638"/>
          </a:xfrm>
          <a:prstGeom prst="can">
            <a:avLst>
              <a:gd name="adj" fmla="val 37506"/>
            </a:avLst>
          </a:prstGeom>
          <a:solidFill>
            <a:srgbClr val="92D050">
              <a:alpha val="3294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vert="eaVert"/>
          <a:lstStyle/>
          <a:p>
            <a:pPr marL="180975">
              <a:buFontTx/>
              <a:buChar char="-"/>
            </a:pPr>
            <a:endParaRPr lang="ko-KR" altLang="ko-KR" sz="1000" b="1">
              <a:latin typeface="Lucida Sans" pitchFamily="34" charset="0"/>
              <a:ea typeface="HY신명조" pitchFamily="18" charset="-127"/>
            </a:endParaRPr>
          </a:p>
        </p:txBody>
      </p:sp>
      <p:pic>
        <p:nvPicPr>
          <p:cNvPr id="254" name="Picture 2" descr="VPNConcentratorAug2000">
            <a:extLst>
              <a:ext uri="{FF2B5EF4-FFF2-40B4-BE49-F238E27FC236}">
                <a16:creationId xmlns:a16="http://schemas.microsoft.com/office/drawing/2014/main" id="{4B0AC2AE-7D55-4A89-8450-041B985B5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23026" y="4042325"/>
            <a:ext cx="504824" cy="41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B78B1-B0F5-4E0E-9736-B892D10B5F86}"/>
              </a:ext>
            </a:extLst>
          </p:cNvPr>
          <p:cNvSpPr txBox="1"/>
          <p:nvPr/>
        </p:nvSpPr>
        <p:spPr>
          <a:xfrm>
            <a:off x="6356280" y="373304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VPN</a:t>
            </a:r>
            <a:endParaRPr lang="ko-KR" alt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A765A9D-D2AF-44E1-BA61-60239BAC7C49}"/>
              </a:ext>
            </a:extLst>
          </p:cNvPr>
          <p:cNvSpPr txBox="1"/>
          <p:nvPr/>
        </p:nvSpPr>
        <p:spPr>
          <a:xfrm>
            <a:off x="2482740" y="374277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VPN</a:t>
            </a:r>
            <a:endParaRPr lang="ko-KR" altLang="en-US" dirty="0"/>
          </a:p>
        </p:txBody>
      </p:sp>
      <p:pic>
        <p:nvPicPr>
          <p:cNvPr id="256" name="Picture 2" descr="VPNConcentratorAug2000">
            <a:extLst>
              <a:ext uri="{FF2B5EF4-FFF2-40B4-BE49-F238E27FC236}">
                <a16:creationId xmlns:a16="http://schemas.microsoft.com/office/drawing/2014/main" id="{BF2A9374-0899-4600-8962-F48B83E3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52700" y="4085032"/>
            <a:ext cx="504824" cy="41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FE1ED8-CA0D-45AA-B271-A5B7266E9F69}"/>
              </a:ext>
            </a:extLst>
          </p:cNvPr>
          <p:cNvSpPr txBox="1"/>
          <p:nvPr/>
        </p:nvSpPr>
        <p:spPr>
          <a:xfrm>
            <a:off x="4008425" y="37610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</a:t>
            </a:r>
          </a:p>
        </p:txBody>
      </p:sp>
    </p:spTree>
    <p:extLst>
      <p:ext uri="{BB962C8B-B14F-4D97-AF65-F5344CB8AC3E}">
        <p14:creationId xmlns:p14="http://schemas.microsoft.com/office/powerpoint/2010/main" val="21018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5221F6FB-D0A4-4F2D-9EEA-3EBFB2CB69DC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1AB2A6A-D536-4B2E-BA12-DCF96EE22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1661"/>
              </p:ext>
            </p:extLst>
          </p:nvPr>
        </p:nvGraphicFramePr>
        <p:xfrm>
          <a:off x="161857" y="1277557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Hostname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4273F9C-F8CD-424C-B4F2-FECD5A56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7" y="1550050"/>
            <a:ext cx="7650850" cy="3824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640E08-BB6F-4357-B171-B91C0F158552}"/>
              </a:ext>
            </a:extLst>
          </p:cNvPr>
          <p:cNvSpPr/>
          <p:nvPr/>
        </p:nvSpPr>
        <p:spPr>
          <a:xfrm>
            <a:off x="2881976" y="3328039"/>
            <a:ext cx="3346450" cy="15673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2">
            <a:extLst>
              <a:ext uri="{FF2B5EF4-FFF2-40B4-BE49-F238E27FC236}">
                <a16:creationId xmlns:a16="http://schemas.microsoft.com/office/drawing/2014/main" id="{428A9361-322B-460C-8C0A-D37B8569193D}"/>
              </a:ext>
            </a:extLst>
          </p:cNvPr>
          <p:cNvSpPr/>
          <p:nvPr/>
        </p:nvSpPr>
        <p:spPr>
          <a:xfrm>
            <a:off x="7272647" y="3262852"/>
            <a:ext cx="945105" cy="183267"/>
          </a:xfrm>
          <a:prstGeom prst="wedgeRectCallout">
            <a:avLst>
              <a:gd name="adj1" fmla="val 32365"/>
              <a:gd name="adj2" fmla="val -10456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3">
            <a:extLst>
              <a:ext uri="{FF2B5EF4-FFF2-40B4-BE49-F238E27FC236}">
                <a16:creationId xmlns:a16="http://schemas.microsoft.com/office/drawing/2014/main" id="{CBDBBD5B-028A-447C-AE15-F51A6612D85B}"/>
              </a:ext>
            </a:extLst>
          </p:cNvPr>
          <p:cNvSpPr/>
          <p:nvPr/>
        </p:nvSpPr>
        <p:spPr>
          <a:xfrm>
            <a:off x="4550126" y="3592322"/>
            <a:ext cx="105733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호스트 네임 설정</a:t>
            </a:r>
          </a:p>
        </p:txBody>
      </p:sp>
      <p:sp>
        <p:nvSpPr>
          <p:cNvPr id="9" name="사각형 설명선 56">
            <a:extLst>
              <a:ext uri="{FF2B5EF4-FFF2-40B4-BE49-F238E27FC236}">
                <a16:creationId xmlns:a16="http://schemas.microsoft.com/office/drawing/2014/main" id="{4688D0E8-099D-42E8-A35C-4EC9B90B6EE0}"/>
              </a:ext>
            </a:extLst>
          </p:cNvPr>
          <p:cNvSpPr/>
          <p:nvPr/>
        </p:nvSpPr>
        <p:spPr>
          <a:xfrm>
            <a:off x="871999" y="2700639"/>
            <a:ext cx="109005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호스트네임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22">
            <a:extLst>
              <a:ext uri="{FF2B5EF4-FFF2-40B4-BE49-F238E27FC236}">
                <a16:creationId xmlns:a16="http://schemas.microsoft.com/office/drawing/2014/main" id="{1A4A1C15-289E-485C-8FF2-A8CF016EB663}"/>
              </a:ext>
            </a:extLst>
          </p:cNvPr>
          <p:cNvSpPr/>
          <p:nvPr/>
        </p:nvSpPr>
        <p:spPr>
          <a:xfrm>
            <a:off x="4707362" y="4476719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606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6F8A40-27B8-47D7-979D-4E8005FD1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52794"/>
              </p:ext>
            </p:extLst>
          </p:nvPr>
        </p:nvGraphicFramePr>
        <p:xfrm>
          <a:off x="161857" y="1268413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추가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03B8F5A-A3F3-4CAD-9E16-1FE0DBBC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5" y="1540106"/>
            <a:ext cx="7646104" cy="33217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561B74-D142-4360-9B08-57C265401B9A}"/>
              </a:ext>
            </a:extLst>
          </p:cNvPr>
          <p:cNvSpPr/>
          <p:nvPr/>
        </p:nvSpPr>
        <p:spPr>
          <a:xfrm>
            <a:off x="1845329" y="3835670"/>
            <a:ext cx="5479297" cy="19598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6" name="사각형 설명선 52">
            <a:extLst>
              <a:ext uri="{FF2B5EF4-FFF2-40B4-BE49-F238E27FC236}">
                <a16:creationId xmlns:a16="http://schemas.microsoft.com/office/drawing/2014/main" id="{5302F757-9463-4DCE-823C-8A358D184443}"/>
              </a:ext>
            </a:extLst>
          </p:cNvPr>
          <p:cNvSpPr/>
          <p:nvPr/>
        </p:nvSpPr>
        <p:spPr>
          <a:xfrm>
            <a:off x="7291786" y="2885802"/>
            <a:ext cx="945105" cy="183267"/>
          </a:xfrm>
          <a:prstGeom prst="wedgeRectCallout">
            <a:avLst>
              <a:gd name="adj1" fmla="val 34212"/>
              <a:gd name="adj2" fmla="val -11583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ADD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 설명선 53">
            <a:extLst>
              <a:ext uri="{FF2B5EF4-FFF2-40B4-BE49-F238E27FC236}">
                <a16:creationId xmlns:a16="http://schemas.microsoft.com/office/drawing/2014/main" id="{5F863489-4286-464C-81CA-8497580406E8}"/>
              </a:ext>
            </a:extLst>
          </p:cNvPr>
          <p:cNvSpPr/>
          <p:nvPr/>
        </p:nvSpPr>
        <p:spPr>
          <a:xfrm>
            <a:off x="5670755" y="4157267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 추가</a:t>
            </a:r>
          </a:p>
        </p:txBody>
      </p:sp>
      <p:sp>
        <p:nvSpPr>
          <p:cNvPr id="8" name="사각형 설명선 56">
            <a:extLst>
              <a:ext uri="{FF2B5EF4-FFF2-40B4-BE49-F238E27FC236}">
                <a16:creationId xmlns:a16="http://schemas.microsoft.com/office/drawing/2014/main" id="{5FE1C7AB-DC36-4DEE-90EB-9E21C2FEBEF4}"/>
              </a:ext>
            </a:extLst>
          </p:cNvPr>
          <p:cNvSpPr/>
          <p:nvPr/>
        </p:nvSpPr>
        <p:spPr>
          <a:xfrm>
            <a:off x="890287" y="2602605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사용자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22">
            <a:extLst>
              <a:ext uri="{FF2B5EF4-FFF2-40B4-BE49-F238E27FC236}">
                <a16:creationId xmlns:a16="http://schemas.microsoft.com/office/drawing/2014/main" id="{6FF4D82E-1C9A-4082-A122-79243C0B3E89}"/>
              </a:ext>
            </a:extLst>
          </p:cNvPr>
          <p:cNvSpPr/>
          <p:nvPr/>
        </p:nvSpPr>
        <p:spPr>
          <a:xfrm>
            <a:off x="6435840" y="3517388"/>
            <a:ext cx="945105" cy="183267"/>
          </a:xfrm>
          <a:prstGeom prst="wedgeRectCallout">
            <a:avLst>
              <a:gd name="adj1" fmla="val -33243"/>
              <a:gd name="adj2" fmla="val 13308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22">
            <a:extLst>
              <a:ext uri="{FF2B5EF4-FFF2-40B4-BE49-F238E27FC236}">
                <a16:creationId xmlns:a16="http://schemas.microsoft.com/office/drawing/2014/main" id="{3F966961-48A2-43C0-80DF-6088780A65F3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</p:spTree>
    <p:extLst>
      <p:ext uri="{BB962C8B-B14F-4D97-AF65-F5344CB8AC3E}">
        <p14:creationId xmlns:p14="http://schemas.microsoft.com/office/powerpoint/2010/main" val="2374662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DD20200-0EBD-45DC-8FC4-1398FAEA6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90867"/>
              </p:ext>
            </p:extLst>
          </p:nvPr>
        </p:nvGraphicFramePr>
        <p:xfrm>
          <a:off x="161510" y="1277557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시스템 시간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A8008D8-6E5A-473B-8321-D90A3F71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1" y="1559221"/>
            <a:ext cx="7634059" cy="44639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F074CA-9109-450A-80CD-FB7B14B8009C}"/>
              </a:ext>
            </a:extLst>
          </p:cNvPr>
          <p:cNvSpPr/>
          <p:nvPr/>
        </p:nvSpPr>
        <p:spPr>
          <a:xfrm>
            <a:off x="5139054" y="3853474"/>
            <a:ext cx="993775" cy="1524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2">
            <a:extLst>
              <a:ext uri="{FF2B5EF4-FFF2-40B4-BE49-F238E27FC236}">
                <a16:creationId xmlns:a16="http://schemas.microsoft.com/office/drawing/2014/main" id="{3B734EE9-B463-4D95-8409-79854B0D6108}"/>
              </a:ext>
            </a:extLst>
          </p:cNvPr>
          <p:cNvSpPr/>
          <p:nvPr/>
        </p:nvSpPr>
        <p:spPr>
          <a:xfrm>
            <a:off x="7273151" y="2700639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3">
            <a:extLst>
              <a:ext uri="{FF2B5EF4-FFF2-40B4-BE49-F238E27FC236}">
                <a16:creationId xmlns:a16="http://schemas.microsoft.com/office/drawing/2014/main" id="{C2D24AA0-4ACA-41BD-B2F7-3B246D76FC42}"/>
              </a:ext>
            </a:extLst>
          </p:cNvPr>
          <p:cNvSpPr/>
          <p:nvPr/>
        </p:nvSpPr>
        <p:spPr>
          <a:xfrm>
            <a:off x="5517105" y="4131942"/>
            <a:ext cx="1440160" cy="288639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SYNC WITH MY CLOCK Click PC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시간과 자동 동기화</a:t>
            </a:r>
          </a:p>
        </p:txBody>
      </p:sp>
      <p:sp>
        <p:nvSpPr>
          <p:cNvPr id="9" name="사각형 설명선 56">
            <a:extLst>
              <a:ext uri="{FF2B5EF4-FFF2-40B4-BE49-F238E27FC236}">
                <a16:creationId xmlns:a16="http://schemas.microsoft.com/office/drawing/2014/main" id="{04F4922D-9A98-4ED0-9694-720DF82BEEB9}"/>
              </a:ext>
            </a:extLst>
          </p:cNvPr>
          <p:cNvSpPr/>
          <p:nvPr/>
        </p:nvSpPr>
        <p:spPr>
          <a:xfrm>
            <a:off x="871652" y="2854704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시간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22">
            <a:extLst>
              <a:ext uri="{FF2B5EF4-FFF2-40B4-BE49-F238E27FC236}">
                <a16:creationId xmlns:a16="http://schemas.microsoft.com/office/drawing/2014/main" id="{1A389D56-DCB1-4C59-83B4-CD40AB263CC3}"/>
              </a:ext>
            </a:extLst>
          </p:cNvPr>
          <p:cNvSpPr/>
          <p:nvPr/>
        </p:nvSpPr>
        <p:spPr>
          <a:xfrm>
            <a:off x="6237185" y="3439769"/>
            <a:ext cx="945105" cy="183267"/>
          </a:xfrm>
          <a:prstGeom prst="wedgeRectCallout">
            <a:avLst>
              <a:gd name="adj1" fmla="val -34191"/>
              <a:gd name="adj2" fmla="val 18199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940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E652BB1-995F-4712-A59B-CFC53A05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83407"/>
              </p:ext>
            </p:extLst>
          </p:nvPr>
        </p:nvGraphicFramePr>
        <p:xfrm>
          <a:off x="161857" y="1284869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NTP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67F37AF-FE20-4466-9F9C-F2748A7F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8" y="1570559"/>
            <a:ext cx="7653563" cy="44599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80155C-38F4-4177-B2C9-1CB8052AC2D3}"/>
              </a:ext>
            </a:extLst>
          </p:cNvPr>
          <p:cNvSpPr/>
          <p:nvPr/>
        </p:nvSpPr>
        <p:spPr>
          <a:xfrm>
            <a:off x="2077114" y="3609960"/>
            <a:ext cx="5019675" cy="18097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2">
            <a:extLst>
              <a:ext uri="{FF2B5EF4-FFF2-40B4-BE49-F238E27FC236}">
                <a16:creationId xmlns:a16="http://schemas.microsoft.com/office/drawing/2014/main" id="{589BC33C-1953-48FC-AC13-5967AE6E974C}"/>
              </a:ext>
            </a:extLst>
          </p:cNvPr>
          <p:cNvSpPr/>
          <p:nvPr/>
        </p:nvSpPr>
        <p:spPr>
          <a:xfrm>
            <a:off x="7273498" y="3983894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6">
            <a:extLst>
              <a:ext uri="{FF2B5EF4-FFF2-40B4-BE49-F238E27FC236}">
                <a16:creationId xmlns:a16="http://schemas.microsoft.com/office/drawing/2014/main" id="{EBF8851D-16FB-4311-B770-889354CEF33A}"/>
              </a:ext>
            </a:extLst>
          </p:cNvPr>
          <p:cNvSpPr/>
          <p:nvPr/>
        </p:nvSpPr>
        <p:spPr>
          <a:xfrm>
            <a:off x="871999" y="2862016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시간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17">
            <a:extLst>
              <a:ext uri="{FF2B5EF4-FFF2-40B4-BE49-F238E27FC236}">
                <a16:creationId xmlns:a16="http://schemas.microsoft.com/office/drawing/2014/main" id="{C5B75490-0682-4803-9EAF-03B42CFF02EF}"/>
              </a:ext>
            </a:extLst>
          </p:cNvPr>
          <p:cNvSpPr/>
          <p:nvPr/>
        </p:nvSpPr>
        <p:spPr>
          <a:xfrm>
            <a:off x="3762257" y="3910655"/>
            <a:ext cx="1080120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NTP Server IP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입력</a:t>
            </a: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CFDC2563-B46B-4A9B-9091-5F6172E21C02}"/>
              </a:ext>
            </a:extLst>
          </p:cNvPr>
          <p:cNvSpPr/>
          <p:nvPr/>
        </p:nvSpPr>
        <p:spPr>
          <a:xfrm>
            <a:off x="5607462" y="4245775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574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FA42DD-631B-4CAC-9D16-412E0E96D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1574"/>
              </p:ext>
            </p:extLst>
          </p:nvPr>
        </p:nvGraphicFramePr>
        <p:xfrm>
          <a:off x="161857" y="1286701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Telnet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접속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B16427D-AC37-435D-B66D-4132CB30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0" y="1572391"/>
            <a:ext cx="7648576" cy="41267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AABAB9-6A0E-4748-8EBE-A2C0002D994C}"/>
              </a:ext>
            </a:extLst>
          </p:cNvPr>
          <p:cNvSpPr/>
          <p:nvPr/>
        </p:nvSpPr>
        <p:spPr>
          <a:xfrm>
            <a:off x="2624801" y="3611791"/>
            <a:ext cx="3930650" cy="33655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2">
            <a:extLst>
              <a:ext uri="{FF2B5EF4-FFF2-40B4-BE49-F238E27FC236}">
                <a16:creationId xmlns:a16="http://schemas.microsoft.com/office/drawing/2014/main" id="{2F152B6E-1487-49DB-9B3E-1A4ABE8E4DC9}"/>
              </a:ext>
            </a:extLst>
          </p:cNvPr>
          <p:cNvSpPr/>
          <p:nvPr/>
        </p:nvSpPr>
        <p:spPr>
          <a:xfrm>
            <a:off x="7273498" y="4409258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6">
            <a:extLst>
              <a:ext uri="{FF2B5EF4-FFF2-40B4-BE49-F238E27FC236}">
                <a16:creationId xmlns:a16="http://schemas.microsoft.com/office/drawing/2014/main" id="{9282BAEF-9AC9-4256-BEA0-4A0691C38F6A}"/>
              </a:ext>
            </a:extLst>
          </p:cNvPr>
          <p:cNvSpPr/>
          <p:nvPr/>
        </p:nvSpPr>
        <p:spPr>
          <a:xfrm>
            <a:off x="871999" y="3096493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접속설정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17">
            <a:extLst>
              <a:ext uri="{FF2B5EF4-FFF2-40B4-BE49-F238E27FC236}">
                <a16:creationId xmlns:a16="http://schemas.microsoft.com/office/drawing/2014/main" id="{E86A766C-0586-4C7F-8344-184FFF6B1B8E}"/>
              </a:ext>
            </a:extLst>
          </p:cNvPr>
          <p:cNvSpPr/>
          <p:nvPr/>
        </p:nvSpPr>
        <p:spPr>
          <a:xfrm>
            <a:off x="3762257" y="3269448"/>
            <a:ext cx="1080120" cy="183267"/>
          </a:xfrm>
          <a:prstGeom prst="wedgeRectCallout">
            <a:avLst>
              <a:gd name="adj1" fmla="val -40031"/>
              <a:gd name="adj2" fmla="val 13104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Local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D58DEA49-5D39-420A-90A2-8BAB77233168}"/>
              </a:ext>
            </a:extLst>
          </p:cNvPr>
          <p:cNvSpPr/>
          <p:nvPr/>
        </p:nvSpPr>
        <p:spPr>
          <a:xfrm>
            <a:off x="5607462" y="4247607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19">
            <a:extLst>
              <a:ext uri="{FF2B5EF4-FFF2-40B4-BE49-F238E27FC236}">
                <a16:creationId xmlns:a16="http://schemas.microsoft.com/office/drawing/2014/main" id="{A1056E20-B244-4CF2-B9A0-6A3B900A8A01}"/>
              </a:ext>
            </a:extLst>
          </p:cNvPr>
          <p:cNvSpPr/>
          <p:nvPr/>
        </p:nvSpPr>
        <p:spPr>
          <a:xfrm>
            <a:off x="3537232" y="4075736"/>
            <a:ext cx="1080120" cy="255195"/>
          </a:xfrm>
          <a:prstGeom prst="wedgeRectCallout">
            <a:avLst>
              <a:gd name="adj1" fmla="val -39737"/>
              <a:gd name="adj2" fmla="val -10962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유효시간 설정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Default 10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395535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8D9E40-7115-47BC-AC5B-1550C8661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73738"/>
              </p:ext>
            </p:extLst>
          </p:nvPr>
        </p:nvGraphicFramePr>
        <p:xfrm>
          <a:off x="161857" y="1277557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SSH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접속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6F7C314-C51B-4CAE-A205-1A3A4E2D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7" y="1569367"/>
            <a:ext cx="7654869" cy="44728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BF318-F6E1-4E6A-BA1E-D9E241A50190}"/>
              </a:ext>
            </a:extLst>
          </p:cNvPr>
          <p:cNvSpPr/>
          <p:nvPr/>
        </p:nvSpPr>
        <p:spPr>
          <a:xfrm>
            <a:off x="2628818" y="3749084"/>
            <a:ext cx="3930650" cy="353627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2">
            <a:extLst>
              <a:ext uri="{FF2B5EF4-FFF2-40B4-BE49-F238E27FC236}">
                <a16:creationId xmlns:a16="http://schemas.microsoft.com/office/drawing/2014/main" id="{70F4D784-767E-4DF2-85C9-C30D7A9EDD39}"/>
              </a:ext>
            </a:extLst>
          </p:cNvPr>
          <p:cNvSpPr/>
          <p:nvPr/>
        </p:nvSpPr>
        <p:spPr>
          <a:xfrm>
            <a:off x="7273498" y="3757907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6">
            <a:extLst>
              <a:ext uri="{FF2B5EF4-FFF2-40B4-BE49-F238E27FC236}">
                <a16:creationId xmlns:a16="http://schemas.microsoft.com/office/drawing/2014/main" id="{DF69AA80-EB94-4266-A73A-9A4587C95731}"/>
              </a:ext>
            </a:extLst>
          </p:cNvPr>
          <p:cNvSpPr/>
          <p:nvPr/>
        </p:nvSpPr>
        <p:spPr>
          <a:xfrm>
            <a:off x="871999" y="3087349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접속설정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17">
            <a:extLst>
              <a:ext uri="{FF2B5EF4-FFF2-40B4-BE49-F238E27FC236}">
                <a16:creationId xmlns:a16="http://schemas.microsoft.com/office/drawing/2014/main" id="{9D758E81-6653-44BA-B9F2-DCF9526E8A1A}"/>
              </a:ext>
            </a:extLst>
          </p:cNvPr>
          <p:cNvSpPr/>
          <p:nvPr/>
        </p:nvSpPr>
        <p:spPr>
          <a:xfrm>
            <a:off x="3762257" y="3446670"/>
            <a:ext cx="1350150" cy="163593"/>
          </a:xfrm>
          <a:prstGeom prst="wedgeRectCallout">
            <a:avLst>
              <a:gd name="adj1" fmla="val -33329"/>
              <a:gd name="adj2" fmla="val 13104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SSH enable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56C0B9B5-5C5F-48DC-B787-6C12D505AE57}"/>
              </a:ext>
            </a:extLst>
          </p:cNvPr>
          <p:cNvSpPr/>
          <p:nvPr/>
        </p:nvSpPr>
        <p:spPr>
          <a:xfrm>
            <a:off x="5697472" y="4339869"/>
            <a:ext cx="945105" cy="183267"/>
          </a:xfrm>
          <a:prstGeom prst="wedgeRectCallout">
            <a:avLst>
              <a:gd name="adj1" fmla="val -36504"/>
              <a:gd name="adj2" fmla="val -10370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7.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24">
            <a:extLst>
              <a:ext uri="{FF2B5EF4-FFF2-40B4-BE49-F238E27FC236}">
                <a16:creationId xmlns:a16="http://schemas.microsoft.com/office/drawing/2014/main" id="{18780E63-F849-48F0-80B1-1802FABCD050}"/>
              </a:ext>
            </a:extLst>
          </p:cNvPr>
          <p:cNvSpPr/>
          <p:nvPr/>
        </p:nvSpPr>
        <p:spPr>
          <a:xfrm>
            <a:off x="3671763" y="4124370"/>
            <a:ext cx="1395155" cy="154558"/>
          </a:xfrm>
          <a:prstGeom prst="wedgeRectCallout">
            <a:avLst>
              <a:gd name="adj1" fmla="val -35327"/>
              <a:gd name="adj2" fmla="val -9574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Port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 Default 22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9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062025-6022-4F60-A7AE-19E1FCE2B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40073"/>
              </p:ext>
            </p:extLst>
          </p:nvPr>
        </p:nvGraphicFramePr>
        <p:xfrm>
          <a:off x="161510" y="1286701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WebUI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SSL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접속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4F52A3D-2B96-4271-95BB-C1276AD0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3" y="1572391"/>
            <a:ext cx="7648576" cy="44865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DFC0D0-333C-4A27-A2CB-54FEF9C681E2}"/>
              </a:ext>
            </a:extLst>
          </p:cNvPr>
          <p:cNvSpPr/>
          <p:nvPr/>
        </p:nvSpPr>
        <p:spPr>
          <a:xfrm>
            <a:off x="2647523" y="3178883"/>
            <a:ext cx="3930650" cy="18097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2">
            <a:extLst>
              <a:ext uri="{FF2B5EF4-FFF2-40B4-BE49-F238E27FC236}">
                <a16:creationId xmlns:a16="http://schemas.microsoft.com/office/drawing/2014/main" id="{7CB67584-54B9-477A-9D4E-2A7199AB8F76}"/>
              </a:ext>
            </a:extLst>
          </p:cNvPr>
          <p:cNvSpPr/>
          <p:nvPr/>
        </p:nvSpPr>
        <p:spPr>
          <a:xfrm>
            <a:off x="7273151" y="3106803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6">
            <a:extLst>
              <a:ext uri="{FF2B5EF4-FFF2-40B4-BE49-F238E27FC236}">
                <a16:creationId xmlns:a16="http://schemas.microsoft.com/office/drawing/2014/main" id="{93DBDD65-2B6E-4BD3-B6FC-5E8DF29139A1}"/>
              </a:ext>
            </a:extLst>
          </p:cNvPr>
          <p:cNvSpPr/>
          <p:nvPr/>
        </p:nvSpPr>
        <p:spPr>
          <a:xfrm>
            <a:off x="871652" y="3096493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접속설정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17">
            <a:extLst>
              <a:ext uri="{FF2B5EF4-FFF2-40B4-BE49-F238E27FC236}">
                <a16:creationId xmlns:a16="http://schemas.microsoft.com/office/drawing/2014/main" id="{AEE2355F-A810-46DF-980C-0868438638C4}"/>
              </a:ext>
            </a:extLst>
          </p:cNvPr>
          <p:cNvSpPr/>
          <p:nvPr/>
        </p:nvSpPr>
        <p:spPr>
          <a:xfrm>
            <a:off x="3761910" y="2863848"/>
            <a:ext cx="1350150" cy="163593"/>
          </a:xfrm>
          <a:prstGeom prst="wedgeRectCallout">
            <a:avLst>
              <a:gd name="adj1" fmla="val -33329"/>
              <a:gd name="adj2" fmla="val 13104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HTTP Server enable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994AEF50-6F8F-49FC-A747-5BEEA6190624}"/>
              </a:ext>
            </a:extLst>
          </p:cNvPr>
          <p:cNvSpPr/>
          <p:nvPr/>
        </p:nvSpPr>
        <p:spPr>
          <a:xfrm>
            <a:off x="5067055" y="4683100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7.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19">
            <a:extLst>
              <a:ext uri="{FF2B5EF4-FFF2-40B4-BE49-F238E27FC236}">
                <a16:creationId xmlns:a16="http://schemas.microsoft.com/office/drawing/2014/main" id="{77715542-668E-465B-A006-0F81908C055A}"/>
              </a:ext>
            </a:extLst>
          </p:cNvPr>
          <p:cNvSpPr/>
          <p:nvPr/>
        </p:nvSpPr>
        <p:spPr>
          <a:xfrm>
            <a:off x="3761910" y="3549882"/>
            <a:ext cx="1395155" cy="150010"/>
          </a:xfrm>
          <a:prstGeom prst="wedgeRectCallout">
            <a:avLst>
              <a:gd name="adj1" fmla="val -35327"/>
              <a:gd name="adj2" fmla="val -9574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Port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 </a:t>
            </a: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Default 17877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D42B89-AFFB-4EB7-AE00-C1EF2672BA39}"/>
              </a:ext>
            </a:extLst>
          </p:cNvPr>
          <p:cNvSpPr/>
          <p:nvPr/>
        </p:nvSpPr>
        <p:spPr>
          <a:xfrm>
            <a:off x="2641548" y="3717987"/>
            <a:ext cx="3930650" cy="18097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3" name="사각형 설명선 22">
            <a:extLst>
              <a:ext uri="{FF2B5EF4-FFF2-40B4-BE49-F238E27FC236}">
                <a16:creationId xmlns:a16="http://schemas.microsoft.com/office/drawing/2014/main" id="{9C077142-F3F7-4C7C-9F81-385F4531D07F}"/>
              </a:ext>
            </a:extLst>
          </p:cNvPr>
          <p:cNvSpPr/>
          <p:nvPr/>
        </p:nvSpPr>
        <p:spPr>
          <a:xfrm>
            <a:off x="2352466" y="3446775"/>
            <a:ext cx="1350150" cy="222887"/>
          </a:xfrm>
          <a:prstGeom prst="wedgeRectCallout">
            <a:avLst>
              <a:gd name="adj1" fmla="val 53797"/>
              <a:gd name="adj2" fmla="val 10035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Secure HTTP Server enable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14" name="사각형 설명선 23">
            <a:extLst>
              <a:ext uri="{FF2B5EF4-FFF2-40B4-BE49-F238E27FC236}">
                <a16:creationId xmlns:a16="http://schemas.microsoft.com/office/drawing/2014/main" id="{DDE288E8-D385-4DB5-A50D-EBA183C3DB1C}"/>
              </a:ext>
            </a:extLst>
          </p:cNvPr>
          <p:cNvSpPr/>
          <p:nvPr/>
        </p:nvSpPr>
        <p:spPr>
          <a:xfrm>
            <a:off x="3761910" y="4100173"/>
            <a:ext cx="1395155" cy="154558"/>
          </a:xfrm>
          <a:prstGeom prst="wedgeRectCallout">
            <a:avLst>
              <a:gd name="adj1" fmla="val -35327"/>
              <a:gd name="adj2" fmla="val -9574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 Port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 Default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904154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8950C9-E462-4215-B1ED-FCDF0977D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60475"/>
              </p:ext>
            </p:extLst>
          </p:nvPr>
        </p:nvGraphicFramePr>
        <p:xfrm>
          <a:off x="161857" y="1277557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백업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2855AF8-2D80-403E-8F8D-110F985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7" y="1570532"/>
            <a:ext cx="7657844" cy="31743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CFC89C-275A-43DF-ACE8-124A4A7DAFA1}"/>
              </a:ext>
            </a:extLst>
          </p:cNvPr>
          <p:cNvSpPr/>
          <p:nvPr/>
        </p:nvSpPr>
        <p:spPr>
          <a:xfrm>
            <a:off x="1917051" y="3394764"/>
            <a:ext cx="6341787" cy="20312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6">
            <a:extLst>
              <a:ext uri="{FF2B5EF4-FFF2-40B4-BE49-F238E27FC236}">
                <a16:creationId xmlns:a16="http://schemas.microsoft.com/office/drawing/2014/main" id="{8BA183DA-78FB-4D4E-9EC2-59CFDFA88ED0}"/>
              </a:ext>
            </a:extLst>
          </p:cNvPr>
          <p:cNvSpPr/>
          <p:nvPr/>
        </p:nvSpPr>
        <p:spPr>
          <a:xfrm>
            <a:off x="871999" y="2737799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17">
            <a:extLst>
              <a:ext uri="{FF2B5EF4-FFF2-40B4-BE49-F238E27FC236}">
                <a16:creationId xmlns:a16="http://schemas.microsoft.com/office/drawing/2014/main" id="{F2AAC62A-75DD-43B9-B48B-2F7863D7E2E8}"/>
              </a:ext>
            </a:extLst>
          </p:cNvPr>
          <p:cNvSpPr/>
          <p:nvPr/>
        </p:nvSpPr>
        <p:spPr>
          <a:xfrm>
            <a:off x="2696426" y="3094018"/>
            <a:ext cx="1350150" cy="163593"/>
          </a:xfrm>
          <a:prstGeom prst="wedgeRectCallout">
            <a:avLst>
              <a:gd name="adj1" fmla="val -33329"/>
              <a:gd name="adj2" fmla="val 13104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disk0:startup-config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129C6D-CA75-4AC4-A881-9ADC0396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49" y="4735060"/>
            <a:ext cx="6185978" cy="3397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39BDF2-C86F-4089-A381-351369C5705D}"/>
              </a:ext>
            </a:extLst>
          </p:cNvPr>
          <p:cNvSpPr/>
          <p:nvPr/>
        </p:nvSpPr>
        <p:spPr>
          <a:xfrm>
            <a:off x="1512007" y="4879928"/>
            <a:ext cx="684169" cy="1165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18">
            <a:extLst>
              <a:ext uri="{FF2B5EF4-FFF2-40B4-BE49-F238E27FC236}">
                <a16:creationId xmlns:a16="http://schemas.microsoft.com/office/drawing/2014/main" id="{8F091406-DF58-4F1E-9058-F3758737DB92}"/>
              </a:ext>
            </a:extLst>
          </p:cNvPr>
          <p:cNvSpPr/>
          <p:nvPr/>
        </p:nvSpPr>
        <p:spPr>
          <a:xfrm>
            <a:off x="6327542" y="5146712"/>
            <a:ext cx="945105" cy="183267"/>
          </a:xfrm>
          <a:prstGeom prst="wedgeRectCallout">
            <a:avLst>
              <a:gd name="adj1" fmla="val -36504"/>
              <a:gd name="adj2" fmla="val -10370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저장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83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7006F7-761C-489D-9011-B781DE5FC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190326"/>
              </p:ext>
            </p:extLst>
          </p:nvPr>
        </p:nvGraphicFramePr>
        <p:xfrm>
          <a:off x="161857" y="1277557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초기화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E108DA7-B8C5-460C-A1D4-99D192E7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7" y="1570532"/>
            <a:ext cx="7657844" cy="31743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076ED3-DA5F-409C-9B64-B6C8F6D99C81}"/>
              </a:ext>
            </a:extLst>
          </p:cNvPr>
          <p:cNvSpPr/>
          <p:nvPr/>
        </p:nvSpPr>
        <p:spPr>
          <a:xfrm>
            <a:off x="1917051" y="2435370"/>
            <a:ext cx="6341787" cy="20312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6">
            <a:extLst>
              <a:ext uri="{FF2B5EF4-FFF2-40B4-BE49-F238E27FC236}">
                <a16:creationId xmlns:a16="http://schemas.microsoft.com/office/drawing/2014/main" id="{C3152429-D573-4540-8ED7-4F08824D03BF}"/>
              </a:ext>
            </a:extLst>
          </p:cNvPr>
          <p:cNvSpPr/>
          <p:nvPr/>
        </p:nvSpPr>
        <p:spPr>
          <a:xfrm>
            <a:off x="871999" y="2737799"/>
            <a:ext cx="100004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17">
            <a:extLst>
              <a:ext uri="{FF2B5EF4-FFF2-40B4-BE49-F238E27FC236}">
                <a16:creationId xmlns:a16="http://schemas.microsoft.com/office/drawing/2014/main" id="{E145BE66-B8B6-4368-B35D-DAF650BE9412}"/>
              </a:ext>
            </a:extLst>
          </p:cNvPr>
          <p:cNvSpPr/>
          <p:nvPr/>
        </p:nvSpPr>
        <p:spPr>
          <a:xfrm>
            <a:off x="6908688" y="2155346"/>
            <a:ext cx="1350150" cy="163593"/>
          </a:xfrm>
          <a:prstGeom prst="wedgeRectCallout">
            <a:avLst>
              <a:gd name="adj1" fmla="val 33691"/>
              <a:gd name="adj2" fmla="val 15433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RESET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B95B4-09A1-4537-B6ED-695F87FB33F2}"/>
              </a:ext>
            </a:extLst>
          </p:cNvPr>
          <p:cNvSpPr/>
          <p:nvPr/>
        </p:nvSpPr>
        <p:spPr>
          <a:xfrm>
            <a:off x="1512007" y="4879928"/>
            <a:ext cx="684169" cy="1165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8563E8C7-3E00-464A-86BF-EF85DC0FB297}"/>
              </a:ext>
            </a:extLst>
          </p:cNvPr>
          <p:cNvSpPr/>
          <p:nvPr/>
        </p:nvSpPr>
        <p:spPr>
          <a:xfrm>
            <a:off x="6436135" y="4846566"/>
            <a:ext cx="1381696" cy="183267"/>
          </a:xfrm>
          <a:prstGeom prst="wedgeRectCallout">
            <a:avLst>
              <a:gd name="adj1" fmla="val -36504"/>
              <a:gd name="adj2" fmla="val -10370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초기화 후 장비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재시작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275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925FD2-E290-40FE-A21D-6C2F5FD9E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71473"/>
              </p:ext>
            </p:extLst>
          </p:nvPr>
        </p:nvGraphicFramePr>
        <p:xfrm>
          <a:off x="161857" y="1294013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재시작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6911BB-5D69-4CCC-B0D2-199A2329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7" y="1586988"/>
            <a:ext cx="7657844" cy="30631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0881F1-4EDC-4F8A-AC7C-CDD149343341}"/>
              </a:ext>
            </a:extLst>
          </p:cNvPr>
          <p:cNvSpPr/>
          <p:nvPr/>
        </p:nvSpPr>
        <p:spPr>
          <a:xfrm>
            <a:off x="1923126" y="2950212"/>
            <a:ext cx="6311900" cy="20312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6">
            <a:extLst>
              <a:ext uri="{FF2B5EF4-FFF2-40B4-BE49-F238E27FC236}">
                <a16:creationId xmlns:a16="http://schemas.microsoft.com/office/drawing/2014/main" id="{C6C41DF6-E2B1-459E-869A-FA2AFD5FDF55}"/>
              </a:ext>
            </a:extLst>
          </p:cNvPr>
          <p:cNvSpPr/>
          <p:nvPr/>
        </p:nvSpPr>
        <p:spPr>
          <a:xfrm>
            <a:off x="359435" y="3247003"/>
            <a:ext cx="1422602" cy="183267"/>
          </a:xfrm>
          <a:prstGeom prst="wedgeRectCallout">
            <a:avLst>
              <a:gd name="adj1" fmla="val -6717"/>
              <a:gd name="adj2" fmla="val -11842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리부팅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17">
            <a:extLst>
              <a:ext uri="{FF2B5EF4-FFF2-40B4-BE49-F238E27FC236}">
                <a16:creationId xmlns:a16="http://schemas.microsoft.com/office/drawing/2014/main" id="{3C23A121-59FD-4110-80DF-5AB6BED41F1C}"/>
              </a:ext>
            </a:extLst>
          </p:cNvPr>
          <p:cNvSpPr/>
          <p:nvPr/>
        </p:nvSpPr>
        <p:spPr>
          <a:xfrm>
            <a:off x="6867003" y="2617557"/>
            <a:ext cx="1035714" cy="163593"/>
          </a:xfrm>
          <a:prstGeom prst="wedgeRectCallout">
            <a:avLst>
              <a:gd name="adj1" fmla="val 33691"/>
              <a:gd name="adj2" fmla="val 15433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RELOAD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9F7AB9-2D58-41E3-B3BF-EC475BB02A84}"/>
              </a:ext>
            </a:extLst>
          </p:cNvPr>
          <p:cNvSpPr/>
          <p:nvPr/>
        </p:nvSpPr>
        <p:spPr>
          <a:xfrm>
            <a:off x="1512007" y="4896384"/>
            <a:ext cx="684169" cy="1165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240DD1-92EC-4242-961B-325C11DA4E73}"/>
              </a:ext>
            </a:extLst>
          </p:cNvPr>
          <p:cNvSpPr/>
          <p:nvPr/>
        </p:nvSpPr>
        <p:spPr>
          <a:xfrm>
            <a:off x="1926301" y="3330412"/>
            <a:ext cx="6308726" cy="20312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1" name="사각형 설명선 20">
            <a:extLst>
              <a:ext uri="{FF2B5EF4-FFF2-40B4-BE49-F238E27FC236}">
                <a16:creationId xmlns:a16="http://schemas.microsoft.com/office/drawing/2014/main" id="{281CF899-5E47-43FB-BBEB-2CA5F9F0924D}"/>
              </a:ext>
            </a:extLst>
          </p:cNvPr>
          <p:cNvSpPr/>
          <p:nvPr/>
        </p:nvSpPr>
        <p:spPr>
          <a:xfrm>
            <a:off x="6867602" y="3652672"/>
            <a:ext cx="1035714" cy="163593"/>
          </a:xfrm>
          <a:prstGeom prst="wedgeRectCallout">
            <a:avLst>
              <a:gd name="adj1" fmla="val 37370"/>
              <a:gd name="adj2" fmla="val -13290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HALT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99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eaLnBrk="1" latinLnBrk="1" hangingPunct="1"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C1881BA1-30DE-4390-B5E2-38985897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32" y="1274098"/>
            <a:ext cx="6219972" cy="25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90000"/>
              </a:lnSpc>
              <a:buFont typeface="Webdings" pitchFamily="18" charset="2"/>
              <a:buChar char="a"/>
            </a:pPr>
            <a:r>
              <a:rPr lang="en-US" altLang="ko-KR" sz="1200" b="1" dirty="0">
                <a:latin typeface="+mn-ea"/>
                <a:ea typeface="+mn-ea"/>
                <a:sym typeface="Webdings" pitchFamily="18" charset="2"/>
              </a:rPr>
              <a:t> </a:t>
            </a:r>
            <a:r>
              <a:rPr lang="ko-KR" altLang="en-US" sz="1200" b="1" dirty="0">
                <a:latin typeface="+mn-ea"/>
                <a:ea typeface="+mn-ea"/>
                <a:sym typeface="Webdings" pitchFamily="18" charset="2"/>
              </a:rPr>
              <a:t>일반적인 개념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endParaRPr lang="ko-KR" altLang="en-US" sz="1400" dirty="0">
              <a:latin typeface="+mn-ea"/>
              <a:ea typeface="+mn-ea"/>
              <a:sym typeface="Webdings" pitchFamily="18" charset="2"/>
            </a:endParaRP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   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- VPN peer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사이의 가상 경로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   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-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인터넷 상에서 외부로부터 영향을 받지 않는 가상의 구간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endParaRPr lang="ko-KR" altLang="en-US" sz="1400" dirty="0">
              <a:latin typeface="+mn-ea"/>
              <a:ea typeface="+mn-ea"/>
              <a:sym typeface="Webdings" pitchFamily="18" charset="2"/>
            </a:endParaRPr>
          </a:p>
          <a:p>
            <a:pPr algn="l" eaLnBrk="1" hangingPunct="1">
              <a:lnSpc>
                <a:spcPct val="90000"/>
              </a:lnSpc>
              <a:buFont typeface="Webdings" pitchFamily="18" charset="2"/>
              <a:buChar char="a"/>
            </a:pPr>
            <a:r>
              <a:rPr lang="ko-KR" altLang="en-US" sz="1200" b="1" dirty="0">
                <a:latin typeface="+mn-ea"/>
                <a:ea typeface="+mn-ea"/>
                <a:sym typeface="Webdings" pitchFamily="18" charset="2"/>
              </a:rPr>
              <a:t> 기술적인 개념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Char char="a"/>
            </a:pPr>
            <a:endParaRPr lang="ko-KR" altLang="en-US" sz="1400" dirty="0">
              <a:latin typeface="+mn-ea"/>
              <a:ea typeface="+mn-ea"/>
              <a:sym typeface="Webdings" pitchFamily="18" charset="2"/>
            </a:endParaRP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   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- Tunnel = Encapsulation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     -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패킷에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대해 암호화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,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인증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,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무결성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기술이 적용되는 구간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   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- VPN peer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사이에 서로 약속된 프로토콜로 세션 구성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(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터널링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구성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)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     -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송신단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: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소스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패킷을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 약속된 프로토콜로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encapsulation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해서 송신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–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암호화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,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인증 적용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   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-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수신단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: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인터넷을 통해 전달된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패킷을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 </a:t>
            </a:r>
            <a:r>
              <a:rPr lang="en-US" altLang="ko-KR" sz="1000" dirty="0" err="1">
                <a:latin typeface="+mn-ea"/>
                <a:ea typeface="+mn-ea"/>
                <a:sym typeface="Webdings" pitchFamily="18" charset="2"/>
              </a:rPr>
              <a:t>decapsulation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해서 실제 목적지로 전달 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– </a:t>
            </a:r>
            <a:r>
              <a:rPr lang="ko-KR" altLang="en-US" sz="1000" dirty="0" err="1">
                <a:latin typeface="+mn-ea"/>
                <a:ea typeface="+mn-ea"/>
                <a:sym typeface="Webdings" pitchFamily="18" charset="2"/>
              </a:rPr>
              <a:t>복호화</a:t>
            </a:r>
            <a:r>
              <a:rPr lang="en-US" altLang="ko-KR" sz="1000" dirty="0">
                <a:latin typeface="+mn-ea"/>
                <a:ea typeface="+mn-ea"/>
                <a:sym typeface="Webdings" pitchFamily="18" charset="2"/>
              </a:rPr>
              <a:t>, </a:t>
            </a:r>
            <a:r>
              <a:rPr lang="ko-KR" altLang="en-US" sz="1000" dirty="0">
                <a:latin typeface="+mn-ea"/>
                <a:ea typeface="+mn-ea"/>
                <a:sym typeface="Webdings" pitchFamily="18" charset="2"/>
              </a:rPr>
              <a:t>인증 적용</a:t>
            </a: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endParaRPr lang="ko-KR" altLang="en-US" sz="1200" dirty="0">
              <a:latin typeface="+mn-ea"/>
              <a:ea typeface="+mn-ea"/>
              <a:sym typeface="Webdings" pitchFamily="18" charset="2"/>
            </a:endParaRPr>
          </a:p>
          <a:p>
            <a:pPr algn="l" eaLnBrk="1" hangingPunct="1">
              <a:lnSpc>
                <a:spcPct val="90000"/>
              </a:lnSpc>
              <a:buFont typeface="Webdings" pitchFamily="18" charset="2"/>
              <a:buNone/>
            </a:pPr>
            <a:endParaRPr lang="ko-KR" altLang="en-US" sz="1200" dirty="0">
              <a:latin typeface="+mn-ea"/>
              <a:ea typeface="+mn-ea"/>
              <a:sym typeface="Webdings" pitchFamily="18" charset="2"/>
            </a:endParaRPr>
          </a:p>
          <a:p>
            <a:pPr algn="l" eaLnBrk="1" hangingPunct="1">
              <a:lnSpc>
                <a:spcPct val="90000"/>
              </a:lnSpc>
              <a:buFont typeface="Webdings" pitchFamily="18" charset="2"/>
              <a:buChar char="a"/>
            </a:pPr>
            <a:r>
              <a:rPr lang="ko-KR" altLang="en-US" sz="1200" b="1" dirty="0">
                <a:latin typeface="+mn-ea"/>
                <a:ea typeface="+mn-ea"/>
                <a:sym typeface="Webdings" pitchFamily="18" charset="2"/>
              </a:rPr>
              <a:t> </a:t>
            </a:r>
            <a:r>
              <a:rPr lang="en-US" altLang="ko-KR" sz="1200" b="1" dirty="0">
                <a:latin typeface="+mn-ea"/>
                <a:ea typeface="+mn-ea"/>
                <a:sym typeface="Webdings" pitchFamily="18" charset="2"/>
              </a:rPr>
              <a:t>Tunnel (</a:t>
            </a:r>
            <a:r>
              <a:rPr lang="ko-KR" altLang="en-US" sz="1200" b="1" dirty="0">
                <a:latin typeface="+mn-ea"/>
                <a:ea typeface="+mn-ea"/>
                <a:sym typeface="Webdings" pitchFamily="18" charset="2"/>
              </a:rPr>
              <a:t>터널</a:t>
            </a:r>
            <a:r>
              <a:rPr lang="en-US" altLang="ko-KR" sz="1200" b="1" dirty="0">
                <a:latin typeface="+mn-ea"/>
                <a:ea typeface="+mn-ea"/>
                <a:sym typeface="Webdings" pitchFamily="18" charset="2"/>
              </a:rPr>
              <a:t>) </a:t>
            </a:r>
            <a:r>
              <a:rPr lang="ko-KR" altLang="en-US" sz="1200" b="1" dirty="0">
                <a:latin typeface="+mn-ea"/>
                <a:ea typeface="+mn-ea"/>
                <a:sym typeface="Webdings" pitchFamily="18" charset="2"/>
              </a:rPr>
              <a:t>구성 예</a:t>
            </a:r>
            <a:endParaRPr lang="ko-KR" altLang="en-US" sz="1200" dirty="0">
              <a:latin typeface="+mn-ea"/>
              <a:ea typeface="+mn-ea"/>
              <a:sym typeface="Webdings" pitchFamily="18" charset="2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D64C40E9-5A97-456F-9A57-CCB4BB5D526B}"/>
              </a:ext>
            </a:extLst>
          </p:cNvPr>
          <p:cNvGrpSpPr>
            <a:grpSpLocks/>
          </p:cNvGrpSpPr>
          <p:nvPr/>
        </p:nvGrpSpPr>
        <p:grpSpPr bwMode="auto">
          <a:xfrm>
            <a:off x="4206159" y="3731316"/>
            <a:ext cx="3836224" cy="801687"/>
            <a:chOff x="2794" y="2520"/>
            <a:chExt cx="2230" cy="505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CD745E10-F183-4176-AE2A-D2BCE3247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9" y="2674"/>
              <a:ext cx="951" cy="276"/>
              <a:chOff x="2231" y="1872"/>
              <a:chExt cx="1273" cy="745"/>
            </a:xfrm>
          </p:grpSpPr>
          <p:grpSp>
            <p:nvGrpSpPr>
              <p:cNvPr id="56" name="Group 5">
                <a:extLst>
                  <a:ext uri="{FF2B5EF4-FFF2-40B4-BE49-F238E27FC236}">
                    <a16:creationId xmlns:a16="http://schemas.microsoft.com/office/drawing/2014/main" id="{39C8F80B-4D9C-4262-9EE2-86B547236F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4" y="1879"/>
                <a:ext cx="1240" cy="738"/>
                <a:chOff x="1976" y="2002"/>
                <a:chExt cx="1240" cy="738"/>
              </a:xfrm>
            </p:grpSpPr>
            <p:sp>
              <p:nvSpPr>
                <p:cNvPr id="68" name="Oval 6">
                  <a:extLst>
                    <a:ext uri="{FF2B5EF4-FFF2-40B4-BE49-F238E27FC236}">
                      <a16:creationId xmlns:a16="http://schemas.microsoft.com/office/drawing/2014/main" id="{1DDA61CE-A96C-414B-B890-604A4C43E2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2" y="2002"/>
                  <a:ext cx="445" cy="388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69" name="Oval 7">
                  <a:extLst>
                    <a:ext uri="{FF2B5EF4-FFF2-40B4-BE49-F238E27FC236}">
                      <a16:creationId xmlns:a16="http://schemas.microsoft.com/office/drawing/2014/main" id="{39C4CF2A-C8AA-4AE3-9802-1A47DBBB30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8" y="2207"/>
                  <a:ext cx="488" cy="330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0" name="Oval 8">
                  <a:extLst>
                    <a:ext uri="{FF2B5EF4-FFF2-40B4-BE49-F238E27FC236}">
                      <a16:creationId xmlns:a16="http://schemas.microsoft.com/office/drawing/2014/main" id="{EDED1467-41BA-4A26-AAC5-5529A3B43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1" y="2111"/>
                  <a:ext cx="298" cy="279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1" name="Oval 9">
                  <a:extLst>
                    <a:ext uri="{FF2B5EF4-FFF2-40B4-BE49-F238E27FC236}">
                      <a16:creationId xmlns:a16="http://schemas.microsoft.com/office/drawing/2014/main" id="{25F721CE-0FE2-46BC-BFC2-827769645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3" y="2049"/>
                  <a:ext cx="202" cy="193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2" name="Oval 10">
                  <a:extLst>
                    <a:ext uri="{FF2B5EF4-FFF2-40B4-BE49-F238E27FC236}">
                      <a16:creationId xmlns:a16="http://schemas.microsoft.com/office/drawing/2014/main" id="{3123C7D9-014F-4B6E-AB5F-07426573C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5" y="2018"/>
                  <a:ext cx="169" cy="196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3" name="Oval 11">
                  <a:extLst>
                    <a:ext uri="{FF2B5EF4-FFF2-40B4-BE49-F238E27FC236}">
                      <a16:creationId xmlns:a16="http://schemas.microsoft.com/office/drawing/2014/main" id="{42DB49B8-078F-4109-B8F0-3E43D51CA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1" y="2410"/>
                  <a:ext cx="351" cy="259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4" name="Oval 12">
                  <a:extLst>
                    <a:ext uri="{FF2B5EF4-FFF2-40B4-BE49-F238E27FC236}">
                      <a16:creationId xmlns:a16="http://schemas.microsoft.com/office/drawing/2014/main" id="{114D1CD3-95E2-4420-AB6A-F9394AB49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6" y="2282"/>
                  <a:ext cx="287" cy="185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5" name="Oval 13">
                  <a:extLst>
                    <a:ext uri="{FF2B5EF4-FFF2-40B4-BE49-F238E27FC236}">
                      <a16:creationId xmlns:a16="http://schemas.microsoft.com/office/drawing/2014/main" id="{EAFB3460-53B2-4FD0-8A57-8339178D77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9" y="2176"/>
                  <a:ext cx="500" cy="370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6" name="Oval 14">
                  <a:extLst>
                    <a:ext uri="{FF2B5EF4-FFF2-40B4-BE49-F238E27FC236}">
                      <a16:creationId xmlns:a16="http://schemas.microsoft.com/office/drawing/2014/main" id="{9B9826DB-1945-4305-A700-99FD4B8F8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9" y="2410"/>
                  <a:ext cx="297" cy="259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7" name="Oval 15">
                  <a:extLst>
                    <a:ext uri="{FF2B5EF4-FFF2-40B4-BE49-F238E27FC236}">
                      <a16:creationId xmlns:a16="http://schemas.microsoft.com/office/drawing/2014/main" id="{03691021-6E91-4947-BA49-0140E9D10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4" y="2497"/>
                  <a:ext cx="181" cy="176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78" name="Oval 16">
                  <a:extLst>
                    <a:ext uri="{FF2B5EF4-FFF2-40B4-BE49-F238E27FC236}">
                      <a16:creationId xmlns:a16="http://schemas.microsoft.com/office/drawing/2014/main" id="{BFF5318D-0538-476B-8581-FA66B25E9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8" y="2479"/>
                  <a:ext cx="307" cy="261"/>
                </a:xfrm>
                <a:prstGeom prst="ellipse">
                  <a:avLst/>
                </a:prstGeom>
                <a:solidFill>
                  <a:srgbClr val="86868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7" name="Oval 17">
                <a:extLst>
                  <a:ext uri="{FF2B5EF4-FFF2-40B4-BE49-F238E27FC236}">
                    <a16:creationId xmlns:a16="http://schemas.microsoft.com/office/drawing/2014/main" id="{CF4C20E5-A389-4FD1-883A-2787EDD4C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1872"/>
                <a:ext cx="445" cy="357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58" name="Oval 18">
                <a:extLst>
                  <a:ext uri="{FF2B5EF4-FFF2-40B4-BE49-F238E27FC236}">
                    <a16:creationId xmlns:a16="http://schemas.microsoft.com/office/drawing/2014/main" id="{53DAD74B-A8B5-4497-8918-E2949378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8" y="2049"/>
                <a:ext cx="490" cy="316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59" name="Oval 19">
                <a:extLst>
                  <a:ext uri="{FF2B5EF4-FFF2-40B4-BE49-F238E27FC236}">
                    <a16:creationId xmlns:a16="http://schemas.microsoft.com/office/drawing/2014/main" id="{B73AB6B4-85E9-4AA9-8A2D-BB54FAE22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1979"/>
                <a:ext cx="299" cy="24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0" name="Oval 20">
                <a:extLst>
                  <a:ext uri="{FF2B5EF4-FFF2-40B4-BE49-F238E27FC236}">
                    <a16:creationId xmlns:a16="http://schemas.microsoft.com/office/drawing/2014/main" id="{948658D2-86F8-4614-8686-188A128D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1915"/>
                <a:ext cx="200" cy="18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1" name="Oval 21">
                <a:extLst>
                  <a:ext uri="{FF2B5EF4-FFF2-40B4-BE49-F238E27FC236}">
                    <a16:creationId xmlns:a16="http://schemas.microsoft.com/office/drawing/2014/main" id="{87F3BB2D-AB94-44F8-A6E9-09FEC320A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" y="1891"/>
                <a:ext cx="178" cy="177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2" name="Oval 22">
                <a:extLst>
                  <a:ext uri="{FF2B5EF4-FFF2-40B4-BE49-F238E27FC236}">
                    <a16:creationId xmlns:a16="http://schemas.microsoft.com/office/drawing/2014/main" id="{62AF4D36-0E10-43F6-9697-EC446BB1F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0" y="2223"/>
                <a:ext cx="345" cy="238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3" name="Oval 23">
                <a:extLst>
                  <a:ext uri="{FF2B5EF4-FFF2-40B4-BE49-F238E27FC236}">
                    <a16:creationId xmlns:a16="http://schemas.microsoft.com/office/drawing/2014/main" id="{2C4613FC-6B50-4748-98EF-05F0C239D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1" y="2119"/>
                <a:ext cx="290" cy="17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4" name="Oval 24">
                <a:extLst>
                  <a:ext uri="{FF2B5EF4-FFF2-40B4-BE49-F238E27FC236}">
                    <a16:creationId xmlns:a16="http://schemas.microsoft.com/office/drawing/2014/main" id="{2189B49D-3AC5-4D6D-9D6B-ADA0DAF37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026"/>
                <a:ext cx="489" cy="353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44D17E9-4118-4CE0-AF5C-166349B9F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" y="2223"/>
                <a:ext cx="302" cy="238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ED8A0B1C-C2FE-4A3E-80A1-C9409264D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2304"/>
                <a:ext cx="179" cy="158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D9DC8D1D-2194-4D9A-A536-F375E927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1" y="2286"/>
                <a:ext cx="311" cy="25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28">
              <a:extLst>
                <a:ext uri="{FF2B5EF4-FFF2-40B4-BE49-F238E27FC236}">
                  <a16:creationId xmlns:a16="http://schemas.microsoft.com/office/drawing/2014/main" id="{FF1D82E8-A4FF-421C-9862-C8E9EE93B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2774"/>
              <a:ext cx="107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ko-KR" sz="1000">
                <a:latin typeface="+mn-ea"/>
                <a:ea typeface="+mn-ea"/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8C416C4-2ABC-457D-BDED-C004C4587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" y="2748"/>
              <a:ext cx="852" cy="91"/>
            </a:xfrm>
            <a:prstGeom prst="rect">
              <a:avLst/>
            </a:prstGeom>
            <a:gradFill rotWithShape="0">
              <a:gsLst>
                <a:gs pos="0">
                  <a:srgbClr val="E41404"/>
                </a:gs>
                <a:gs pos="50000">
                  <a:srgbClr val="FFFFFF"/>
                </a:gs>
                <a:gs pos="100000">
                  <a:srgbClr val="E41404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416225FA-14E9-434D-A8CD-1D09D6C70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2778"/>
              <a:ext cx="1868" cy="22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FFFFFF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8" name="Text Box 31">
              <a:extLst>
                <a:ext uri="{FF2B5EF4-FFF2-40B4-BE49-F238E27FC236}">
                  <a16:creationId xmlns:a16="http://schemas.microsoft.com/office/drawing/2014/main" id="{28DC3A2A-EDEF-4E8D-9011-69F959EFF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" y="2830"/>
              <a:ext cx="26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VPN</a:t>
              </a:r>
            </a:p>
          </p:txBody>
        </p:sp>
        <p:sp>
          <p:nvSpPr>
            <p:cNvPr id="19" name="Text Box 32">
              <a:extLst>
                <a:ext uri="{FF2B5EF4-FFF2-40B4-BE49-F238E27FC236}">
                  <a16:creationId xmlns:a16="http://schemas.microsoft.com/office/drawing/2014/main" id="{F964A9F9-8CF6-4C48-BE46-B6AE15893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7" y="2520"/>
              <a:ext cx="506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1000">
                  <a:solidFill>
                    <a:srgbClr val="FF0000"/>
                  </a:solidFill>
                  <a:latin typeface="+mn-ea"/>
                  <a:ea typeface="+mn-ea"/>
                </a:rPr>
                <a:t>터널링 구간</a:t>
              </a:r>
            </a:p>
          </p:txBody>
        </p:sp>
        <p:grpSp>
          <p:nvGrpSpPr>
            <p:cNvPr id="20" name="Group 35">
              <a:extLst>
                <a:ext uri="{FF2B5EF4-FFF2-40B4-BE49-F238E27FC236}">
                  <a16:creationId xmlns:a16="http://schemas.microsoft.com/office/drawing/2014/main" id="{78FDCEBA-CEA9-4741-AB33-F5F43E886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3" y="2696"/>
              <a:ext cx="173" cy="176"/>
              <a:chOff x="566" y="2559"/>
              <a:chExt cx="355" cy="351"/>
            </a:xfrm>
          </p:grpSpPr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id="{408F3424-F3DE-4FD8-B40E-DE6D555B2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6" y="2559"/>
                <a:ext cx="355" cy="351"/>
                <a:chOff x="566" y="2559"/>
                <a:chExt cx="355" cy="351"/>
              </a:xfrm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72C9D421-17FD-4395-B801-B43AE8D0D4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2795"/>
                  <a:ext cx="170" cy="42"/>
                </a:xfrm>
                <a:custGeom>
                  <a:avLst/>
                  <a:gdLst>
                    <a:gd name="T0" fmla="*/ 0 w 170"/>
                    <a:gd name="T1" fmla="*/ 41 h 42"/>
                    <a:gd name="T2" fmla="*/ 127 w 170"/>
                    <a:gd name="T3" fmla="*/ 41 h 42"/>
                    <a:gd name="T4" fmla="*/ 169 w 170"/>
                    <a:gd name="T5" fmla="*/ 0 h 42"/>
                    <a:gd name="T6" fmla="*/ 40 w 170"/>
                    <a:gd name="T7" fmla="*/ 0 h 42"/>
                    <a:gd name="T8" fmla="*/ 0 w 170"/>
                    <a:gd name="T9" fmla="*/ 41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0" h="42">
                      <a:moveTo>
                        <a:pt x="0" y="41"/>
                      </a:moveTo>
                      <a:lnTo>
                        <a:pt x="127" y="41"/>
                      </a:lnTo>
                      <a:lnTo>
                        <a:pt x="169" y="0"/>
                      </a:lnTo>
                      <a:lnTo>
                        <a:pt x="40" y="0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3AFD129A-B862-469C-8382-6A1AEECC3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" y="2804"/>
                  <a:ext cx="61" cy="21"/>
                </a:xfrm>
                <a:custGeom>
                  <a:avLst/>
                  <a:gdLst>
                    <a:gd name="T0" fmla="*/ 0 w 61"/>
                    <a:gd name="T1" fmla="*/ 20 h 21"/>
                    <a:gd name="T2" fmla="*/ 60 w 61"/>
                    <a:gd name="T3" fmla="*/ 20 h 21"/>
                    <a:gd name="T4" fmla="*/ 60 w 61"/>
                    <a:gd name="T5" fmla="*/ 0 h 21"/>
                    <a:gd name="T6" fmla="*/ 0 w 61"/>
                    <a:gd name="T7" fmla="*/ 0 h 21"/>
                    <a:gd name="T8" fmla="*/ 0 w 61"/>
                    <a:gd name="T9" fmla="*/ 2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" h="21">
                      <a:moveTo>
                        <a:pt x="0" y="20"/>
                      </a:moveTo>
                      <a:lnTo>
                        <a:pt x="60" y="20"/>
                      </a:lnTo>
                      <a:lnTo>
                        <a:pt x="60" y="0"/>
                      </a:lnTo>
                      <a:lnTo>
                        <a:pt x="0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7F1CE77A-8D91-4EA4-9DAD-A7591E902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" y="2793"/>
                  <a:ext cx="55" cy="55"/>
                </a:xfrm>
                <a:custGeom>
                  <a:avLst/>
                  <a:gdLst>
                    <a:gd name="T0" fmla="*/ 54 w 55"/>
                    <a:gd name="T1" fmla="*/ 1 h 55"/>
                    <a:gd name="T2" fmla="*/ 43 w 55"/>
                    <a:gd name="T3" fmla="*/ 0 h 55"/>
                    <a:gd name="T4" fmla="*/ 0 w 55"/>
                    <a:gd name="T5" fmla="*/ 42 h 55"/>
                    <a:gd name="T6" fmla="*/ 0 w 55"/>
                    <a:gd name="T7" fmla="*/ 54 h 55"/>
                    <a:gd name="T8" fmla="*/ 54 w 55"/>
                    <a:gd name="T9" fmla="*/ 1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5">
                      <a:moveTo>
                        <a:pt x="54" y="1"/>
                      </a:moveTo>
                      <a:lnTo>
                        <a:pt x="43" y="0"/>
                      </a:lnTo>
                      <a:lnTo>
                        <a:pt x="0" y="42"/>
                      </a:lnTo>
                      <a:lnTo>
                        <a:pt x="0" y="54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6BD8B8DC-E705-4AE6-ADC0-3E64BDB9D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2836"/>
                  <a:ext cx="130" cy="17"/>
                </a:xfrm>
                <a:custGeom>
                  <a:avLst/>
                  <a:gdLst>
                    <a:gd name="T0" fmla="*/ 129 w 130"/>
                    <a:gd name="T1" fmla="*/ 16 h 17"/>
                    <a:gd name="T2" fmla="*/ 0 w 130"/>
                    <a:gd name="T3" fmla="*/ 16 h 17"/>
                    <a:gd name="T4" fmla="*/ 0 w 130"/>
                    <a:gd name="T5" fmla="*/ 0 h 17"/>
                    <a:gd name="T6" fmla="*/ 129 w 130"/>
                    <a:gd name="T7" fmla="*/ 0 h 17"/>
                    <a:gd name="T8" fmla="*/ 129 w 130"/>
                    <a:gd name="T9" fmla="*/ 16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0" h="17">
                      <a:moveTo>
                        <a:pt x="129" y="16"/>
                      </a:move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129" y="0"/>
                      </a:lnTo>
                      <a:lnTo>
                        <a:pt x="129" y="16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23628CDB-DFB2-4B08-917F-C75CEF1A3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" y="2797"/>
                  <a:ext cx="87" cy="28"/>
                </a:xfrm>
                <a:custGeom>
                  <a:avLst/>
                  <a:gdLst>
                    <a:gd name="T0" fmla="*/ 0 w 87"/>
                    <a:gd name="T1" fmla="*/ 0 h 28"/>
                    <a:gd name="T2" fmla="*/ 0 w 87"/>
                    <a:gd name="T3" fmla="*/ 7 h 28"/>
                    <a:gd name="T4" fmla="*/ 60 w 87"/>
                    <a:gd name="T5" fmla="*/ 7 h 28"/>
                    <a:gd name="T6" fmla="*/ 60 w 87"/>
                    <a:gd name="T7" fmla="*/ 27 h 28"/>
                    <a:gd name="T8" fmla="*/ 86 w 87"/>
                    <a:gd name="T9" fmla="*/ 0 h 28"/>
                    <a:gd name="T10" fmla="*/ 0 w 87"/>
                    <a:gd name="T11" fmla="*/ 0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7" h="28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0" y="7"/>
                      </a:lnTo>
                      <a:lnTo>
                        <a:pt x="60" y="27"/>
                      </a:lnTo>
                      <a:lnTo>
                        <a:pt x="86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350C800E-1F9C-485E-B27C-992BA333B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" y="2859"/>
                  <a:ext cx="35" cy="50"/>
                </a:xfrm>
                <a:custGeom>
                  <a:avLst/>
                  <a:gdLst>
                    <a:gd name="T0" fmla="*/ 0 w 35"/>
                    <a:gd name="T1" fmla="*/ 49 h 50"/>
                    <a:gd name="T2" fmla="*/ 0 w 35"/>
                    <a:gd name="T3" fmla="*/ 32 h 50"/>
                    <a:gd name="T4" fmla="*/ 34 w 35"/>
                    <a:gd name="T5" fmla="*/ 0 h 50"/>
                    <a:gd name="T6" fmla="*/ 34 w 35"/>
                    <a:gd name="T7" fmla="*/ 17 h 50"/>
                    <a:gd name="T8" fmla="*/ 0 w 35"/>
                    <a:gd name="T9" fmla="*/ 49 h 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" h="50">
                      <a:moveTo>
                        <a:pt x="0" y="49"/>
                      </a:moveTo>
                      <a:lnTo>
                        <a:pt x="0" y="32"/>
                      </a:lnTo>
                      <a:lnTo>
                        <a:pt x="34" y="0"/>
                      </a:lnTo>
                      <a:lnTo>
                        <a:pt x="34" y="17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89E3061C-EB97-41E6-A02F-5DC71B0B6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" y="2559"/>
                  <a:ext cx="29" cy="240"/>
                </a:xfrm>
                <a:custGeom>
                  <a:avLst/>
                  <a:gdLst>
                    <a:gd name="T0" fmla="*/ 0 w 29"/>
                    <a:gd name="T1" fmla="*/ 29 h 240"/>
                    <a:gd name="T2" fmla="*/ 28 w 29"/>
                    <a:gd name="T3" fmla="*/ 0 h 240"/>
                    <a:gd name="T4" fmla="*/ 28 w 29"/>
                    <a:gd name="T5" fmla="*/ 210 h 240"/>
                    <a:gd name="T6" fmla="*/ 0 w 29"/>
                    <a:gd name="T7" fmla="*/ 239 h 240"/>
                    <a:gd name="T8" fmla="*/ 0 w 29"/>
                    <a:gd name="T9" fmla="*/ 2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240">
                      <a:moveTo>
                        <a:pt x="0" y="29"/>
                      </a:moveTo>
                      <a:lnTo>
                        <a:pt x="28" y="0"/>
                      </a:lnTo>
                      <a:lnTo>
                        <a:pt x="28" y="210"/>
                      </a:lnTo>
                      <a:lnTo>
                        <a:pt x="0" y="239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5A8FE88E-6FC2-40B3-A78D-6309BE590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" y="2560"/>
                  <a:ext cx="281" cy="28"/>
                </a:xfrm>
                <a:custGeom>
                  <a:avLst/>
                  <a:gdLst>
                    <a:gd name="T0" fmla="*/ 0 w 281"/>
                    <a:gd name="T1" fmla="*/ 27 h 28"/>
                    <a:gd name="T2" fmla="*/ 28 w 281"/>
                    <a:gd name="T3" fmla="*/ 0 h 28"/>
                    <a:gd name="T4" fmla="*/ 280 w 281"/>
                    <a:gd name="T5" fmla="*/ 0 h 28"/>
                    <a:gd name="T6" fmla="*/ 252 w 281"/>
                    <a:gd name="T7" fmla="*/ 27 h 28"/>
                    <a:gd name="T8" fmla="*/ 0 w 281"/>
                    <a:gd name="T9" fmla="*/ 2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1" h="28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0" y="0"/>
                      </a:lnTo>
                      <a:lnTo>
                        <a:pt x="252" y="27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33DD6DE8-21A7-4E29-887D-8F6C0A9B83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" y="2891"/>
                  <a:ext cx="308" cy="19"/>
                </a:xfrm>
                <a:custGeom>
                  <a:avLst/>
                  <a:gdLst>
                    <a:gd name="T0" fmla="*/ 307 w 308"/>
                    <a:gd name="T1" fmla="*/ 18 h 19"/>
                    <a:gd name="T2" fmla="*/ 0 w 308"/>
                    <a:gd name="T3" fmla="*/ 18 h 19"/>
                    <a:gd name="T4" fmla="*/ 0 w 308"/>
                    <a:gd name="T5" fmla="*/ 0 h 19"/>
                    <a:gd name="T6" fmla="*/ 307 w 308"/>
                    <a:gd name="T7" fmla="*/ 0 h 19"/>
                    <a:gd name="T8" fmla="*/ 307 w 308"/>
                    <a:gd name="T9" fmla="*/ 18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8" h="19">
                      <a:moveTo>
                        <a:pt x="307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18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94488677-1174-411B-B228-C2DFD83EC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" y="2859"/>
                  <a:ext cx="343" cy="33"/>
                </a:xfrm>
                <a:custGeom>
                  <a:avLst/>
                  <a:gdLst>
                    <a:gd name="T0" fmla="*/ 342 w 343"/>
                    <a:gd name="T1" fmla="*/ 0 h 33"/>
                    <a:gd name="T2" fmla="*/ 309 w 343"/>
                    <a:gd name="T3" fmla="*/ 32 h 33"/>
                    <a:gd name="T4" fmla="*/ 0 w 343"/>
                    <a:gd name="T5" fmla="*/ 32 h 33"/>
                    <a:gd name="T6" fmla="*/ 33 w 343"/>
                    <a:gd name="T7" fmla="*/ 0 h 33"/>
                    <a:gd name="T8" fmla="*/ 342 w 343"/>
                    <a:gd name="T9" fmla="*/ 0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3" h="33">
                      <a:moveTo>
                        <a:pt x="342" y="0"/>
                      </a:moveTo>
                      <a:lnTo>
                        <a:pt x="309" y="32"/>
                      </a:lnTo>
                      <a:lnTo>
                        <a:pt x="0" y="32"/>
                      </a:lnTo>
                      <a:lnTo>
                        <a:pt x="33" y="0"/>
                      </a:lnTo>
                      <a:lnTo>
                        <a:pt x="342" y="0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9D1255C7-7F8A-49E6-B4E3-FE2010C46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5" y="2864"/>
                  <a:ext cx="301" cy="22"/>
                  <a:chOff x="585" y="2864"/>
                  <a:chExt cx="301" cy="22"/>
                </a:xfrm>
              </p:grpSpPr>
              <p:sp>
                <p:nvSpPr>
                  <p:cNvPr id="52" name="Line 48">
                    <a:extLst>
                      <a:ext uri="{FF2B5EF4-FFF2-40B4-BE49-F238E27FC236}">
                        <a16:creationId xmlns:a16="http://schemas.microsoft.com/office/drawing/2014/main" id="{D2B44FDF-2B2E-4AB1-9639-7E6A59F178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7" y="2864"/>
                    <a:ext cx="27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3" name="Line 49">
                    <a:extLst>
                      <a:ext uri="{FF2B5EF4-FFF2-40B4-BE49-F238E27FC236}">
                        <a16:creationId xmlns:a16="http://schemas.microsoft.com/office/drawing/2014/main" id="{26DC2B0B-AA5E-4675-A056-C972651A9C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1" y="2871"/>
                    <a:ext cx="27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4" name="Line 50">
                    <a:extLst>
                      <a:ext uri="{FF2B5EF4-FFF2-40B4-BE49-F238E27FC236}">
                        <a16:creationId xmlns:a16="http://schemas.microsoft.com/office/drawing/2014/main" id="{6384507B-D5B7-47FD-86CA-C920C768988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4" y="2879"/>
                    <a:ext cx="28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5" name="Line 51">
                    <a:extLst>
                      <a:ext uri="{FF2B5EF4-FFF2-40B4-BE49-F238E27FC236}">
                        <a16:creationId xmlns:a16="http://schemas.microsoft.com/office/drawing/2014/main" id="{1C265B7D-55E1-4B13-A991-19457B2661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5" y="2886"/>
                    <a:ext cx="28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9" name="Rectangle 52">
                  <a:extLst>
                    <a:ext uri="{FF2B5EF4-FFF2-40B4-BE49-F238E27FC236}">
                      <a16:creationId xmlns:a16="http://schemas.microsoft.com/office/drawing/2014/main" id="{01171F37-3D4D-4273-81B0-33194CA91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" y="2587"/>
                  <a:ext cx="253" cy="211"/>
                </a:xfrm>
                <a:prstGeom prst="rect">
                  <a:avLst/>
                </a:pr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" name="Freeform 53">
                  <a:extLst>
                    <a:ext uri="{FF2B5EF4-FFF2-40B4-BE49-F238E27FC236}">
                      <a16:creationId xmlns:a16="http://schemas.microsoft.com/office/drawing/2014/main" id="{8BDAF165-5E89-4403-AA93-E8DDA7B43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2614"/>
                  <a:ext cx="201" cy="154"/>
                </a:xfrm>
                <a:custGeom>
                  <a:avLst/>
                  <a:gdLst>
                    <a:gd name="T0" fmla="*/ 200 w 201"/>
                    <a:gd name="T1" fmla="*/ 153 h 154"/>
                    <a:gd name="T2" fmla="*/ 0 w 201"/>
                    <a:gd name="T3" fmla="*/ 153 h 154"/>
                    <a:gd name="T4" fmla="*/ 0 w 201"/>
                    <a:gd name="T5" fmla="*/ 0 h 154"/>
                    <a:gd name="T6" fmla="*/ 200 w 201"/>
                    <a:gd name="T7" fmla="*/ 0 h 154"/>
                    <a:gd name="T8" fmla="*/ 200 w 201"/>
                    <a:gd name="T9" fmla="*/ 153 h 1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1" h="154">
                      <a:moveTo>
                        <a:pt x="200" y="153"/>
                      </a:moveTo>
                      <a:lnTo>
                        <a:pt x="0" y="153"/>
                      </a:ln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153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" name="Freeform 54">
                  <a:extLst>
                    <a:ext uri="{FF2B5EF4-FFF2-40B4-BE49-F238E27FC236}">
                      <a16:creationId xmlns:a16="http://schemas.microsoft.com/office/drawing/2014/main" id="{D03958FF-68DD-4C0C-BD44-C153AB89B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2614"/>
                  <a:ext cx="201" cy="154"/>
                </a:xfrm>
                <a:custGeom>
                  <a:avLst/>
                  <a:gdLst>
                    <a:gd name="T0" fmla="*/ 200 w 201"/>
                    <a:gd name="T1" fmla="*/ 0 h 154"/>
                    <a:gd name="T2" fmla="*/ 0 w 201"/>
                    <a:gd name="T3" fmla="*/ 0 h 154"/>
                    <a:gd name="T4" fmla="*/ 0 w 201"/>
                    <a:gd name="T5" fmla="*/ 153 h 154"/>
                    <a:gd name="T6" fmla="*/ 48 w 201"/>
                    <a:gd name="T7" fmla="*/ 104 h 154"/>
                    <a:gd name="T8" fmla="*/ 146 w 201"/>
                    <a:gd name="T9" fmla="*/ 54 h 154"/>
                    <a:gd name="T10" fmla="*/ 200 w 201"/>
                    <a:gd name="T11" fmla="*/ 0 h 1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1" h="154">
                      <a:moveTo>
                        <a:pt x="200" y="0"/>
                      </a:moveTo>
                      <a:lnTo>
                        <a:pt x="0" y="0"/>
                      </a:lnTo>
                      <a:lnTo>
                        <a:pt x="0" y="153"/>
                      </a:lnTo>
                      <a:lnTo>
                        <a:pt x="48" y="104"/>
                      </a:lnTo>
                      <a:lnTo>
                        <a:pt x="146" y="54"/>
                      </a:lnTo>
                      <a:lnTo>
                        <a:pt x="200" y="0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7" name="Freeform 55">
                <a:extLst>
                  <a:ext uri="{FF2B5EF4-FFF2-40B4-BE49-F238E27FC236}">
                    <a16:creationId xmlns:a16="http://schemas.microsoft.com/office/drawing/2014/main" id="{F01F70C6-1AAD-418F-B03C-32C452AD1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2622"/>
                <a:ext cx="187" cy="137"/>
              </a:xfrm>
              <a:custGeom>
                <a:avLst/>
                <a:gdLst>
                  <a:gd name="T0" fmla="*/ 186 w 187"/>
                  <a:gd name="T1" fmla="*/ 136 h 137"/>
                  <a:gd name="T2" fmla="*/ 0 w 187"/>
                  <a:gd name="T3" fmla="*/ 136 h 137"/>
                  <a:gd name="T4" fmla="*/ 0 w 187"/>
                  <a:gd name="T5" fmla="*/ 0 h 137"/>
                  <a:gd name="T6" fmla="*/ 186 w 187"/>
                  <a:gd name="T7" fmla="*/ 0 h 137"/>
                  <a:gd name="T8" fmla="*/ 186 w 187"/>
                  <a:gd name="T9" fmla="*/ 136 h 1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7" h="137">
                    <a:moveTo>
                      <a:pt x="186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186" y="0"/>
                    </a:lnTo>
                    <a:lnTo>
                      <a:pt x="186" y="136"/>
                    </a:lnTo>
                  </a:path>
                </a:pathLst>
              </a:custGeom>
              <a:gradFill rotWithShape="0">
                <a:gsLst>
                  <a:gs pos="0">
                    <a:srgbClr val="009688"/>
                  </a:gs>
                  <a:gs pos="100000">
                    <a:srgbClr val="003C36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21" name="Group 56">
              <a:extLst>
                <a:ext uri="{FF2B5EF4-FFF2-40B4-BE49-F238E27FC236}">
                  <a16:creationId xmlns:a16="http://schemas.microsoft.com/office/drawing/2014/main" id="{FBA378BB-BAC4-43A2-85C6-C2FB60F0C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6" y="2659"/>
              <a:ext cx="155" cy="247"/>
              <a:chOff x="570" y="3441"/>
              <a:chExt cx="220" cy="401"/>
            </a:xfrm>
          </p:grpSpPr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FAF828D8-5419-4992-A5F0-44659E02F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" y="3511"/>
                <a:ext cx="101" cy="307"/>
              </a:xfrm>
              <a:prstGeom prst="rect">
                <a:avLst/>
              </a:prstGeom>
              <a:solidFill>
                <a:srgbClr val="0080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552B0A62-6BE0-4709-8F74-C1FD6C48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3528"/>
                <a:ext cx="32" cy="67"/>
              </a:xfrm>
              <a:prstGeom prst="rect">
                <a:avLst/>
              </a:prstGeom>
              <a:solidFill>
                <a:srgbClr val="2C29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7" name="Line 59">
                <a:extLst>
                  <a:ext uri="{FF2B5EF4-FFF2-40B4-BE49-F238E27FC236}">
                    <a16:creationId xmlns:a16="http://schemas.microsoft.com/office/drawing/2014/main" id="{87F1B5B9-477A-4736-84FE-95163A2D8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7" y="3564"/>
                <a:ext cx="67" cy="6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8" name="Freeform 60">
                <a:extLst>
                  <a:ext uri="{FF2B5EF4-FFF2-40B4-BE49-F238E27FC236}">
                    <a16:creationId xmlns:a16="http://schemas.microsoft.com/office/drawing/2014/main" id="{0A476C4F-B033-40D7-B5F0-9EF836064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3441"/>
                <a:ext cx="69" cy="391"/>
              </a:xfrm>
              <a:custGeom>
                <a:avLst/>
                <a:gdLst>
                  <a:gd name="T0" fmla="*/ 0 w 69"/>
                  <a:gd name="T1" fmla="*/ 68 h 391"/>
                  <a:gd name="T2" fmla="*/ 68 w 69"/>
                  <a:gd name="T3" fmla="*/ 0 h 391"/>
                  <a:gd name="T4" fmla="*/ 68 w 69"/>
                  <a:gd name="T5" fmla="*/ 320 h 391"/>
                  <a:gd name="T6" fmla="*/ 0 w 69"/>
                  <a:gd name="T7" fmla="*/ 390 h 391"/>
                  <a:gd name="T8" fmla="*/ 0 w 69"/>
                  <a:gd name="T9" fmla="*/ 68 h 3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391">
                    <a:moveTo>
                      <a:pt x="0" y="68"/>
                    </a:moveTo>
                    <a:lnTo>
                      <a:pt x="68" y="0"/>
                    </a:lnTo>
                    <a:lnTo>
                      <a:pt x="68" y="320"/>
                    </a:lnTo>
                    <a:lnTo>
                      <a:pt x="0" y="39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00353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9" name="Line 61">
                <a:extLst>
                  <a:ext uri="{FF2B5EF4-FFF2-40B4-BE49-F238E27FC236}">
                    <a16:creationId xmlns:a16="http://schemas.microsoft.com/office/drawing/2014/main" id="{332405C4-1F15-4DA6-B31B-77E5382D8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632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0" name="Line 62">
                <a:extLst>
                  <a:ext uri="{FF2B5EF4-FFF2-40B4-BE49-F238E27FC236}">
                    <a16:creationId xmlns:a16="http://schemas.microsoft.com/office/drawing/2014/main" id="{DAC82CC3-2800-48F5-8156-751D43D04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" y="3609"/>
                <a:ext cx="3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1" name="Freeform 63">
                <a:extLst>
                  <a:ext uri="{FF2B5EF4-FFF2-40B4-BE49-F238E27FC236}">
                    <a16:creationId xmlns:a16="http://schemas.microsoft.com/office/drawing/2014/main" id="{93BDF513-4224-4C76-87F5-7EB05525E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" y="3441"/>
                <a:ext cx="171" cy="70"/>
              </a:xfrm>
              <a:custGeom>
                <a:avLst/>
                <a:gdLst>
                  <a:gd name="T0" fmla="*/ 0 w 171"/>
                  <a:gd name="T1" fmla="*/ 69 h 70"/>
                  <a:gd name="T2" fmla="*/ 101 w 171"/>
                  <a:gd name="T3" fmla="*/ 69 h 70"/>
                  <a:gd name="T4" fmla="*/ 170 w 171"/>
                  <a:gd name="T5" fmla="*/ 0 h 70"/>
                  <a:gd name="T6" fmla="*/ 70 w 171"/>
                  <a:gd name="T7" fmla="*/ 0 h 70"/>
                  <a:gd name="T8" fmla="*/ 0 w 171"/>
                  <a:gd name="T9" fmla="*/ 69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70">
                    <a:moveTo>
                      <a:pt x="0" y="69"/>
                    </a:moveTo>
                    <a:lnTo>
                      <a:pt x="101" y="69"/>
                    </a:lnTo>
                    <a:lnTo>
                      <a:pt x="170" y="0"/>
                    </a:lnTo>
                    <a:lnTo>
                      <a:pt x="70" y="0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38D8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2" name="Line 64">
                <a:extLst>
                  <a:ext uri="{FF2B5EF4-FFF2-40B4-BE49-F238E27FC236}">
                    <a16:creationId xmlns:a16="http://schemas.microsoft.com/office/drawing/2014/main" id="{AFFC1A84-9236-4783-BB26-AE6D51BFC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789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3" name="Freeform 65">
                <a:extLst>
                  <a:ext uri="{FF2B5EF4-FFF2-40B4-BE49-F238E27FC236}">
                    <a16:creationId xmlns:a16="http://schemas.microsoft.com/office/drawing/2014/main" id="{ED421C81-1F89-4DF4-BFA9-DBC4D6271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3749"/>
                <a:ext cx="92" cy="92"/>
              </a:xfrm>
              <a:custGeom>
                <a:avLst/>
                <a:gdLst>
                  <a:gd name="T0" fmla="*/ 0 w 92"/>
                  <a:gd name="T1" fmla="*/ 68 h 92"/>
                  <a:gd name="T2" fmla="*/ 23 w 92"/>
                  <a:gd name="T3" fmla="*/ 91 h 92"/>
                  <a:gd name="T4" fmla="*/ 91 w 92"/>
                  <a:gd name="T5" fmla="*/ 23 h 92"/>
                  <a:gd name="T6" fmla="*/ 68 w 92"/>
                  <a:gd name="T7" fmla="*/ 0 h 92"/>
                  <a:gd name="T8" fmla="*/ 0 w 92"/>
                  <a:gd name="T9" fmla="*/ 68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lnTo>
                      <a:pt x="23" y="91"/>
                    </a:lnTo>
                    <a:lnTo>
                      <a:pt x="91" y="23"/>
                    </a:lnTo>
                    <a:lnTo>
                      <a:pt x="68" y="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00353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4" name="Freeform 66">
                <a:extLst>
                  <a:ext uri="{FF2B5EF4-FFF2-40B4-BE49-F238E27FC236}">
                    <a16:creationId xmlns:a16="http://schemas.microsoft.com/office/drawing/2014/main" id="{C3F437F0-8B4B-4B17-A7F1-AC347D7B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816"/>
                <a:ext cx="151" cy="26"/>
              </a:xfrm>
              <a:custGeom>
                <a:avLst/>
                <a:gdLst>
                  <a:gd name="T0" fmla="*/ 125 w 151"/>
                  <a:gd name="T1" fmla="*/ 0 h 26"/>
                  <a:gd name="T2" fmla="*/ 150 w 151"/>
                  <a:gd name="T3" fmla="*/ 25 h 26"/>
                  <a:gd name="T4" fmla="*/ 0 w 151"/>
                  <a:gd name="T5" fmla="*/ 25 h 26"/>
                  <a:gd name="T6" fmla="*/ 26 w 151"/>
                  <a:gd name="T7" fmla="*/ 0 h 26"/>
                  <a:gd name="T8" fmla="*/ 125 w 151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6">
                    <a:moveTo>
                      <a:pt x="125" y="0"/>
                    </a:moveTo>
                    <a:lnTo>
                      <a:pt x="150" y="25"/>
                    </a:lnTo>
                    <a:lnTo>
                      <a:pt x="0" y="25"/>
                    </a:lnTo>
                    <a:lnTo>
                      <a:pt x="26" y="0"/>
                    </a:lnTo>
                    <a:lnTo>
                      <a:pt x="125" y="0"/>
                    </a:lnTo>
                  </a:path>
                </a:pathLst>
              </a:custGeom>
              <a:solidFill>
                <a:srgbClr val="0080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35" name="Line 67">
                <a:extLst>
                  <a:ext uri="{FF2B5EF4-FFF2-40B4-BE49-F238E27FC236}">
                    <a16:creationId xmlns:a16="http://schemas.microsoft.com/office/drawing/2014/main" id="{6A58CD28-B666-4288-8CEB-49D9A1B7F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818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22" name="Text Box 68">
              <a:extLst>
                <a:ext uri="{FF2B5EF4-FFF2-40B4-BE49-F238E27FC236}">
                  <a16:creationId xmlns:a16="http://schemas.microsoft.com/office/drawing/2014/main" id="{5D6FFDEC-98B3-4679-B1D9-6A5E64CF9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4" y="2854"/>
              <a:ext cx="201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PC</a:t>
              </a:r>
            </a:p>
          </p:txBody>
        </p:sp>
        <p:sp>
          <p:nvSpPr>
            <p:cNvPr id="23" name="Text Box 69">
              <a:extLst>
                <a:ext uri="{FF2B5EF4-FFF2-40B4-BE49-F238E27FC236}">
                  <a16:creationId xmlns:a16="http://schemas.microsoft.com/office/drawing/2014/main" id="{18C14C23-622C-4547-AE70-80E2F965A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5" y="2870"/>
              <a:ext cx="329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Server</a:t>
              </a:r>
            </a:p>
          </p:txBody>
        </p:sp>
        <p:sp>
          <p:nvSpPr>
            <p:cNvPr id="24" name="Line 70">
              <a:extLst>
                <a:ext uri="{FF2B5EF4-FFF2-40B4-BE49-F238E27FC236}">
                  <a16:creationId xmlns:a16="http://schemas.microsoft.com/office/drawing/2014/main" id="{50A9180E-FFD7-4D36-983D-97EB6C593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5" y="2664"/>
              <a:ext cx="65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</p:grpSp>
      <p:grpSp>
        <p:nvGrpSpPr>
          <p:cNvPr id="79" name="Group 71">
            <a:extLst>
              <a:ext uri="{FF2B5EF4-FFF2-40B4-BE49-F238E27FC236}">
                <a16:creationId xmlns:a16="http://schemas.microsoft.com/office/drawing/2014/main" id="{D094226C-5081-44CA-85E2-AA88664537DC}"/>
              </a:ext>
            </a:extLst>
          </p:cNvPr>
          <p:cNvGrpSpPr>
            <a:grpSpLocks/>
          </p:cNvGrpSpPr>
          <p:nvPr/>
        </p:nvGrpSpPr>
        <p:grpSpPr bwMode="auto">
          <a:xfrm>
            <a:off x="3894921" y="4553641"/>
            <a:ext cx="4020229" cy="765175"/>
            <a:chOff x="2613" y="3038"/>
            <a:chExt cx="2338" cy="482"/>
          </a:xfrm>
        </p:grpSpPr>
        <p:grpSp>
          <p:nvGrpSpPr>
            <p:cNvPr id="80" name="Group 72">
              <a:extLst>
                <a:ext uri="{FF2B5EF4-FFF2-40B4-BE49-F238E27FC236}">
                  <a16:creationId xmlns:a16="http://schemas.microsoft.com/office/drawing/2014/main" id="{E65CB575-78E6-495A-ABB7-0ED75985D2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9" y="3157"/>
              <a:ext cx="949" cy="319"/>
              <a:chOff x="960" y="1872"/>
              <a:chExt cx="1008" cy="576"/>
            </a:xfrm>
          </p:grpSpPr>
          <p:grpSp>
            <p:nvGrpSpPr>
              <p:cNvPr id="120" name="Group 73">
                <a:extLst>
                  <a:ext uri="{FF2B5EF4-FFF2-40B4-BE49-F238E27FC236}">
                    <a16:creationId xmlns:a16="http://schemas.microsoft.com/office/drawing/2014/main" id="{D1ABAE03-059E-4D9C-A6C2-45E04A0054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872"/>
                <a:ext cx="1008" cy="576"/>
                <a:chOff x="2231" y="1872"/>
                <a:chExt cx="1273" cy="745"/>
              </a:xfrm>
            </p:grpSpPr>
            <p:grpSp>
              <p:nvGrpSpPr>
                <p:cNvPr id="122" name="Group 74">
                  <a:extLst>
                    <a:ext uri="{FF2B5EF4-FFF2-40B4-BE49-F238E27FC236}">
                      <a16:creationId xmlns:a16="http://schemas.microsoft.com/office/drawing/2014/main" id="{8AC5A91C-025F-474E-BD1F-1B996E628E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4" y="1879"/>
                  <a:ext cx="1240" cy="738"/>
                  <a:chOff x="1976" y="2002"/>
                  <a:chExt cx="1240" cy="738"/>
                </a:xfrm>
              </p:grpSpPr>
              <p:sp>
                <p:nvSpPr>
                  <p:cNvPr id="134" name="Oval 75">
                    <a:extLst>
                      <a:ext uri="{FF2B5EF4-FFF2-40B4-BE49-F238E27FC236}">
                        <a16:creationId xmlns:a16="http://schemas.microsoft.com/office/drawing/2014/main" id="{B12D572E-DAC0-4D9B-BD4B-BAC0350520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2" y="2002"/>
                    <a:ext cx="445" cy="388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5" name="Oval 76">
                    <a:extLst>
                      <a:ext uri="{FF2B5EF4-FFF2-40B4-BE49-F238E27FC236}">
                        <a16:creationId xmlns:a16="http://schemas.microsoft.com/office/drawing/2014/main" id="{18B0C1EB-08B2-42C9-B57D-4416556558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28" y="2207"/>
                    <a:ext cx="488" cy="330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6" name="Oval 77">
                    <a:extLst>
                      <a:ext uri="{FF2B5EF4-FFF2-40B4-BE49-F238E27FC236}">
                        <a16:creationId xmlns:a16="http://schemas.microsoft.com/office/drawing/2014/main" id="{8018A282-A7AF-4224-BC41-352F7E979A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1" y="2111"/>
                    <a:ext cx="298" cy="279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7" name="Oval 78">
                    <a:extLst>
                      <a:ext uri="{FF2B5EF4-FFF2-40B4-BE49-F238E27FC236}">
                        <a16:creationId xmlns:a16="http://schemas.microsoft.com/office/drawing/2014/main" id="{0C20C8AB-AB88-40D7-9BBF-2F294629EA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23" y="2049"/>
                    <a:ext cx="202" cy="193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8" name="Oval 79">
                    <a:extLst>
                      <a:ext uri="{FF2B5EF4-FFF2-40B4-BE49-F238E27FC236}">
                        <a16:creationId xmlns:a16="http://schemas.microsoft.com/office/drawing/2014/main" id="{AB2E7093-FD1B-4D29-BAD5-165C931FE3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5" y="2018"/>
                    <a:ext cx="169" cy="196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9" name="Oval 80">
                    <a:extLst>
                      <a:ext uri="{FF2B5EF4-FFF2-40B4-BE49-F238E27FC236}">
                        <a16:creationId xmlns:a16="http://schemas.microsoft.com/office/drawing/2014/main" id="{7FE27397-B31F-470B-A027-7BDCB94121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1" y="2410"/>
                    <a:ext cx="351" cy="259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0" name="Oval 81">
                    <a:extLst>
                      <a:ext uri="{FF2B5EF4-FFF2-40B4-BE49-F238E27FC236}">
                        <a16:creationId xmlns:a16="http://schemas.microsoft.com/office/drawing/2014/main" id="{E435108C-89A2-41AF-87F1-E4DC3F4587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2282"/>
                    <a:ext cx="287" cy="185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1" name="Oval 82">
                    <a:extLst>
                      <a:ext uri="{FF2B5EF4-FFF2-40B4-BE49-F238E27FC236}">
                        <a16:creationId xmlns:a16="http://schemas.microsoft.com/office/drawing/2014/main" id="{6D6A8BA6-5FB3-4E40-945B-15A8EE78DF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9" y="2176"/>
                    <a:ext cx="500" cy="370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2" name="Oval 83">
                    <a:extLst>
                      <a:ext uri="{FF2B5EF4-FFF2-40B4-BE49-F238E27FC236}">
                        <a16:creationId xmlns:a16="http://schemas.microsoft.com/office/drawing/2014/main" id="{39E4C247-8372-4321-9463-3D6990DAF1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9" y="2410"/>
                    <a:ext cx="297" cy="259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3" name="Oval 84">
                    <a:extLst>
                      <a:ext uri="{FF2B5EF4-FFF2-40B4-BE49-F238E27FC236}">
                        <a16:creationId xmlns:a16="http://schemas.microsoft.com/office/drawing/2014/main" id="{5E6584A4-C863-427B-938C-2D02B99100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4" y="2497"/>
                    <a:ext cx="181" cy="176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4" name="Oval 85">
                    <a:extLst>
                      <a:ext uri="{FF2B5EF4-FFF2-40B4-BE49-F238E27FC236}">
                        <a16:creationId xmlns:a16="http://schemas.microsoft.com/office/drawing/2014/main" id="{E4F8BA1C-3F99-40F5-B29C-FA5E1EC00E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8" y="2479"/>
                    <a:ext cx="307" cy="261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23" name="Oval 86">
                  <a:extLst>
                    <a:ext uri="{FF2B5EF4-FFF2-40B4-BE49-F238E27FC236}">
                      <a16:creationId xmlns:a16="http://schemas.microsoft.com/office/drawing/2014/main" id="{C8223FC0-6942-40D6-97B3-787A77518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7" y="1872"/>
                  <a:ext cx="445" cy="35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24" name="Oval 87">
                  <a:extLst>
                    <a:ext uri="{FF2B5EF4-FFF2-40B4-BE49-F238E27FC236}">
                      <a16:creationId xmlns:a16="http://schemas.microsoft.com/office/drawing/2014/main" id="{9BCF27C7-9837-469F-8906-C2F18F9CE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8" y="2049"/>
                  <a:ext cx="490" cy="3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25" name="Oval 88">
                  <a:extLst>
                    <a:ext uri="{FF2B5EF4-FFF2-40B4-BE49-F238E27FC236}">
                      <a16:creationId xmlns:a16="http://schemas.microsoft.com/office/drawing/2014/main" id="{EF69F51F-D0F5-4E79-B606-E5691C494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2" y="1979"/>
                  <a:ext cx="299" cy="24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26" name="Oval 89">
                  <a:extLst>
                    <a:ext uri="{FF2B5EF4-FFF2-40B4-BE49-F238E27FC236}">
                      <a16:creationId xmlns:a16="http://schemas.microsoft.com/office/drawing/2014/main" id="{81C0B1C1-5DF2-4020-ABE6-706618C2F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7" y="1915"/>
                  <a:ext cx="200" cy="18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27" name="Oval 90">
                  <a:extLst>
                    <a:ext uri="{FF2B5EF4-FFF2-40B4-BE49-F238E27FC236}">
                      <a16:creationId xmlns:a16="http://schemas.microsoft.com/office/drawing/2014/main" id="{20507B36-0AFF-4B63-AB3F-93AEA743F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1891"/>
                  <a:ext cx="178" cy="1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28" name="Oval 91">
                  <a:extLst>
                    <a:ext uri="{FF2B5EF4-FFF2-40B4-BE49-F238E27FC236}">
                      <a16:creationId xmlns:a16="http://schemas.microsoft.com/office/drawing/2014/main" id="{FF5A8E86-D714-418F-BBC9-449F49A341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0" y="2223"/>
                  <a:ext cx="345" cy="2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29" name="Oval 92">
                  <a:extLst>
                    <a:ext uri="{FF2B5EF4-FFF2-40B4-BE49-F238E27FC236}">
                      <a16:creationId xmlns:a16="http://schemas.microsoft.com/office/drawing/2014/main" id="{6A2E2D1E-9CCB-4DF4-BE45-03EE06CB45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1" y="2119"/>
                  <a:ext cx="290" cy="17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30" name="Oval 93">
                  <a:extLst>
                    <a:ext uri="{FF2B5EF4-FFF2-40B4-BE49-F238E27FC236}">
                      <a16:creationId xmlns:a16="http://schemas.microsoft.com/office/drawing/2014/main" id="{90BA1A98-75AF-4802-A5BF-860933C8A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" y="2026"/>
                  <a:ext cx="489" cy="35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31" name="Oval 94">
                  <a:extLst>
                    <a:ext uri="{FF2B5EF4-FFF2-40B4-BE49-F238E27FC236}">
                      <a16:creationId xmlns:a16="http://schemas.microsoft.com/office/drawing/2014/main" id="{B70145D4-358A-4699-B5C2-5DF148F7A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" y="2223"/>
                  <a:ext cx="302" cy="2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32" name="Oval 95">
                  <a:extLst>
                    <a:ext uri="{FF2B5EF4-FFF2-40B4-BE49-F238E27FC236}">
                      <a16:creationId xmlns:a16="http://schemas.microsoft.com/office/drawing/2014/main" id="{BE034FF5-9FDA-44AC-A01D-EE4E25FE3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8" y="2304"/>
                  <a:ext cx="179" cy="15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33" name="Oval 96">
                  <a:extLst>
                    <a:ext uri="{FF2B5EF4-FFF2-40B4-BE49-F238E27FC236}">
                      <a16:creationId xmlns:a16="http://schemas.microsoft.com/office/drawing/2014/main" id="{FF82C0FB-5335-4285-8460-2A00B5DE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286"/>
                  <a:ext cx="311" cy="25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21" name="Text Box 97">
                <a:extLst>
                  <a:ext uri="{FF2B5EF4-FFF2-40B4-BE49-F238E27FC236}">
                    <a16:creationId xmlns:a16="http://schemas.microsoft.com/office/drawing/2014/main" id="{DDEE6B70-E0CD-4C8C-80FD-1C82F7AB4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" y="2074"/>
                <a:ext cx="114" cy="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sz="1000">
                  <a:latin typeface="+mn-ea"/>
                  <a:ea typeface="+mn-ea"/>
                </a:endParaRPr>
              </a:p>
            </p:txBody>
          </p:sp>
        </p:grp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id="{894200E2-1786-4878-B2B0-31C76D08F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3236"/>
              <a:ext cx="1372" cy="105"/>
            </a:xfrm>
            <a:prstGeom prst="rect">
              <a:avLst/>
            </a:prstGeom>
            <a:gradFill rotWithShape="0">
              <a:gsLst>
                <a:gs pos="0">
                  <a:srgbClr val="E41404"/>
                </a:gs>
                <a:gs pos="50000">
                  <a:srgbClr val="FFFFFF"/>
                </a:gs>
                <a:gs pos="100000">
                  <a:srgbClr val="E41404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2" name="Rectangle 99">
              <a:extLst>
                <a:ext uri="{FF2B5EF4-FFF2-40B4-BE49-F238E27FC236}">
                  <a16:creationId xmlns:a16="http://schemas.microsoft.com/office/drawing/2014/main" id="{C4C9DDF9-C2B6-462C-A552-4CD6FB973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" y="3272"/>
              <a:ext cx="1869" cy="26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FFFFFF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3" name="Text Box 100">
              <a:extLst>
                <a:ext uri="{FF2B5EF4-FFF2-40B4-BE49-F238E27FC236}">
                  <a16:creationId xmlns:a16="http://schemas.microsoft.com/office/drawing/2014/main" id="{3BE413F5-E173-4D65-87D4-EE8B65FA2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3" y="3365"/>
              <a:ext cx="82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PC + VPN client SW</a:t>
              </a:r>
            </a:p>
          </p:txBody>
        </p:sp>
        <p:grpSp>
          <p:nvGrpSpPr>
            <p:cNvPr id="84" name="Group 102">
              <a:extLst>
                <a:ext uri="{FF2B5EF4-FFF2-40B4-BE49-F238E27FC236}">
                  <a16:creationId xmlns:a16="http://schemas.microsoft.com/office/drawing/2014/main" id="{576CFE58-95FB-4724-B47B-76B3AA6F3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6" y="3156"/>
              <a:ext cx="155" cy="247"/>
              <a:chOff x="570" y="3441"/>
              <a:chExt cx="220" cy="401"/>
            </a:xfrm>
          </p:grpSpPr>
          <p:sp>
            <p:nvSpPr>
              <p:cNvPr id="109" name="Rectangle 103">
                <a:extLst>
                  <a:ext uri="{FF2B5EF4-FFF2-40B4-BE49-F238E27FC236}">
                    <a16:creationId xmlns:a16="http://schemas.microsoft.com/office/drawing/2014/main" id="{9D00993D-F106-441C-A430-F863CC9A4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" y="3511"/>
                <a:ext cx="101" cy="307"/>
              </a:xfrm>
              <a:prstGeom prst="rect">
                <a:avLst/>
              </a:prstGeom>
              <a:solidFill>
                <a:srgbClr val="0080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0" name="Rectangle 104">
                <a:extLst>
                  <a:ext uri="{FF2B5EF4-FFF2-40B4-BE49-F238E27FC236}">
                    <a16:creationId xmlns:a16="http://schemas.microsoft.com/office/drawing/2014/main" id="{57940B9D-549D-4622-8C2F-3B4AB433B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3528"/>
                <a:ext cx="32" cy="67"/>
              </a:xfrm>
              <a:prstGeom prst="rect">
                <a:avLst/>
              </a:prstGeom>
              <a:solidFill>
                <a:srgbClr val="2C29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1" name="Line 105">
                <a:extLst>
                  <a:ext uri="{FF2B5EF4-FFF2-40B4-BE49-F238E27FC236}">
                    <a16:creationId xmlns:a16="http://schemas.microsoft.com/office/drawing/2014/main" id="{6BC4BF58-7C98-4006-9AA2-12624ACFE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7" y="3564"/>
                <a:ext cx="67" cy="6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2" name="Freeform 106">
                <a:extLst>
                  <a:ext uri="{FF2B5EF4-FFF2-40B4-BE49-F238E27FC236}">
                    <a16:creationId xmlns:a16="http://schemas.microsoft.com/office/drawing/2014/main" id="{95C96EBB-5FBD-42F0-880B-2E90F49E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3441"/>
                <a:ext cx="69" cy="391"/>
              </a:xfrm>
              <a:custGeom>
                <a:avLst/>
                <a:gdLst>
                  <a:gd name="T0" fmla="*/ 0 w 69"/>
                  <a:gd name="T1" fmla="*/ 68 h 391"/>
                  <a:gd name="T2" fmla="*/ 68 w 69"/>
                  <a:gd name="T3" fmla="*/ 0 h 391"/>
                  <a:gd name="T4" fmla="*/ 68 w 69"/>
                  <a:gd name="T5" fmla="*/ 320 h 391"/>
                  <a:gd name="T6" fmla="*/ 0 w 69"/>
                  <a:gd name="T7" fmla="*/ 390 h 391"/>
                  <a:gd name="T8" fmla="*/ 0 w 69"/>
                  <a:gd name="T9" fmla="*/ 68 h 3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391">
                    <a:moveTo>
                      <a:pt x="0" y="68"/>
                    </a:moveTo>
                    <a:lnTo>
                      <a:pt x="68" y="0"/>
                    </a:lnTo>
                    <a:lnTo>
                      <a:pt x="68" y="320"/>
                    </a:lnTo>
                    <a:lnTo>
                      <a:pt x="0" y="39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00353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3" name="Line 107">
                <a:extLst>
                  <a:ext uri="{FF2B5EF4-FFF2-40B4-BE49-F238E27FC236}">
                    <a16:creationId xmlns:a16="http://schemas.microsoft.com/office/drawing/2014/main" id="{481A702D-613D-4633-A5FA-730E16D76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632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4" name="Line 108">
                <a:extLst>
                  <a:ext uri="{FF2B5EF4-FFF2-40B4-BE49-F238E27FC236}">
                    <a16:creationId xmlns:a16="http://schemas.microsoft.com/office/drawing/2014/main" id="{A5ED6EEB-A019-4984-B010-8DDB3EA7A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" y="3609"/>
                <a:ext cx="3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5" name="Freeform 109">
                <a:extLst>
                  <a:ext uri="{FF2B5EF4-FFF2-40B4-BE49-F238E27FC236}">
                    <a16:creationId xmlns:a16="http://schemas.microsoft.com/office/drawing/2014/main" id="{7785EB65-E693-4BEE-945D-82D9A1D89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" y="3441"/>
                <a:ext cx="171" cy="70"/>
              </a:xfrm>
              <a:custGeom>
                <a:avLst/>
                <a:gdLst>
                  <a:gd name="T0" fmla="*/ 0 w 171"/>
                  <a:gd name="T1" fmla="*/ 69 h 70"/>
                  <a:gd name="T2" fmla="*/ 101 w 171"/>
                  <a:gd name="T3" fmla="*/ 69 h 70"/>
                  <a:gd name="T4" fmla="*/ 170 w 171"/>
                  <a:gd name="T5" fmla="*/ 0 h 70"/>
                  <a:gd name="T6" fmla="*/ 70 w 171"/>
                  <a:gd name="T7" fmla="*/ 0 h 70"/>
                  <a:gd name="T8" fmla="*/ 0 w 171"/>
                  <a:gd name="T9" fmla="*/ 69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70">
                    <a:moveTo>
                      <a:pt x="0" y="69"/>
                    </a:moveTo>
                    <a:lnTo>
                      <a:pt x="101" y="69"/>
                    </a:lnTo>
                    <a:lnTo>
                      <a:pt x="170" y="0"/>
                    </a:lnTo>
                    <a:lnTo>
                      <a:pt x="70" y="0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38D8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6" name="Line 110">
                <a:extLst>
                  <a:ext uri="{FF2B5EF4-FFF2-40B4-BE49-F238E27FC236}">
                    <a16:creationId xmlns:a16="http://schemas.microsoft.com/office/drawing/2014/main" id="{7CE5D8C8-DD58-4C0D-90D9-1DA898CD0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789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7" name="Freeform 111">
                <a:extLst>
                  <a:ext uri="{FF2B5EF4-FFF2-40B4-BE49-F238E27FC236}">
                    <a16:creationId xmlns:a16="http://schemas.microsoft.com/office/drawing/2014/main" id="{BE00EAA4-B447-4C0B-B9D0-FD0D75B66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3749"/>
                <a:ext cx="92" cy="92"/>
              </a:xfrm>
              <a:custGeom>
                <a:avLst/>
                <a:gdLst>
                  <a:gd name="T0" fmla="*/ 0 w 92"/>
                  <a:gd name="T1" fmla="*/ 68 h 92"/>
                  <a:gd name="T2" fmla="*/ 23 w 92"/>
                  <a:gd name="T3" fmla="*/ 91 h 92"/>
                  <a:gd name="T4" fmla="*/ 91 w 92"/>
                  <a:gd name="T5" fmla="*/ 23 h 92"/>
                  <a:gd name="T6" fmla="*/ 68 w 92"/>
                  <a:gd name="T7" fmla="*/ 0 h 92"/>
                  <a:gd name="T8" fmla="*/ 0 w 92"/>
                  <a:gd name="T9" fmla="*/ 68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lnTo>
                      <a:pt x="23" y="91"/>
                    </a:lnTo>
                    <a:lnTo>
                      <a:pt x="91" y="23"/>
                    </a:lnTo>
                    <a:lnTo>
                      <a:pt x="68" y="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00353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8" name="Freeform 112">
                <a:extLst>
                  <a:ext uri="{FF2B5EF4-FFF2-40B4-BE49-F238E27FC236}">
                    <a16:creationId xmlns:a16="http://schemas.microsoft.com/office/drawing/2014/main" id="{286C246C-441D-4D9B-B6CA-8EB9BE9D3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816"/>
                <a:ext cx="151" cy="26"/>
              </a:xfrm>
              <a:custGeom>
                <a:avLst/>
                <a:gdLst>
                  <a:gd name="T0" fmla="*/ 125 w 151"/>
                  <a:gd name="T1" fmla="*/ 0 h 26"/>
                  <a:gd name="T2" fmla="*/ 150 w 151"/>
                  <a:gd name="T3" fmla="*/ 25 h 26"/>
                  <a:gd name="T4" fmla="*/ 0 w 151"/>
                  <a:gd name="T5" fmla="*/ 25 h 26"/>
                  <a:gd name="T6" fmla="*/ 26 w 151"/>
                  <a:gd name="T7" fmla="*/ 0 h 26"/>
                  <a:gd name="T8" fmla="*/ 125 w 151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6">
                    <a:moveTo>
                      <a:pt x="125" y="0"/>
                    </a:moveTo>
                    <a:lnTo>
                      <a:pt x="150" y="25"/>
                    </a:lnTo>
                    <a:lnTo>
                      <a:pt x="0" y="25"/>
                    </a:lnTo>
                    <a:lnTo>
                      <a:pt x="26" y="0"/>
                    </a:lnTo>
                    <a:lnTo>
                      <a:pt x="125" y="0"/>
                    </a:lnTo>
                  </a:path>
                </a:pathLst>
              </a:custGeom>
              <a:solidFill>
                <a:srgbClr val="0080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19" name="Line 113">
                <a:extLst>
                  <a:ext uri="{FF2B5EF4-FFF2-40B4-BE49-F238E27FC236}">
                    <a16:creationId xmlns:a16="http://schemas.microsoft.com/office/drawing/2014/main" id="{6C7E2278-CA3B-426B-85B1-2B3CA25B8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818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85" name="Group 114">
              <a:extLst>
                <a:ext uri="{FF2B5EF4-FFF2-40B4-BE49-F238E27FC236}">
                  <a16:creationId xmlns:a16="http://schemas.microsoft.com/office/drawing/2014/main" id="{D6DBB2C3-7FC7-4B2B-A278-E8F4890FE6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1" y="3203"/>
              <a:ext cx="173" cy="176"/>
              <a:chOff x="566" y="2559"/>
              <a:chExt cx="355" cy="351"/>
            </a:xfrm>
          </p:grpSpPr>
          <p:grpSp>
            <p:nvGrpSpPr>
              <p:cNvPr id="89" name="Group 115">
                <a:extLst>
                  <a:ext uri="{FF2B5EF4-FFF2-40B4-BE49-F238E27FC236}">
                    <a16:creationId xmlns:a16="http://schemas.microsoft.com/office/drawing/2014/main" id="{4ABE1C41-A228-4BC8-83F3-0AB58804C2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6" y="2559"/>
                <a:ext cx="355" cy="351"/>
                <a:chOff x="566" y="2559"/>
                <a:chExt cx="355" cy="351"/>
              </a:xfrm>
            </p:grpSpPr>
            <p:sp>
              <p:nvSpPr>
                <p:cNvPr id="91" name="Freeform 116">
                  <a:extLst>
                    <a:ext uri="{FF2B5EF4-FFF2-40B4-BE49-F238E27FC236}">
                      <a16:creationId xmlns:a16="http://schemas.microsoft.com/office/drawing/2014/main" id="{C34679C5-6188-456F-869D-19AA3818F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2795"/>
                  <a:ext cx="170" cy="42"/>
                </a:xfrm>
                <a:custGeom>
                  <a:avLst/>
                  <a:gdLst>
                    <a:gd name="T0" fmla="*/ 0 w 170"/>
                    <a:gd name="T1" fmla="*/ 41 h 42"/>
                    <a:gd name="T2" fmla="*/ 127 w 170"/>
                    <a:gd name="T3" fmla="*/ 41 h 42"/>
                    <a:gd name="T4" fmla="*/ 169 w 170"/>
                    <a:gd name="T5" fmla="*/ 0 h 42"/>
                    <a:gd name="T6" fmla="*/ 40 w 170"/>
                    <a:gd name="T7" fmla="*/ 0 h 42"/>
                    <a:gd name="T8" fmla="*/ 0 w 170"/>
                    <a:gd name="T9" fmla="*/ 41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0" h="42">
                      <a:moveTo>
                        <a:pt x="0" y="41"/>
                      </a:moveTo>
                      <a:lnTo>
                        <a:pt x="127" y="41"/>
                      </a:lnTo>
                      <a:lnTo>
                        <a:pt x="169" y="0"/>
                      </a:lnTo>
                      <a:lnTo>
                        <a:pt x="40" y="0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2" name="Freeform 117">
                  <a:extLst>
                    <a:ext uri="{FF2B5EF4-FFF2-40B4-BE49-F238E27FC236}">
                      <a16:creationId xmlns:a16="http://schemas.microsoft.com/office/drawing/2014/main" id="{6230C2C5-D46A-40C4-8C74-2FD51AF80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" y="2804"/>
                  <a:ext cx="61" cy="21"/>
                </a:xfrm>
                <a:custGeom>
                  <a:avLst/>
                  <a:gdLst>
                    <a:gd name="T0" fmla="*/ 0 w 61"/>
                    <a:gd name="T1" fmla="*/ 20 h 21"/>
                    <a:gd name="T2" fmla="*/ 60 w 61"/>
                    <a:gd name="T3" fmla="*/ 20 h 21"/>
                    <a:gd name="T4" fmla="*/ 60 w 61"/>
                    <a:gd name="T5" fmla="*/ 0 h 21"/>
                    <a:gd name="T6" fmla="*/ 0 w 61"/>
                    <a:gd name="T7" fmla="*/ 0 h 21"/>
                    <a:gd name="T8" fmla="*/ 0 w 61"/>
                    <a:gd name="T9" fmla="*/ 2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" h="21">
                      <a:moveTo>
                        <a:pt x="0" y="20"/>
                      </a:moveTo>
                      <a:lnTo>
                        <a:pt x="60" y="20"/>
                      </a:lnTo>
                      <a:lnTo>
                        <a:pt x="60" y="0"/>
                      </a:lnTo>
                      <a:lnTo>
                        <a:pt x="0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3" name="Freeform 118">
                  <a:extLst>
                    <a:ext uri="{FF2B5EF4-FFF2-40B4-BE49-F238E27FC236}">
                      <a16:creationId xmlns:a16="http://schemas.microsoft.com/office/drawing/2014/main" id="{22B0EAD5-DAAC-4CD3-8B63-59D7DE7D0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" y="2793"/>
                  <a:ext cx="55" cy="55"/>
                </a:xfrm>
                <a:custGeom>
                  <a:avLst/>
                  <a:gdLst>
                    <a:gd name="T0" fmla="*/ 54 w 55"/>
                    <a:gd name="T1" fmla="*/ 1 h 55"/>
                    <a:gd name="T2" fmla="*/ 43 w 55"/>
                    <a:gd name="T3" fmla="*/ 0 h 55"/>
                    <a:gd name="T4" fmla="*/ 0 w 55"/>
                    <a:gd name="T5" fmla="*/ 42 h 55"/>
                    <a:gd name="T6" fmla="*/ 0 w 55"/>
                    <a:gd name="T7" fmla="*/ 54 h 55"/>
                    <a:gd name="T8" fmla="*/ 54 w 55"/>
                    <a:gd name="T9" fmla="*/ 1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5">
                      <a:moveTo>
                        <a:pt x="54" y="1"/>
                      </a:moveTo>
                      <a:lnTo>
                        <a:pt x="43" y="0"/>
                      </a:lnTo>
                      <a:lnTo>
                        <a:pt x="0" y="42"/>
                      </a:lnTo>
                      <a:lnTo>
                        <a:pt x="0" y="54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4" name="Freeform 119">
                  <a:extLst>
                    <a:ext uri="{FF2B5EF4-FFF2-40B4-BE49-F238E27FC236}">
                      <a16:creationId xmlns:a16="http://schemas.microsoft.com/office/drawing/2014/main" id="{D119F476-193B-4EF5-9747-310691C23D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2836"/>
                  <a:ext cx="130" cy="17"/>
                </a:xfrm>
                <a:custGeom>
                  <a:avLst/>
                  <a:gdLst>
                    <a:gd name="T0" fmla="*/ 129 w 130"/>
                    <a:gd name="T1" fmla="*/ 16 h 17"/>
                    <a:gd name="T2" fmla="*/ 0 w 130"/>
                    <a:gd name="T3" fmla="*/ 16 h 17"/>
                    <a:gd name="T4" fmla="*/ 0 w 130"/>
                    <a:gd name="T5" fmla="*/ 0 h 17"/>
                    <a:gd name="T6" fmla="*/ 129 w 130"/>
                    <a:gd name="T7" fmla="*/ 0 h 17"/>
                    <a:gd name="T8" fmla="*/ 129 w 130"/>
                    <a:gd name="T9" fmla="*/ 16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0" h="17">
                      <a:moveTo>
                        <a:pt x="129" y="16"/>
                      </a:move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129" y="0"/>
                      </a:lnTo>
                      <a:lnTo>
                        <a:pt x="129" y="16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5" name="Freeform 120">
                  <a:extLst>
                    <a:ext uri="{FF2B5EF4-FFF2-40B4-BE49-F238E27FC236}">
                      <a16:creationId xmlns:a16="http://schemas.microsoft.com/office/drawing/2014/main" id="{1AE8471D-DB7F-42D2-882B-250A505D8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" y="2797"/>
                  <a:ext cx="87" cy="28"/>
                </a:xfrm>
                <a:custGeom>
                  <a:avLst/>
                  <a:gdLst>
                    <a:gd name="T0" fmla="*/ 0 w 87"/>
                    <a:gd name="T1" fmla="*/ 0 h 28"/>
                    <a:gd name="T2" fmla="*/ 0 w 87"/>
                    <a:gd name="T3" fmla="*/ 7 h 28"/>
                    <a:gd name="T4" fmla="*/ 60 w 87"/>
                    <a:gd name="T5" fmla="*/ 7 h 28"/>
                    <a:gd name="T6" fmla="*/ 60 w 87"/>
                    <a:gd name="T7" fmla="*/ 27 h 28"/>
                    <a:gd name="T8" fmla="*/ 86 w 87"/>
                    <a:gd name="T9" fmla="*/ 0 h 28"/>
                    <a:gd name="T10" fmla="*/ 0 w 87"/>
                    <a:gd name="T11" fmla="*/ 0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7" h="28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0" y="7"/>
                      </a:lnTo>
                      <a:lnTo>
                        <a:pt x="60" y="27"/>
                      </a:lnTo>
                      <a:lnTo>
                        <a:pt x="86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6" name="Freeform 121">
                  <a:extLst>
                    <a:ext uri="{FF2B5EF4-FFF2-40B4-BE49-F238E27FC236}">
                      <a16:creationId xmlns:a16="http://schemas.microsoft.com/office/drawing/2014/main" id="{1C1C7ACE-3A1A-47A0-BB5F-8B7E9665F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" y="2859"/>
                  <a:ext cx="35" cy="50"/>
                </a:xfrm>
                <a:custGeom>
                  <a:avLst/>
                  <a:gdLst>
                    <a:gd name="T0" fmla="*/ 0 w 35"/>
                    <a:gd name="T1" fmla="*/ 49 h 50"/>
                    <a:gd name="T2" fmla="*/ 0 w 35"/>
                    <a:gd name="T3" fmla="*/ 32 h 50"/>
                    <a:gd name="T4" fmla="*/ 34 w 35"/>
                    <a:gd name="T5" fmla="*/ 0 h 50"/>
                    <a:gd name="T6" fmla="*/ 34 w 35"/>
                    <a:gd name="T7" fmla="*/ 17 h 50"/>
                    <a:gd name="T8" fmla="*/ 0 w 35"/>
                    <a:gd name="T9" fmla="*/ 49 h 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" h="50">
                      <a:moveTo>
                        <a:pt x="0" y="49"/>
                      </a:moveTo>
                      <a:lnTo>
                        <a:pt x="0" y="32"/>
                      </a:lnTo>
                      <a:lnTo>
                        <a:pt x="34" y="0"/>
                      </a:lnTo>
                      <a:lnTo>
                        <a:pt x="34" y="17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7" name="Freeform 122">
                  <a:extLst>
                    <a:ext uri="{FF2B5EF4-FFF2-40B4-BE49-F238E27FC236}">
                      <a16:creationId xmlns:a16="http://schemas.microsoft.com/office/drawing/2014/main" id="{3390D98A-8BAB-4F4F-9205-789EEE63B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" y="2559"/>
                  <a:ext cx="29" cy="240"/>
                </a:xfrm>
                <a:custGeom>
                  <a:avLst/>
                  <a:gdLst>
                    <a:gd name="T0" fmla="*/ 0 w 29"/>
                    <a:gd name="T1" fmla="*/ 29 h 240"/>
                    <a:gd name="T2" fmla="*/ 28 w 29"/>
                    <a:gd name="T3" fmla="*/ 0 h 240"/>
                    <a:gd name="T4" fmla="*/ 28 w 29"/>
                    <a:gd name="T5" fmla="*/ 210 h 240"/>
                    <a:gd name="T6" fmla="*/ 0 w 29"/>
                    <a:gd name="T7" fmla="*/ 239 h 240"/>
                    <a:gd name="T8" fmla="*/ 0 w 29"/>
                    <a:gd name="T9" fmla="*/ 2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240">
                      <a:moveTo>
                        <a:pt x="0" y="29"/>
                      </a:moveTo>
                      <a:lnTo>
                        <a:pt x="28" y="0"/>
                      </a:lnTo>
                      <a:lnTo>
                        <a:pt x="28" y="210"/>
                      </a:lnTo>
                      <a:lnTo>
                        <a:pt x="0" y="239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8" name="Freeform 123">
                  <a:extLst>
                    <a:ext uri="{FF2B5EF4-FFF2-40B4-BE49-F238E27FC236}">
                      <a16:creationId xmlns:a16="http://schemas.microsoft.com/office/drawing/2014/main" id="{A85AC351-F068-4079-8C04-C634E59F5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" y="2560"/>
                  <a:ext cx="281" cy="28"/>
                </a:xfrm>
                <a:custGeom>
                  <a:avLst/>
                  <a:gdLst>
                    <a:gd name="T0" fmla="*/ 0 w 281"/>
                    <a:gd name="T1" fmla="*/ 27 h 28"/>
                    <a:gd name="T2" fmla="*/ 28 w 281"/>
                    <a:gd name="T3" fmla="*/ 0 h 28"/>
                    <a:gd name="T4" fmla="*/ 280 w 281"/>
                    <a:gd name="T5" fmla="*/ 0 h 28"/>
                    <a:gd name="T6" fmla="*/ 252 w 281"/>
                    <a:gd name="T7" fmla="*/ 27 h 28"/>
                    <a:gd name="T8" fmla="*/ 0 w 281"/>
                    <a:gd name="T9" fmla="*/ 2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1" h="28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0" y="0"/>
                      </a:lnTo>
                      <a:lnTo>
                        <a:pt x="252" y="27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99" name="Freeform 124">
                  <a:extLst>
                    <a:ext uri="{FF2B5EF4-FFF2-40B4-BE49-F238E27FC236}">
                      <a16:creationId xmlns:a16="http://schemas.microsoft.com/office/drawing/2014/main" id="{C1E62364-E53B-4B4C-B44C-E85D24A48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" y="2891"/>
                  <a:ext cx="308" cy="19"/>
                </a:xfrm>
                <a:custGeom>
                  <a:avLst/>
                  <a:gdLst>
                    <a:gd name="T0" fmla="*/ 307 w 308"/>
                    <a:gd name="T1" fmla="*/ 18 h 19"/>
                    <a:gd name="T2" fmla="*/ 0 w 308"/>
                    <a:gd name="T3" fmla="*/ 18 h 19"/>
                    <a:gd name="T4" fmla="*/ 0 w 308"/>
                    <a:gd name="T5" fmla="*/ 0 h 19"/>
                    <a:gd name="T6" fmla="*/ 307 w 308"/>
                    <a:gd name="T7" fmla="*/ 0 h 19"/>
                    <a:gd name="T8" fmla="*/ 307 w 308"/>
                    <a:gd name="T9" fmla="*/ 18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8" h="19">
                      <a:moveTo>
                        <a:pt x="307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18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00" name="Freeform 125">
                  <a:extLst>
                    <a:ext uri="{FF2B5EF4-FFF2-40B4-BE49-F238E27FC236}">
                      <a16:creationId xmlns:a16="http://schemas.microsoft.com/office/drawing/2014/main" id="{5F94368D-491A-4CC5-A348-914B53E7D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" y="2859"/>
                  <a:ext cx="343" cy="33"/>
                </a:xfrm>
                <a:custGeom>
                  <a:avLst/>
                  <a:gdLst>
                    <a:gd name="T0" fmla="*/ 342 w 343"/>
                    <a:gd name="T1" fmla="*/ 0 h 33"/>
                    <a:gd name="T2" fmla="*/ 309 w 343"/>
                    <a:gd name="T3" fmla="*/ 32 h 33"/>
                    <a:gd name="T4" fmla="*/ 0 w 343"/>
                    <a:gd name="T5" fmla="*/ 32 h 33"/>
                    <a:gd name="T6" fmla="*/ 33 w 343"/>
                    <a:gd name="T7" fmla="*/ 0 h 33"/>
                    <a:gd name="T8" fmla="*/ 342 w 343"/>
                    <a:gd name="T9" fmla="*/ 0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3" h="33">
                      <a:moveTo>
                        <a:pt x="342" y="0"/>
                      </a:moveTo>
                      <a:lnTo>
                        <a:pt x="309" y="32"/>
                      </a:lnTo>
                      <a:lnTo>
                        <a:pt x="0" y="32"/>
                      </a:lnTo>
                      <a:lnTo>
                        <a:pt x="33" y="0"/>
                      </a:lnTo>
                      <a:lnTo>
                        <a:pt x="342" y="0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101" name="Group 126">
                  <a:extLst>
                    <a:ext uri="{FF2B5EF4-FFF2-40B4-BE49-F238E27FC236}">
                      <a16:creationId xmlns:a16="http://schemas.microsoft.com/office/drawing/2014/main" id="{74D97E33-2901-466F-A158-A3BDB8C44F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5" y="2864"/>
                  <a:ext cx="301" cy="22"/>
                  <a:chOff x="585" y="2864"/>
                  <a:chExt cx="301" cy="22"/>
                </a:xfrm>
              </p:grpSpPr>
              <p:sp>
                <p:nvSpPr>
                  <p:cNvPr id="105" name="Line 127">
                    <a:extLst>
                      <a:ext uri="{FF2B5EF4-FFF2-40B4-BE49-F238E27FC236}">
                        <a16:creationId xmlns:a16="http://schemas.microsoft.com/office/drawing/2014/main" id="{A3B1AB2E-A518-4DDE-88EC-1FDBE17584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7" y="2864"/>
                    <a:ext cx="27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06" name="Line 128">
                    <a:extLst>
                      <a:ext uri="{FF2B5EF4-FFF2-40B4-BE49-F238E27FC236}">
                        <a16:creationId xmlns:a16="http://schemas.microsoft.com/office/drawing/2014/main" id="{DBF07977-25A0-4865-AFC7-A8EB34A4E9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1" y="2871"/>
                    <a:ext cx="27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07" name="Line 129">
                    <a:extLst>
                      <a:ext uri="{FF2B5EF4-FFF2-40B4-BE49-F238E27FC236}">
                        <a16:creationId xmlns:a16="http://schemas.microsoft.com/office/drawing/2014/main" id="{4CF3F6AA-41D0-4B8B-A200-33FA4ADEDF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4" y="2879"/>
                    <a:ext cx="28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08" name="Line 130">
                    <a:extLst>
                      <a:ext uri="{FF2B5EF4-FFF2-40B4-BE49-F238E27FC236}">
                        <a16:creationId xmlns:a16="http://schemas.microsoft.com/office/drawing/2014/main" id="{2A898486-BE18-47F0-8189-99FBCB5885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5" y="2886"/>
                    <a:ext cx="28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02" name="Rectangle 131">
                  <a:extLst>
                    <a:ext uri="{FF2B5EF4-FFF2-40B4-BE49-F238E27FC236}">
                      <a16:creationId xmlns:a16="http://schemas.microsoft.com/office/drawing/2014/main" id="{BDB45FCA-3F0F-43A3-B617-D56FC2474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" y="2587"/>
                  <a:ext cx="253" cy="211"/>
                </a:xfrm>
                <a:prstGeom prst="rect">
                  <a:avLst/>
                </a:pr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03" name="Freeform 132">
                  <a:extLst>
                    <a:ext uri="{FF2B5EF4-FFF2-40B4-BE49-F238E27FC236}">
                      <a16:creationId xmlns:a16="http://schemas.microsoft.com/office/drawing/2014/main" id="{FDFAA967-3372-4CF9-9446-A5E52C0C5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2614"/>
                  <a:ext cx="201" cy="154"/>
                </a:xfrm>
                <a:custGeom>
                  <a:avLst/>
                  <a:gdLst>
                    <a:gd name="T0" fmla="*/ 200 w 201"/>
                    <a:gd name="T1" fmla="*/ 153 h 154"/>
                    <a:gd name="T2" fmla="*/ 0 w 201"/>
                    <a:gd name="T3" fmla="*/ 153 h 154"/>
                    <a:gd name="T4" fmla="*/ 0 w 201"/>
                    <a:gd name="T5" fmla="*/ 0 h 154"/>
                    <a:gd name="T6" fmla="*/ 200 w 201"/>
                    <a:gd name="T7" fmla="*/ 0 h 154"/>
                    <a:gd name="T8" fmla="*/ 200 w 201"/>
                    <a:gd name="T9" fmla="*/ 153 h 1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1" h="154">
                      <a:moveTo>
                        <a:pt x="200" y="153"/>
                      </a:moveTo>
                      <a:lnTo>
                        <a:pt x="0" y="153"/>
                      </a:ln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153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04" name="Freeform 133">
                  <a:extLst>
                    <a:ext uri="{FF2B5EF4-FFF2-40B4-BE49-F238E27FC236}">
                      <a16:creationId xmlns:a16="http://schemas.microsoft.com/office/drawing/2014/main" id="{DB77F738-C2E3-408B-9CF9-834D6F3C29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2614"/>
                  <a:ext cx="201" cy="154"/>
                </a:xfrm>
                <a:custGeom>
                  <a:avLst/>
                  <a:gdLst>
                    <a:gd name="T0" fmla="*/ 200 w 201"/>
                    <a:gd name="T1" fmla="*/ 0 h 154"/>
                    <a:gd name="T2" fmla="*/ 0 w 201"/>
                    <a:gd name="T3" fmla="*/ 0 h 154"/>
                    <a:gd name="T4" fmla="*/ 0 w 201"/>
                    <a:gd name="T5" fmla="*/ 153 h 154"/>
                    <a:gd name="T6" fmla="*/ 48 w 201"/>
                    <a:gd name="T7" fmla="*/ 104 h 154"/>
                    <a:gd name="T8" fmla="*/ 146 w 201"/>
                    <a:gd name="T9" fmla="*/ 54 h 154"/>
                    <a:gd name="T10" fmla="*/ 200 w 201"/>
                    <a:gd name="T11" fmla="*/ 0 h 1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1" h="154">
                      <a:moveTo>
                        <a:pt x="200" y="0"/>
                      </a:moveTo>
                      <a:lnTo>
                        <a:pt x="0" y="0"/>
                      </a:lnTo>
                      <a:lnTo>
                        <a:pt x="0" y="153"/>
                      </a:lnTo>
                      <a:lnTo>
                        <a:pt x="48" y="104"/>
                      </a:lnTo>
                      <a:lnTo>
                        <a:pt x="146" y="54"/>
                      </a:lnTo>
                      <a:lnTo>
                        <a:pt x="200" y="0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90" name="Freeform 134">
                <a:extLst>
                  <a:ext uri="{FF2B5EF4-FFF2-40B4-BE49-F238E27FC236}">
                    <a16:creationId xmlns:a16="http://schemas.microsoft.com/office/drawing/2014/main" id="{D8597C33-9F02-4086-97C6-2465EE6F9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2622"/>
                <a:ext cx="187" cy="137"/>
              </a:xfrm>
              <a:custGeom>
                <a:avLst/>
                <a:gdLst>
                  <a:gd name="T0" fmla="*/ 186 w 187"/>
                  <a:gd name="T1" fmla="*/ 136 h 137"/>
                  <a:gd name="T2" fmla="*/ 0 w 187"/>
                  <a:gd name="T3" fmla="*/ 136 h 137"/>
                  <a:gd name="T4" fmla="*/ 0 w 187"/>
                  <a:gd name="T5" fmla="*/ 0 h 137"/>
                  <a:gd name="T6" fmla="*/ 186 w 187"/>
                  <a:gd name="T7" fmla="*/ 0 h 137"/>
                  <a:gd name="T8" fmla="*/ 186 w 187"/>
                  <a:gd name="T9" fmla="*/ 136 h 1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7" h="137">
                    <a:moveTo>
                      <a:pt x="186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186" y="0"/>
                    </a:lnTo>
                    <a:lnTo>
                      <a:pt x="186" y="136"/>
                    </a:lnTo>
                  </a:path>
                </a:pathLst>
              </a:custGeom>
              <a:gradFill rotWithShape="0">
                <a:gsLst>
                  <a:gs pos="0">
                    <a:srgbClr val="009688"/>
                  </a:gs>
                  <a:gs pos="100000">
                    <a:srgbClr val="003C36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86" name="Text Box 135">
              <a:extLst>
                <a:ext uri="{FF2B5EF4-FFF2-40B4-BE49-F238E27FC236}">
                  <a16:creationId xmlns:a16="http://schemas.microsoft.com/office/drawing/2014/main" id="{A279D1A4-27B5-4F68-9906-ABA3488FE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" y="3343"/>
              <a:ext cx="26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VPN</a:t>
              </a:r>
            </a:p>
          </p:txBody>
        </p:sp>
        <p:sp>
          <p:nvSpPr>
            <p:cNvPr id="87" name="Text Box 136">
              <a:extLst>
                <a:ext uri="{FF2B5EF4-FFF2-40B4-BE49-F238E27FC236}">
                  <a16:creationId xmlns:a16="http://schemas.microsoft.com/office/drawing/2014/main" id="{7961566F-5484-4229-A2D3-371B34AAC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3038"/>
              <a:ext cx="506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1000">
                  <a:solidFill>
                    <a:srgbClr val="FF0000"/>
                  </a:solidFill>
                  <a:latin typeface="+mn-ea"/>
                  <a:ea typeface="+mn-ea"/>
                </a:rPr>
                <a:t>터널링 구간</a:t>
              </a:r>
            </a:p>
          </p:txBody>
        </p:sp>
        <p:sp>
          <p:nvSpPr>
            <p:cNvPr id="88" name="Line 137">
              <a:extLst>
                <a:ext uri="{FF2B5EF4-FFF2-40B4-BE49-F238E27FC236}">
                  <a16:creationId xmlns:a16="http://schemas.microsoft.com/office/drawing/2014/main" id="{23778147-CB8C-4232-B1B5-25229E9A6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3" y="3174"/>
              <a:ext cx="125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</p:grpSp>
      <p:grpSp>
        <p:nvGrpSpPr>
          <p:cNvPr id="145" name="Group 138">
            <a:extLst>
              <a:ext uri="{FF2B5EF4-FFF2-40B4-BE49-F238E27FC236}">
                <a16:creationId xmlns:a16="http://schemas.microsoft.com/office/drawing/2014/main" id="{47B71DBE-7088-468F-A01B-BAFADEC40179}"/>
              </a:ext>
            </a:extLst>
          </p:cNvPr>
          <p:cNvGrpSpPr>
            <a:grpSpLocks/>
          </p:cNvGrpSpPr>
          <p:nvPr/>
        </p:nvGrpSpPr>
        <p:grpSpPr bwMode="auto">
          <a:xfrm>
            <a:off x="3790031" y="5409303"/>
            <a:ext cx="4995194" cy="823913"/>
            <a:chOff x="2594" y="3570"/>
            <a:chExt cx="2905" cy="519"/>
          </a:xfrm>
        </p:grpSpPr>
        <p:grpSp>
          <p:nvGrpSpPr>
            <p:cNvPr id="146" name="Group 139">
              <a:extLst>
                <a:ext uri="{FF2B5EF4-FFF2-40B4-BE49-F238E27FC236}">
                  <a16:creationId xmlns:a16="http://schemas.microsoft.com/office/drawing/2014/main" id="{6D27FC88-51C3-483B-9677-E098E4DC5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7" y="3708"/>
              <a:ext cx="958" cy="307"/>
              <a:chOff x="960" y="1872"/>
              <a:chExt cx="1008" cy="576"/>
            </a:xfrm>
          </p:grpSpPr>
          <p:grpSp>
            <p:nvGrpSpPr>
              <p:cNvPr id="188" name="Group 140">
                <a:extLst>
                  <a:ext uri="{FF2B5EF4-FFF2-40B4-BE49-F238E27FC236}">
                    <a16:creationId xmlns:a16="http://schemas.microsoft.com/office/drawing/2014/main" id="{5D214D20-E19C-45F8-AFA4-A64554645B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1872"/>
                <a:ext cx="1008" cy="576"/>
                <a:chOff x="2231" y="1872"/>
                <a:chExt cx="1273" cy="745"/>
              </a:xfrm>
            </p:grpSpPr>
            <p:grpSp>
              <p:nvGrpSpPr>
                <p:cNvPr id="190" name="Group 141">
                  <a:extLst>
                    <a:ext uri="{FF2B5EF4-FFF2-40B4-BE49-F238E27FC236}">
                      <a16:creationId xmlns:a16="http://schemas.microsoft.com/office/drawing/2014/main" id="{1635DED4-B970-481F-A6BD-1961F9A335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4" y="1879"/>
                  <a:ext cx="1240" cy="738"/>
                  <a:chOff x="1976" y="2002"/>
                  <a:chExt cx="1240" cy="738"/>
                </a:xfrm>
              </p:grpSpPr>
              <p:sp>
                <p:nvSpPr>
                  <p:cNvPr id="202" name="Oval 142">
                    <a:extLst>
                      <a:ext uri="{FF2B5EF4-FFF2-40B4-BE49-F238E27FC236}">
                        <a16:creationId xmlns:a16="http://schemas.microsoft.com/office/drawing/2014/main" id="{78739A93-98F2-4A64-AC2E-E80097B799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2" y="2002"/>
                    <a:ext cx="445" cy="388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3" name="Oval 143">
                    <a:extLst>
                      <a:ext uri="{FF2B5EF4-FFF2-40B4-BE49-F238E27FC236}">
                        <a16:creationId xmlns:a16="http://schemas.microsoft.com/office/drawing/2014/main" id="{82AF091B-A856-40E0-B74A-80D45EFD61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28" y="2207"/>
                    <a:ext cx="488" cy="330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4" name="Oval 144">
                    <a:extLst>
                      <a:ext uri="{FF2B5EF4-FFF2-40B4-BE49-F238E27FC236}">
                        <a16:creationId xmlns:a16="http://schemas.microsoft.com/office/drawing/2014/main" id="{0F6159EA-F4A4-466E-9162-DE0291757B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1" y="2111"/>
                    <a:ext cx="298" cy="279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5" name="Oval 145">
                    <a:extLst>
                      <a:ext uri="{FF2B5EF4-FFF2-40B4-BE49-F238E27FC236}">
                        <a16:creationId xmlns:a16="http://schemas.microsoft.com/office/drawing/2014/main" id="{03D9B431-23BE-41D7-8AB4-282BB65A54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23" y="2049"/>
                    <a:ext cx="202" cy="193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6" name="Oval 146">
                    <a:extLst>
                      <a:ext uri="{FF2B5EF4-FFF2-40B4-BE49-F238E27FC236}">
                        <a16:creationId xmlns:a16="http://schemas.microsoft.com/office/drawing/2014/main" id="{035AD7FD-A940-4C84-8FA3-F3B46F2D1B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5" y="2018"/>
                    <a:ext cx="169" cy="196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7" name="Oval 147">
                    <a:extLst>
                      <a:ext uri="{FF2B5EF4-FFF2-40B4-BE49-F238E27FC236}">
                        <a16:creationId xmlns:a16="http://schemas.microsoft.com/office/drawing/2014/main" id="{BEFDAE8D-F374-4695-BFBA-FC97A1585A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71" y="2410"/>
                    <a:ext cx="351" cy="259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8" name="Oval 148">
                    <a:extLst>
                      <a:ext uri="{FF2B5EF4-FFF2-40B4-BE49-F238E27FC236}">
                        <a16:creationId xmlns:a16="http://schemas.microsoft.com/office/drawing/2014/main" id="{8F03A3EC-9033-46E9-8897-977C644D0E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2282"/>
                    <a:ext cx="287" cy="185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9" name="Oval 149">
                    <a:extLst>
                      <a:ext uri="{FF2B5EF4-FFF2-40B4-BE49-F238E27FC236}">
                        <a16:creationId xmlns:a16="http://schemas.microsoft.com/office/drawing/2014/main" id="{F86EB9EA-4797-46F5-8F39-81F935A1A8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9" y="2176"/>
                    <a:ext cx="500" cy="370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10" name="Oval 150">
                    <a:extLst>
                      <a:ext uri="{FF2B5EF4-FFF2-40B4-BE49-F238E27FC236}">
                        <a16:creationId xmlns:a16="http://schemas.microsoft.com/office/drawing/2014/main" id="{29B7CA8F-82C3-4EA2-AA88-9CC78E70B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9" y="2410"/>
                    <a:ext cx="297" cy="259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11" name="Oval 151">
                    <a:extLst>
                      <a:ext uri="{FF2B5EF4-FFF2-40B4-BE49-F238E27FC236}">
                        <a16:creationId xmlns:a16="http://schemas.microsoft.com/office/drawing/2014/main" id="{A587D362-9DAF-4117-A2FA-BC2126C787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4" y="2497"/>
                    <a:ext cx="181" cy="176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12" name="Oval 152">
                    <a:extLst>
                      <a:ext uri="{FF2B5EF4-FFF2-40B4-BE49-F238E27FC236}">
                        <a16:creationId xmlns:a16="http://schemas.microsoft.com/office/drawing/2014/main" id="{F56D0FC9-676E-4A39-A29C-0CC4B6BD3C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8" y="2479"/>
                    <a:ext cx="307" cy="261"/>
                  </a:xfrm>
                  <a:prstGeom prst="ellipse">
                    <a:avLst/>
                  </a:prstGeom>
                  <a:solidFill>
                    <a:srgbClr val="86868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91" name="Oval 153">
                  <a:extLst>
                    <a:ext uri="{FF2B5EF4-FFF2-40B4-BE49-F238E27FC236}">
                      <a16:creationId xmlns:a16="http://schemas.microsoft.com/office/drawing/2014/main" id="{80E40492-F6C6-4792-AA00-0DD0AC0981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7" y="1872"/>
                  <a:ext cx="445" cy="35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2" name="Oval 154">
                  <a:extLst>
                    <a:ext uri="{FF2B5EF4-FFF2-40B4-BE49-F238E27FC236}">
                      <a16:creationId xmlns:a16="http://schemas.microsoft.com/office/drawing/2014/main" id="{FB0369DE-FE97-4051-98E2-1B409D13D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8" y="2049"/>
                  <a:ext cx="490" cy="3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3" name="Oval 155">
                  <a:extLst>
                    <a:ext uri="{FF2B5EF4-FFF2-40B4-BE49-F238E27FC236}">
                      <a16:creationId xmlns:a16="http://schemas.microsoft.com/office/drawing/2014/main" id="{6631F11D-0BDD-4FE2-8262-C5445275E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2" y="1979"/>
                  <a:ext cx="299" cy="24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4" name="Oval 156">
                  <a:extLst>
                    <a:ext uri="{FF2B5EF4-FFF2-40B4-BE49-F238E27FC236}">
                      <a16:creationId xmlns:a16="http://schemas.microsoft.com/office/drawing/2014/main" id="{8834FA6B-312C-4F49-BB39-FB47DC408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7" y="1915"/>
                  <a:ext cx="200" cy="18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5" name="Oval 157">
                  <a:extLst>
                    <a:ext uri="{FF2B5EF4-FFF2-40B4-BE49-F238E27FC236}">
                      <a16:creationId xmlns:a16="http://schemas.microsoft.com/office/drawing/2014/main" id="{4488CEE2-923A-4003-8CD0-13C4ADD18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1891"/>
                  <a:ext cx="178" cy="17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6" name="Oval 158">
                  <a:extLst>
                    <a:ext uri="{FF2B5EF4-FFF2-40B4-BE49-F238E27FC236}">
                      <a16:creationId xmlns:a16="http://schemas.microsoft.com/office/drawing/2014/main" id="{0E1E36B2-894E-4402-9535-7826DC8D5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0" y="2223"/>
                  <a:ext cx="345" cy="2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7" name="Oval 159">
                  <a:extLst>
                    <a:ext uri="{FF2B5EF4-FFF2-40B4-BE49-F238E27FC236}">
                      <a16:creationId xmlns:a16="http://schemas.microsoft.com/office/drawing/2014/main" id="{EE14E496-A29C-4FB9-BD6E-6E5A7DE98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1" y="2119"/>
                  <a:ext cx="290" cy="17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8" name="Oval 160">
                  <a:extLst>
                    <a:ext uri="{FF2B5EF4-FFF2-40B4-BE49-F238E27FC236}">
                      <a16:creationId xmlns:a16="http://schemas.microsoft.com/office/drawing/2014/main" id="{CA0AD801-9039-4CAA-A9CB-B3B993976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" y="2026"/>
                  <a:ext cx="489" cy="35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9" name="Oval 161">
                  <a:extLst>
                    <a:ext uri="{FF2B5EF4-FFF2-40B4-BE49-F238E27FC236}">
                      <a16:creationId xmlns:a16="http://schemas.microsoft.com/office/drawing/2014/main" id="{8F7C587B-D622-4BBE-934D-FDFE27F7AB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" y="2223"/>
                  <a:ext cx="302" cy="2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200" name="Oval 162">
                  <a:extLst>
                    <a:ext uri="{FF2B5EF4-FFF2-40B4-BE49-F238E27FC236}">
                      <a16:creationId xmlns:a16="http://schemas.microsoft.com/office/drawing/2014/main" id="{0CFED0B7-31EC-4F1A-95B5-79061A2BB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8" y="2304"/>
                  <a:ext cx="179" cy="15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201" name="Oval 163">
                  <a:extLst>
                    <a:ext uri="{FF2B5EF4-FFF2-40B4-BE49-F238E27FC236}">
                      <a16:creationId xmlns:a16="http://schemas.microsoft.com/office/drawing/2014/main" id="{395D99CA-884F-460D-87D8-A92A70D1D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286"/>
                  <a:ext cx="311" cy="25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9" name="Text Box 164">
                <a:extLst>
                  <a:ext uri="{FF2B5EF4-FFF2-40B4-BE49-F238E27FC236}">
                    <a16:creationId xmlns:a16="http://schemas.microsoft.com/office/drawing/2014/main" id="{44798DDC-C32C-46E8-B40B-D2376A6B0C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4" y="2077"/>
                <a:ext cx="1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47" name="Rectangle 165">
              <a:extLst>
                <a:ext uri="{FF2B5EF4-FFF2-40B4-BE49-F238E27FC236}">
                  <a16:creationId xmlns:a16="http://schemas.microsoft.com/office/drawing/2014/main" id="{069900AF-9EFF-4D7D-802F-05D99E0A4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3784"/>
              <a:ext cx="1921" cy="101"/>
            </a:xfrm>
            <a:prstGeom prst="rect">
              <a:avLst/>
            </a:prstGeom>
            <a:gradFill rotWithShape="0">
              <a:gsLst>
                <a:gs pos="0">
                  <a:srgbClr val="E41404"/>
                </a:gs>
                <a:gs pos="50000">
                  <a:srgbClr val="FFFFFF"/>
                </a:gs>
                <a:gs pos="100000">
                  <a:srgbClr val="E41404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48" name="Rectangle 166">
              <a:extLst>
                <a:ext uri="{FF2B5EF4-FFF2-40B4-BE49-F238E27FC236}">
                  <a16:creationId xmlns:a16="http://schemas.microsoft.com/office/drawing/2014/main" id="{2AA34363-4D49-442E-BF9E-81D672294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3822"/>
              <a:ext cx="1919" cy="25"/>
            </a:xfrm>
            <a:prstGeom prst="rect">
              <a:avLst/>
            </a:prstGeom>
            <a:gradFill rotWithShape="0">
              <a:gsLst>
                <a:gs pos="0">
                  <a:srgbClr val="0000FF"/>
                </a:gs>
                <a:gs pos="50000">
                  <a:srgbClr val="FFFFFF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pic>
          <p:nvPicPr>
            <p:cNvPr id="149" name="Picture 167">
              <a:extLst>
                <a:ext uri="{FF2B5EF4-FFF2-40B4-BE49-F238E27FC236}">
                  <a16:creationId xmlns:a16="http://schemas.microsoft.com/office/drawing/2014/main" id="{26120804-8337-43C1-B1AF-C28B8A1E672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" y="3751"/>
              <a:ext cx="17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A6B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150" name="Text Box 168">
              <a:extLst>
                <a:ext uri="{FF2B5EF4-FFF2-40B4-BE49-F238E27FC236}">
                  <a16:creationId xmlns:a16="http://schemas.microsoft.com/office/drawing/2014/main" id="{566C3A93-35AD-4C91-AF23-7C961401B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4" y="3913"/>
              <a:ext cx="82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PC + VPN client SW</a:t>
              </a:r>
            </a:p>
          </p:txBody>
        </p:sp>
        <p:sp>
          <p:nvSpPr>
            <p:cNvPr id="151" name="Text Box 169">
              <a:extLst>
                <a:ext uri="{FF2B5EF4-FFF2-40B4-BE49-F238E27FC236}">
                  <a16:creationId xmlns:a16="http://schemas.microsoft.com/office/drawing/2014/main" id="{C230D892-6DBE-4945-84B1-DBF0B9B03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" y="3934"/>
              <a:ext cx="954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000">
                  <a:latin typeface="+mn-ea"/>
                  <a:ea typeface="+mn-ea"/>
                </a:rPr>
                <a:t>Server + VPN client SW</a:t>
              </a:r>
            </a:p>
          </p:txBody>
        </p:sp>
        <p:grpSp>
          <p:nvGrpSpPr>
            <p:cNvPr id="152" name="Group 170">
              <a:extLst>
                <a:ext uri="{FF2B5EF4-FFF2-40B4-BE49-F238E27FC236}">
                  <a16:creationId xmlns:a16="http://schemas.microsoft.com/office/drawing/2014/main" id="{6C4451FF-CC09-4D36-947C-5D2FC6666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6" y="3701"/>
              <a:ext cx="155" cy="247"/>
              <a:chOff x="570" y="3441"/>
              <a:chExt cx="220" cy="401"/>
            </a:xfrm>
          </p:grpSpPr>
          <p:sp>
            <p:nvSpPr>
              <p:cNvPr id="177" name="Rectangle 171">
                <a:extLst>
                  <a:ext uri="{FF2B5EF4-FFF2-40B4-BE49-F238E27FC236}">
                    <a16:creationId xmlns:a16="http://schemas.microsoft.com/office/drawing/2014/main" id="{DA2EA42E-3041-4819-BD14-2CC5C281D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" y="3511"/>
                <a:ext cx="101" cy="307"/>
              </a:xfrm>
              <a:prstGeom prst="rect">
                <a:avLst/>
              </a:prstGeom>
              <a:solidFill>
                <a:srgbClr val="0080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8" name="Rectangle 172">
                <a:extLst>
                  <a:ext uri="{FF2B5EF4-FFF2-40B4-BE49-F238E27FC236}">
                    <a16:creationId xmlns:a16="http://schemas.microsoft.com/office/drawing/2014/main" id="{853A778F-AFE0-4D4D-9868-54070B9B2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3528"/>
                <a:ext cx="32" cy="67"/>
              </a:xfrm>
              <a:prstGeom prst="rect">
                <a:avLst/>
              </a:prstGeom>
              <a:solidFill>
                <a:srgbClr val="2C29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79" name="Line 173">
                <a:extLst>
                  <a:ext uri="{FF2B5EF4-FFF2-40B4-BE49-F238E27FC236}">
                    <a16:creationId xmlns:a16="http://schemas.microsoft.com/office/drawing/2014/main" id="{EF199DC4-9711-4285-8848-339A85C59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7" y="3564"/>
                <a:ext cx="67" cy="67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0" name="Freeform 174">
                <a:extLst>
                  <a:ext uri="{FF2B5EF4-FFF2-40B4-BE49-F238E27FC236}">
                    <a16:creationId xmlns:a16="http://schemas.microsoft.com/office/drawing/2014/main" id="{6D9AFF36-5083-464D-97DB-1618700BA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3441"/>
                <a:ext cx="69" cy="391"/>
              </a:xfrm>
              <a:custGeom>
                <a:avLst/>
                <a:gdLst>
                  <a:gd name="T0" fmla="*/ 0 w 69"/>
                  <a:gd name="T1" fmla="*/ 68 h 391"/>
                  <a:gd name="T2" fmla="*/ 68 w 69"/>
                  <a:gd name="T3" fmla="*/ 0 h 391"/>
                  <a:gd name="T4" fmla="*/ 68 w 69"/>
                  <a:gd name="T5" fmla="*/ 320 h 391"/>
                  <a:gd name="T6" fmla="*/ 0 w 69"/>
                  <a:gd name="T7" fmla="*/ 390 h 391"/>
                  <a:gd name="T8" fmla="*/ 0 w 69"/>
                  <a:gd name="T9" fmla="*/ 68 h 3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391">
                    <a:moveTo>
                      <a:pt x="0" y="68"/>
                    </a:moveTo>
                    <a:lnTo>
                      <a:pt x="68" y="0"/>
                    </a:lnTo>
                    <a:lnTo>
                      <a:pt x="68" y="320"/>
                    </a:lnTo>
                    <a:lnTo>
                      <a:pt x="0" y="39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00353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1" name="Line 175">
                <a:extLst>
                  <a:ext uri="{FF2B5EF4-FFF2-40B4-BE49-F238E27FC236}">
                    <a16:creationId xmlns:a16="http://schemas.microsoft.com/office/drawing/2014/main" id="{E768840D-E6EA-43D3-BAB2-12C90E425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632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2" name="Line 176">
                <a:extLst>
                  <a:ext uri="{FF2B5EF4-FFF2-40B4-BE49-F238E27FC236}">
                    <a16:creationId xmlns:a16="http://schemas.microsoft.com/office/drawing/2014/main" id="{E16B59CE-4C5D-443F-ACC6-FEAA107C9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" y="3609"/>
                <a:ext cx="3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3" name="Freeform 177">
                <a:extLst>
                  <a:ext uri="{FF2B5EF4-FFF2-40B4-BE49-F238E27FC236}">
                    <a16:creationId xmlns:a16="http://schemas.microsoft.com/office/drawing/2014/main" id="{B56392B5-1BA5-40A9-8FAA-BC067FEC2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" y="3441"/>
                <a:ext cx="171" cy="70"/>
              </a:xfrm>
              <a:custGeom>
                <a:avLst/>
                <a:gdLst>
                  <a:gd name="T0" fmla="*/ 0 w 171"/>
                  <a:gd name="T1" fmla="*/ 69 h 70"/>
                  <a:gd name="T2" fmla="*/ 101 w 171"/>
                  <a:gd name="T3" fmla="*/ 69 h 70"/>
                  <a:gd name="T4" fmla="*/ 170 w 171"/>
                  <a:gd name="T5" fmla="*/ 0 h 70"/>
                  <a:gd name="T6" fmla="*/ 70 w 171"/>
                  <a:gd name="T7" fmla="*/ 0 h 70"/>
                  <a:gd name="T8" fmla="*/ 0 w 171"/>
                  <a:gd name="T9" fmla="*/ 69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1" h="70">
                    <a:moveTo>
                      <a:pt x="0" y="69"/>
                    </a:moveTo>
                    <a:lnTo>
                      <a:pt x="101" y="69"/>
                    </a:lnTo>
                    <a:lnTo>
                      <a:pt x="170" y="0"/>
                    </a:lnTo>
                    <a:lnTo>
                      <a:pt x="70" y="0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38D8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4" name="Line 178">
                <a:extLst>
                  <a:ext uri="{FF2B5EF4-FFF2-40B4-BE49-F238E27FC236}">
                    <a16:creationId xmlns:a16="http://schemas.microsoft.com/office/drawing/2014/main" id="{E57E9FF0-CB3D-4105-A5D9-2F3704D23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789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5" name="Freeform 179">
                <a:extLst>
                  <a:ext uri="{FF2B5EF4-FFF2-40B4-BE49-F238E27FC236}">
                    <a16:creationId xmlns:a16="http://schemas.microsoft.com/office/drawing/2014/main" id="{5FCA7F97-7ADC-4B3C-AE54-8A9369556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3749"/>
                <a:ext cx="92" cy="92"/>
              </a:xfrm>
              <a:custGeom>
                <a:avLst/>
                <a:gdLst>
                  <a:gd name="T0" fmla="*/ 0 w 92"/>
                  <a:gd name="T1" fmla="*/ 68 h 92"/>
                  <a:gd name="T2" fmla="*/ 23 w 92"/>
                  <a:gd name="T3" fmla="*/ 91 h 92"/>
                  <a:gd name="T4" fmla="*/ 91 w 92"/>
                  <a:gd name="T5" fmla="*/ 23 h 92"/>
                  <a:gd name="T6" fmla="*/ 68 w 92"/>
                  <a:gd name="T7" fmla="*/ 0 h 92"/>
                  <a:gd name="T8" fmla="*/ 0 w 92"/>
                  <a:gd name="T9" fmla="*/ 68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lnTo>
                      <a:pt x="23" y="91"/>
                    </a:lnTo>
                    <a:lnTo>
                      <a:pt x="91" y="23"/>
                    </a:lnTo>
                    <a:lnTo>
                      <a:pt x="68" y="0"/>
                    </a:lnTo>
                    <a:lnTo>
                      <a:pt x="0" y="68"/>
                    </a:lnTo>
                  </a:path>
                </a:pathLst>
              </a:custGeom>
              <a:solidFill>
                <a:srgbClr val="00353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6" name="Freeform 180">
                <a:extLst>
                  <a:ext uri="{FF2B5EF4-FFF2-40B4-BE49-F238E27FC236}">
                    <a16:creationId xmlns:a16="http://schemas.microsoft.com/office/drawing/2014/main" id="{7076201E-BC6F-459A-A534-9F196102A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3816"/>
                <a:ext cx="151" cy="26"/>
              </a:xfrm>
              <a:custGeom>
                <a:avLst/>
                <a:gdLst>
                  <a:gd name="T0" fmla="*/ 125 w 151"/>
                  <a:gd name="T1" fmla="*/ 0 h 26"/>
                  <a:gd name="T2" fmla="*/ 150 w 151"/>
                  <a:gd name="T3" fmla="*/ 25 h 26"/>
                  <a:gd name="T4" fmla="*/ 0 w 151"/>
                  <a:gd name="T5" fmla="*/ 25 h 26"/>
                  <a:gd name="T6" fmla="*/ 26 w 151"/>
                  <a:gd name="T7" fmla="*/ 0 h 26"/>
                  <a:gd name="T8" fmla="*/ 125 w 151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6">
                    <a:moveTo>
                      <a:pt x="125" y="0"/>
                    </a:moveTo>
                    <a:lnTo>
                      <a:pt x="150" y="25"/>
                    </a:lnTo>
                    <a:lnTo>
                      <a:pt x="0" y="25"/>
                    </a:lnTo>
                    <a:lnTo>
                      <a:pt x="26" y="0"/>
                    </a:lnTo>
                    <a:lnTo>
                      <a:pt x="125" y="0"/>
                    </a:lnTo>
                  </a:path>
                </a:pathLst>
              </a:custGeom>
              <a:solidFill>
                <a:srgbClr val="0080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7" name="Line 181">
                <a:extLst>
                  <a:ext uri="{FF2B5EF4-FFF2-40B4-BE49-F238E27FC236}">
                    <a16:creationId xmlns:a16="http://schemas.microsoft.com/office/drawing/2014/main" id="{3402C01F-903D-43A6-ADEE-90DD1D7EF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" y="3818"/>
                <a:ext cx="101" cy="0"/>
              </a:xfrm>
              <a:prstGeom prst="line">
                <a:avLst/>
              </a:prstGeom>
              <a:noFill/>
              <a:ln w="12700">
                <a:solidFill>
                  <a:srgbClr val="2C2927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153" name="Group 182">
              <a:extLst>
                <a:ext uri="{FF2B5EF4-FFF2-40B4-BE49-F238E27FC236}">
                  <a16:creationId xmlns:a16="http://schemas.microsoft.com/office/drawing/2014/main" id="{72525CCE-F17A-4CBC-9E64-199DB6158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1" y="3742"/>
              <a:ext cx="173" cy="176"/>
              <a:chOff x="566" y="2559"/>
              <a:chExt cx="355" cy="351"/>
            </a:xfrm>
          </p:grpSpPr>
          <p:grpSp>
            <p:nvGrpSpPr>
              <p:cNvPr id="157" name="Group 183">
                <a:extLst>
                  <a:ext uri="{FF2B5EF4-FFF2-40B4-BE49-F238E27FC236}">
                    <a16:creationId xmlns:a16="http://schemas.microsoft.com/office/drawing/2014/main" id="{16D09EBF-42B6-46C9-B786-C3E5BD738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6" y="2559"/>
                <a:ext cx="355" cy="351"/>
                <a:chOff x="566" y="2559"/>
                <a:chExt cx="355" cy="351"/>
              </a:xfrm>
            </p:grpSpPr>
            <p:sp>
              <p:nvSpPr>
                <p:cNvPr id="159" name="Freeform 184">
                  <a:extLst>
                    <a:ext uri="{FF2B5EF4-FFF2-40B4-BE49-F238E27FC236}">
                      <a16:creationId xmlns:a16="http://schemas.microsoft.com/office/drawing/2014/main" id="{19D66330-5829-4E24-891D-BB7472892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2795"/>
                  <a:ext cx="170" cy="42"/>
                </a:xfrm>
                <a:custGeom>
                  <a:avLst/>
                  <a:gdLst>
                    <a:gd name="T0" fmla="*/ 0 w 170"/>
                    <a:gd name="T1" fmla="*/ 41 h 42"/>
                    <a:gd name="T2" fmla="*/ 127 w 170"/>
                    <a:gd name="T3" fmla="*/ 41 h 42"/>
                    <a:gd name="T4" fmla="*/ 169 w 170"/>
                    <a:gd name="T5" fmla="*/ 0 h 42"/>
                    <a:gd name="T6" fmla="*/ 40 w 170"/>
                    <a:gd name="T7" fmla="*/ 0 h 42"/>
                    <a:gd name="T8" fmla="*/ 0 w 170"/>
                    <a:gd name="T9" fmla="*/ 41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0" h="42">
                      <a:moveTo>
                        <a:pt x="0" y="41"/>
                      </a:moveTo>
                      <a:lnTo>
                        <a:pt x="127" y="41"/>
                      </a:lnTo>
                      <a:lnTo>
                        <a:pt x="169" y="0"/>
                      </a:lnTo>
                      <a:lnTo>
                        <a:pt x="40" y="0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0" name="Freeform 185">
                  <a:extLst>
                    <a:ext uri="{FF2B5EF4-FFF2-40B4-BE49-F238E27FC236}">
                      <a16:creationId xmlns:a16="http://schemas.microsoft.com/office/drawing/2014/main" id="{ACAD9DC5-C3FF-4EBD-B71C-84D0B6A60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" y="2804"/>
                  <a:ext cx="61" cy="21"/>
                </a:xfrm>
                <a:custGeom>
                  <a:avLst/>
                  <a:gdLst>
                    <a:gd name="T0" fmla="*/ 0 w 61"/>
                    <a:gd name="T1" fmla="*/ 20 h 21"/>
                    <a:gd name="T2" fmla="*/ 60 w 61"/>
                    <a:gd name="T3" fmla="*/ 20 h 21"/>
                    <a:gd name="T4" fmla="*/ 60 w 61"/>
                    <a:gd name="T5" fmla="*/ 0 h 21"/>
                    <a:gd name="T6" fmla="*/ 0 w 61"/>
                    <a:gd name="T7" fmla="*/ 0 h 21"/>
                    <a:gd name="T8" fmla="*/ 0 w 61"/>
                    <a:gd name="T9" fmla="*/ 2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" h="21">
                      <a:moveTo>
                        <a:pt x="0" y="20"/>
                      </a:moveTo>
                      <a:lnTo>
                        <a:pt x="60" y="20"/>
                      </a:lnTo>
                      <a:lnTo>
                        <a:pt x="60" y="0"/>
                      </a:lnTo>
                      <a:lnTo>
                        <a:pt x="0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1" name="Freeform 186">
                  <a:extLst>
                    <a:ext uri="{FF2B5EF4-FFF2-40B4-BE49-F238E27FC236}">
                      <a16:creationId xmlns:a16="http://schemas.microsoft.com/office/drawing/2014/main" id="{D1FD92BA-D594-4F11-B7AE-74A07208F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" y="2793"/>
                  <a:ext cx="55" cy="55"/>
                </a:xfrm>
                <a:custGeom>
                  <a:avLst/>
                  <a:gdLst>
                    <a:gd name="T0" fmla="*/ 54 w 55"/>
                    <a:gd name="T1" fmla="*/ 1 h 55"/>
                    <a:gd name="T2" fmla="*/ 43 w 55"/>
                    <a:gd name="T3" fmla="*/ 0 h 55"/>
                    <a:gd name="T4" fmla="*/ 0 w 55"/>
                    <a:gd name="T5" fmla="*/ 42 h 55"/>
                    <a:gd name="T6" fmla="*/ 0 w 55"/>
                    <a:gd name="T7" fmla="*/ 54 h 55"/>
                    <a:gd name="T8" fmla="*/ 54 w 55"/>
                    <a:gd name="T9" fmla="*/ 1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5">
                      <a:moveTo>
                        <a:pt x="54" y="1"/>
                      </a:moveTo>
                      <a:lnTo>
                        <a:pt x="43" y="0"/>
                      </a:lnTo>
                      <a:lnTo>
                        <a:pt x="0" y="42"/>
                      </a:lnTo>
                      <a:lnTo>
                        <a:pt x="0" y="54"/>
                      </a:lnTo>
                      <a:lnTo>
                        <a:pt x="54" y="1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2" name="Freeform 187">
                  <a:extLst>
                    <a:ext uri="{FF2B5EF4-FFF2-40B4-BE49-F238E27FC236}">
                      <a16:creationId xmlns:a16="http://schemas.microsoft.com/office/drawing/2014/main" id="{493A1D3B-406E-44CC-8DEB-38403683C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2836"/>
                  <a:ext cx="130" cy="17"/>
                </a:xfrm>
                <a:custGeom>
                  <a:avLst/>
                  <a:gdLst>
                    <a:gd name="T0" fmla="*/ 129 w 130"/>
                    <a:gd name="T1" fmla="*/ 16 h 17"/>
                    <a:gd name="T2" fmla="*/ 0 w 130"/>
                    <a:gd name="T3" fmla="*/ 16 h 17"/>
                    <a:gd name="T4" fmla="*/ 0 w 130"/>
                    <a:gd name="T5" fmla="*/ 0 h 17"/>
                    <a:gd name="T6" fmla="*/ 129 w 130"/>
                    <a:gd name="T7" fmla="*/ 0 h 17"/>
                    <a:gd name="T8" fmla="*/ 129 w 130"/>
                    <a:gd name="T9" fmla="*/ 16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0" h="17">
                      <a:moveTo>
                        <a:pt x="129" y="16"/>
                      </a:move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129" y="0"/>
                      </a:lnTo>
                      <a:lnTo>
                        <a:pt x="129" y="16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3" name="Freeform 188">
                  <a:extLst>
                    <a:ext uri="{FF2B5EF4-FFF2-40B4-BE49-F238E27FC236}">
                      <a16:creationId xmlns:a16="http://schemas.microsoft.com/office/drawing/2014/main" id="{EFB7F786-E788-4A07-A180-E22E9BE7BF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" y="2797"/>
                  <a:ext cx="87" cy="28"/>
                </a:xfrm>
                <a:custGeom>
                  <a:avLst/>
                  <a:gdLst>
                    <a:gd name="T0" fmla="*/ 0 w 87"/>
                    <a:gd name="T1" fmla="*/ 0 h 28"/>
                    <a:gd name="T2" fmla="*/ 0 w 87"/>
                    <a:gd name="T3" fmla="*/ 7 h 28"/>
                    <a:gd name="T4" fmla="*/ 60 w 87"/>
                    <a:gd name="T5" fmla="*/ 7 h 28"/>
                    <a:gd name="T6" fmla="*/ 60 w 87"/>
                    <a:gd name="T7" fmla="*/ 27 h 28"/>
                    <a:gd name="T8" fmla="*/ 86 w 87"/>
                    <a:gd name="T9" fmla="*/ 0 h 28"/>
                    <a:gd name="T10" fmla="*/ 0 w 87"/>
                    <a:gd name="T11" fmla="*/ 0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7" h="28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0" y="7"/>
                      </a:lnTo>
                      <a:lnTo>
                        <a:pt x="60" y="27"/>
                      </a:lnTo>
                      <a:lnTo>
                        <a:pt x="86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4" name="Freeform 189">
                  <a:extLst>
                    <a:ext uri="{FF2B5EF4-FFF2-40B4-BE49-F238E27FC236}">
                      <a16:creationId xmlns:a16="http://schemas.microsoft.com/office/drawing/2014/main" id="{41034836-8795-40DB-8ED8-3DA90CF9A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" y="2859"/>
                  <a:ext cx="35" cy="50"/>
                </a:xfrm>
                <a:custGeom>
                  <a:avLst/>
                  <a:gdLst>
                    <a:gd name="T0" fmla="*/ 0 w 35"/>
                    <a:gd name="T1" fmla="*/ 49 h 50"/>
                    <a:gd name="T2" fmla="*/ 0 w 35"/>
                    <a:gd name="T3" fmla="*/ 32 h 50"/>
                    <a:gd name="T4" fmla="*/ 34 w 35"/>
                    <a:gd name="T5" fmla="*/ 0 h 50"/>
                    <a:gd name="T6" fmla="*/ 34 w 35"/>
                    <a:gd name="T7" fmla="*/ 17 h 50"/>
                    <a:gd name="T8" fmla="*/ 0 w 35"/>
                    <a:gd name="T9" fmla="*/ 49 h 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" h="50">
                      <a:moveTo>
                        <a:pt x="0" y="49"/>
                      </a:moveTo>
                      <a:lnTo>
                        <a:pt x="0" y="32"/>
                      </a:lnTo>
                      <a:lnTo>
                        <a:pt x="34" y="0"/>
                      </a:lnTo>
                      <a:lnTo>
                        <a:pt x="34" y="17"/>
                      </a:lnTo>
                      <a:lnTo>
                        <a:pt x="0" y="49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5" name="Freeform 190">
                  <a:extLst>
                    <a:ext uri="{FF2B5EF4-FFF2-40B4-BE49-F238E27FC236}">
                      <a16:creationId xmlns:a16="http://schemas.microsoft.com/office/drawing/2014/main" id="{8BC3A454-CE80-4C55-BBF9-7985800DD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" y="2559"/>
                  <a:ext cx="29" cy="240"/>
                </a:xfrm>
                <a:custGeom>
                  <a:avLst/>
                  <a:gdLst>
                    <a:gd name="T0" fmla="*/ 0 w 29"/>
                    <a:gd name="T1" fmla="*/ 29 h 240"/>
                    <a:gd name="T2" fmla="*/ 28 w 29"/>
                    <a:gd name="T3" fmla="*/ 0 h 240"/>
                    <a:gd name="T4" fmla="*/ 28 w 29"/>
                    <a:gd name="T5" fmla="*/ 210 h 240"/>
                    <a:gd name="T6" fmla="*/ 0 w 29"/>
                    <a:gd name="T7" fmla="*/ 239 h 240"/>
                    <a:gd name="T8" fmla="*/ 0 w 29"/>
                    <a:gd name="T9" fmla="*/ 2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240">
                      <a:moveTo>
                        <a:pt x="0" y="29"/>
                      </a:moveTo>
                      <a:lnTo>
                        <a:pt x="28" y="0"/>
                      </a:lnTo>
                      <a:lnTo>
                        <a:pt x="28" y="210"/>
                      </a:lnTo>
                      <a:lnTo>
                        <a:pt x="0" y="239"/>
                      </a:lnTo>
                      <a:lnTo>
                        <a:pt x="0" y="29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6" name="Freeform 191">
                  <a:extLst>
                    <a:ext uri="{FF2B5EF4-FFF2-40B4-BE49-F238E27FC236}">
                      <a16:creationId xmlns:a16="http://schemas.microsoft.com/office/drawing/2014/main" id="{6D317DB9-38F0-4AF6-A628-CBC5B1F15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" y="2560"/>
                  <a:ext cx="281" cy="28"/>
                </a:xfrm>
                <a:custGeom>
                  <a:avLst/>
                  <a:gdLst>
                    <a:gd name="T0" fmla="*/ 0 w 281"/>
                    <a:gd name="T1" fmla="*/ 27 h 28"/>
                    <a:gd name="T2" fmla="*/ 28 w 281"/>
                    <a:gd name="T3" fmla="*/ 0 h 28"/>
                    <a:gd name="T4" fmla="*/ 280 w 281"/>
                    <a:gd name="T5" fmla="*/ 0 h 28"/>
                    <a:gd name="T6" fmla="*/ 252 w 281"/>
                    <a:gd name="T7" fmla="*/ 27 h 28"/>
                    <a:gd name="T8" fmla="*/ 0 w 281"/>
                    <a:gd name="T9" fmla="*/ 2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81" h="28">
                      <a:moveTo>
                        <a:pt x="0" y="27"/>
                      </a:moveTo>
                      <a:lnTo>
                        <a:pt x="28" y="0"/>
                      </a:lnTo>
                      <a:lnTo>
                        <a:pt x="280" y="0"/>
                      </a:lnTo>
                      <a:lnTo>
                        <a:pt x="252" y="27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7" name="Freeform 192">
                  <a:extLst>
                    <a:ext uri="{FF2B5EF4-FFF2-40B4-BE49-F238E27FC236}">
                      <a16:creationId xmlns:a16="http://schemas.microsoft.com/office/drawing/2014/main" id="{FC34B84A-FEF3-4047-AA90-6D221DB85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" y="2891"/>
                  <a:ext cx="308" cy="19"/>
                </a:xfrm>
                <a:custGeom>
                  <a:avLst/>
                  <a:gdLst>
                    <a:gd name="T0" fmla="*/ 307 w 308"/>
                    <a:gd name="T1" fmla="*/ 18 h 19"/>
                    <a:gd name="T2" fmla="*/ 0 w 308"/>
                    <a:gd name="T3" fmla="*/ 18 h 19"/>
                    <a:gd name="T4" fmla="*/ 0 w 308"/>
                    <a:gd name="T5" fmla="*/ 0 h 19"/>
                    <a:gd name="T6" fmla="*/ 307 w 308"/>
                    <a:gd name="T7" fmla="*/ 0 h 19"/>
                    <a:gd name="T8" fmla="*/ 307 w 308"/>
                    <a:gd name="T9" fmla="*/ 18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8" h="19">
                      <a:moveTo>
                        <a:pt x="307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307" y="0"/>
                      </a:lnTo>
                      <a:lnTo>
                        <a:pt x="307" y="18"/>
                      </a:lnTo>
                    </a:path>
                  </a:pathLst>
                </a:cu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68" name="Freeform 193">
                  <a:extLst>
                    <a:ext uri="{FF2B5EF4-FFF2-40B4-BE49-F238E27FC236}">
                      <a16:creationId xmlns:a16="http://schemas.microsoft.com/office/drawing/2014/main" id="{A1552A78-2C3B-41F7-A9CA-59F2D8C90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" y="2859"/>
                  <a:ext cx="343" cy="33"/>
                </a:xfrm>
                <a:custGeom>
                  <a:avLst/>
                  <a:gdLst>
                    <a:gd name="T0" fmla="*/ 342 w 343"/>
                    <a:gd name="T1" fmla="*/ 0 h 33"/>
                    <a:gd name="T2" fmla="*/ 309 w 343"/>
                    <a:gd name="T3" fmla="*/ 32 h 33"/>
                    <a:gd name="T4" fmla="*/ 0 w 343"/>
                    <a:gd name="T5" fmla="*/ 32 h 33"/>
                    <a:gd name="T6" fmla="*/ 33 w 343"/>
                    <a:gd name="T7" fmla="*/ 0 h 33"/>
                    <a:gd name="T8" fmla="*/ 342 w 343"/>
                    <a:gd name="T9" fmla="*/ 0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3" h="33">
                      <a:moveTo>
                        <a:pt x="342" y="0"/>
                      </a:moveTo>
                      <a:lnTo>
                        <a:pt x="309" y="32"/>
                      </a:lnTo>
                      <a:lnTo>
                        <a:pt x="0" y="32"/>
                      </a:lnTo>
                      <a:lnTo>
                        <a:pt x="33" y="0"/>
                      </a:lnTo>
                      <a:lnTo>
                        <a:pt x="342" y="0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169" name="Group 194">
                  <a:extLst>
                    <a:ext uri="{FF2B5EF4-FFF2-40B4-BE49-F238E27FC236}">
                      <a16:creationId xmlns:a16="http://schemas.microsoft.com/office/drawing/2014/main" id="{50F696C9-2E9D-4A1E-9193-9692EF235D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5" y="2864"/>
                  <a:ext cx="301" cy="22"/>
                  <a:chOff x="585" y="2864"/>
                  <a:chExt cx="301" cy="22"/>
                </a:xfrm>
              </p:grpSpPr>
              <p:sp>
                <p:nvSpPr>
                  <p:cNvPr id="173" name="Line 195">
                    <a:extLst>
                      <a:ext uri="{FF2B5EF4-FFF2-40B4-BE49-F238E27FC236}">
                        <a16:creationId xmlns:a16="http://schemas.microsoft.com/office/drawing/2014/main" id="{81687D3F-ED4C-461C-82A2-85D2A1DAA9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7" y="2864"/>
                    <a:ext cx="27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74" name="Line 196">
                    <a:extLst>
                      <a:ext uri="{FF2B5EF4-FFF2-40B4-BE49-F238E27FC236}">
                        <a16:creationId xmlns:a16="http://schemas.microsoft.com/office/drawing/2014/main" id="{982BD129-7CCE-474E-8A7B-464F83F4F4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01" y="2871"/>
                    <a:ext cx="27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75" name="Line 197">
                    <a:extLst>
                      <a:ext uri="{FF2B5EF4-FFF2-40B4-BE49-F238E27FC236}">
                        <a16:creationId xmlns:a16="http://schemas.microsoft.com/office/drawing/2014/main" id="{9651C12D-4E9D-4BCF-9C98-B19D67BE07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4" y="2879"/>
                    <a:ext cx="28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76" name="Line 198">
                    <a:extLst>
                      <a:ext uri="{FF2B5EF4-FFF2-40B4-BE49-F238E27FC236}">
                        <a16:creationId xmlns:a16="http://schemas.microsoft.com/office/drawing/2014/main" id="{40EDCBCC-9B84-464C-AA0C-AB68ACFC6D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5" y="2886"/>
                    <a:ext cx="28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6B645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91919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70" name="Rectangle 199">
                  <a:extLst>
                    <a:ext uri="{FF2B5EF4-FFF2-40B4-BE49-F238E27FC236}">
                      <a16:creationId xmlns:a16="http://schemas.microsoft.com/office/drawing/2014/main" id="{545DDBB7-9BA7-42DD-9F87-B91547138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" y="2587"/>
                  <a:ext cx="253" cy="211"/>
                </a:xfrm>
                <a:prstGeom prst="rect">
                  <a:avLst/>
                </a:prstGeom>
                <a:solidFill>
                  <a:srgbClr val="9E98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71" name="Freeform 200">
                  <a:extLst>
                    <a:ext uri="{FF2B5EF4-FFF2-40B4-BE49-F238E27FC236}">
                      <a16:creationId xmlns:a16="http://schemas.microsoft.com/office/drawing/2014/main" id="{235DC8CE-C366-4882-A223-CFA2814C1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2614"/>
                  <a:ext cx="201" cy="154"/>
                </a:xfrm>
                <a:custGeom>
                  <a:avLst/>
                  <a:gdLst>
                    <a:gd name="T0" fmla="*/ 200 w 201"/>
                    <a:gd name="T1" fmla="*/ 153 h 154"/>
                    <a:gd name="T2" fmla="*/ 0 w 201"/>
                    <a:gd name="T3" fmla="*/ 153 h 154"/>
                    <a:gd name="T4" fmla="*/ 0 w 201"/>
                    <a:gd name="T5" fmla="*/ 0 h 154"/>
                    <a:gd name="T6" fmla="*/ 200 w 201"/>
                    <a:gd name="T7" fmla="*/ 0 h 154"/>
                    <a:gd name="T8" fmla="*/ 200 w 201"/>
                    <a:gd name="T9" fmla="*/ 153 h 1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1" h="154">
                      <a:moveTo>
                        <a:pt x="200" y="153"/>
                      </a:moveTo>
                      <a:lnTo>
                        <a:pt x="0" y="153"/>
                      </a:lnTo>
                      <a:lnTo>
                        <a:pt x="0" y="0"/>
                      </a:lnTo>
                      <a:lnTo>
                        <a:pt x="200" y="0"/>
                      </a:lnTo>
                      <a:lnTo>
                        <a:pt x="200" y="153"/>
                      </a:ln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72" name="Freeform 201">
                  <a:extLst>
                    <a:ext uri="{FF2B5EF4-FFF2-40B4-BE49-F238E27FC236}">
                      <a16:creationId xmlns:a16="http://schemas.microsoft.com/office/drawing/2014/main" id="{F0273309-B212-419F-8E27-01DD64236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2614"/>
                  <a:ext cx="201" cy="154"/>
                </a:xfrm>
                <a:custGeom>
                  <a:avLst/>
                  <a:gdLst>
                    <a:gd name="T0" fmla="*/ 200 w 201"/>
                    <a:gd name="T1" fmla="*/ 0 h 154"/>
                    <a:gd name="T2" fmla="*/ 0 w 201"/>
                    <a:gd name="T3" fmla="*/ 0 h 154"/>
                    <a:gd name="T4" fmla="*/ 0 w 201"/>
                    <a:gd name="T5" fmla="*/ 153 h 154"/>
                    <a:gd name="T6" fmla="*/ 48 w 201"/>
                    <a:gd name="T7" fmla="*/ 104 h 154"/>
                    <a:gd name="T8" fmla="*/ 146 w 201"/>
                    <a:gd name="T9" fmla="*/ 54 h 154"/>
                    <a:gd name="T10" fmla="*/ 200 w 201"/>
                    <a:gd name="T11" fmla="*/ 0 h 1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1" h="154">
                      <a:moveTo>
                        <a:pt x="200" y="0"/>
                      </a:moveTo>
                      <a:lnTo>
                        <a:pt x="0" y="0"/>
                      </a:lnTo>
                      <a:lnTo>
                        <a:pt x="0" y="153"/>
                      </a:lnTo>
                      <a:lnTo>
                        <a:pt x="48" y="104"/>
                      </a:lnTo>
                      <a:lnTo>
                        <a:pt x="146" y="54"/>
                      </a:lnTo>
                      <a:lnTo>
                        <a:pt x="200" y="0"/>
                      </a:lnTo>
                    </a:path>
                  </a:pathLst>
                </a:custGeom>
                <a:solidFill>
                  <a:srgbClr val="6B64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919191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58" name="Freeform 202">
                <a:extLst>
                  <a:ext uri="{FF2B5EF4-FFF2-40B4-BE49-F238E27FC236}">
                    <a16:creationId xmlns:a16="http://schemas.microsoft.com/office/drawing/2014/main" id="{59F543AE-3C34-4CEC-B9F8-8851C687E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2622"/>
                <a:ext cx="187" cy="137"/>
              </a:xfrm>
              <a:custGeom>
                <a:avLst/>
                <a:gdLst>
                  <a:gd name="T0" fmla="*/ 186 w 187"/>
                  <a:gd name="T1" fmla="*/ 136 h 137"/>
                  <a:gd name="T2" fmla="*/ 0 w 187"/>
                  <a:gd name="T3" fmla="*/ 136 h 137"/>
                  <a:gd name="T4" fmla="*/ 0 w 187"/>
                  <a:gd name="T5" fmla="*/ 0 h 137"/>
                  <a:gd name="T6" fmla="*/ 186 w 187"/>
                  <a:gd name="T7" fmla="*/ 0 h 137"/>
                  <a:gd name="T8" fmla="*/ 186 w 187"/>
                  <a:gd name="T9" fmla="*/ 136 h 1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7" h="137">
                    <a:moveTo>
                      <a:pt x="186" y="136"/>
                    </a:moveTo>
                    <a:lnTo>
                      <a:pt x="0" y="136"/>
                    </a:lnTo>
                    <a:lnTo>
                      <a:pt x="0" y="0"/>
                    </a:lnTo>
                    <a:lnTo>
                      <a:pt x="186" y="0"/>
                    </a:lnTo>
                    <a:lnTo>
                      <a:pt x="186" y="136"/>
                    </a:lnTo>
                  </a:path>
                </a:pathLst>
              </a:custGeom>
              <a:gradFill rotWithShape="0">
                <a:gsLst>
                  <a:gs pos="0">
                    <a:srgbClr val="009688"/>
                  </a:gs>
                  <a:gs pos="100000">
                    <a:srgbClr val="003C36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919191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54" name="Picture 203">
              <a:extLst>
                <a:ext uri="{FF2B5EF4-FFF2-40B4-BE49-F238E27FC236}">
                  <a16:creationId xmlns:a16="http://schemas.microsoft.com/office/drawing/2014/main" id="{B13826CF-164A-489A-AFDD-37E4360BA70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" y="3753"/>
              <a:ext cx="17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A6B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155" name="Text Box 204">
              <a:extLst>
                <a:ext uri="{FF2B5EF4-FFF2-40B4-BE49-F238E27FC236}">
                  <a16:creationId xmlns:a16="http://schemas.microsoft.com/office/drawing/2014/main" id="{8C1C5396-37B6-4402-A84D-13779539E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6" y="3570"/>
              <a:ext cx="506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1000">
                  <a:solidFill>
                    <a:srgbClr val="FF0000"/>
                  </a:solidFill>
                  <a:latin typeface="+mn-ea"/>
                  <a:ea typeface="+mn-ea"/>
                </a:rPr>
                <a:t>터널링 구간</a:t>
              </a:r>
            </a:p>
          </p:txBody>
        </p:sp>
        <p:sp>
          <p:nvSpPr>
            <p:cNvPr id="156" name="Line 205">
              <a:extLst>
                <a:ext uri="{FF2B5EF4-FFF2-40B4-BE49-F238E27FC236}">
                  <a16:creationId xmlns:a16="http://schemas.microsoft.com/office/drawing/2014/main" id="{076D1634-5F8F-45C6-A51E-4C28024A6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4" y="3706"/>
              <a:ext cx="184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13" name="Text Box 206">
            <a:extLst>
              <a:ext uri="{FF2B5EF4-FFF2-40B4-BE49-F238E27FC236}">
                <a16:creationId xmlns:a16="http://schemas.microsoft.com/office/drawing/2014/main" id="{34486019-5AF7-4473-BD23-6D7003A8A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93" y="4072976"/>
            <a:ext cx="25010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+mn-ea"/>
                <a:ea typeface="+mn-ea"/>
              </a:rPr>
              <a:t>- VPN Gateway to Gateway </a:t>
            </a:r>
            <a:r>
              <a:rPr lang="ko-KR" altLang="en-US" sz="1100">
                <a:latin typeface="+mn-ea"/>
                <a:ea typeface="+mn-ea"/>
              </a:rPr>
              <a:t>터널링</a:t>
            </a:r>
          </a:p>
        </p:txBody>
      </p:sp>
      <p:sp>
        <p:nvSpPr>
          <p:cNvPr id="214" name="Text Box 207">
            <a:extLst>
              <a:ext uri="{FF2B5EF4-FFF2-40B4-BE49-F238E27FC236}">
                <a16:creationId xmlns:a16="http://schemas.microsoft.com/office/drawing/2014/main" id="{07CD135F-6E46-4888-AA0F-3DAB8705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91" y="4834976"/>
            <a:ext cx="231024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+mn-ea"/>
                <a:ea typeface="+mn-ea"/>
              </a:rPr>
              <a:t>- VPN Gateway to Client </a:t>
            </a:r>
            <a:r>
              <a:rPr lang="ko-KR" altLang="en-US" sz="1100">
                <a:latin typeface="+mn-ea"/>
                <a:ea typeface="+mn-ea"/>
              </a:rPr>
              <a:t>터널링</a:t>
            </a:r>
          </a:p>
        </p:txBody>
      </p:sp>
      <p:sp>
        <p:nvSpPr>
          <p:cNvPr id="215" name="Text Box 208">
            <a:extLst>
              <a:ext uri="{FF2B5EF4-FFF2-40B4-BE49-F238E27FC236}">
                <a16:creationId xmlns:a16="http://schemas.microsoft.com/office/drawing/2014/main" id="{18E1FFE2-D402-4C91-AF8B-27D622811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345" y="5698576"/>
            <a:ext cx="211949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+mn-ea"/>
                <a:ea typeface="+mn-ea"/>
              </a:rPr>
              <a:t>- VPN Client to Client </a:t>
            </a:r>
            <a:r>
              <a:rPr lang="ko-KR" altLang="en-US" sz="1100">
                <a:latin typeface="+mn-ea"/>
                <a:ea typeface="+mn-ea"/>
              </a:rPr>
              <a:t>터널링</a:t>
            </a:r>
          </a:p>
        </p:txBody>
      </p:sp>
      <p:sp>
        <p:nvSpPr>
          <p:cNvPr id="216" name="AutoShape 209">
            <a:extLst>
              <a:ext uri="{FF2B5EF4-FFF2-40B4-BE49-F238E27FC236}">
                <a16:creationId xmlns:a16="http://schemas.microsoft.com/office/drawing/2014/main" id="{81A2CB98-EF44-49C1-903B-C2FE9E10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971" y="3955933"/>
            <a:ext cx="302868" cy="427970"/>
          </a:xfrm>
          <a:prstGeom prst="rightArrow">
            <a:avLst>
              <a:gd name="adj1" fmla="val 50000"/>
              <a:gd name="adj2" fmla="val 27074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217" name="AutoShape 210">
            <a:extLst>
              <a:ext uri="{FF2B5EF4-FFF2-40B4-BE49-F238E27FC236}">
                <a16:creationId xmlns:a16="http://schemas.microsoft.com/office/drawing/2014/main" id="{BB8ECE7D-0D2A-4C3F-B35D-ED456970D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288" y="4706368"/>
            <a:ext cx="302868" cy="427970"/>
          </a:xfrm>
          <a:prstGeom prst="rightArrow">
            <a:avLst>
              <a:gd name="adj1" fmla="val 50000"/>
              <a:gd name="adj2" fmla="val 27074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sp>
        <p:nvSpPr>
          <p:cNvPr id="218" name="AutoShape 211">
            <a:extLst>
              <a:ext uri="{FF2B5EF4-FFF2-40B4-BE49-F238E27FC236}">
                <a16:creationId xmlns:a16="http://schemas.microsoft.com/office/drawing/2014/main" id="{06F9B2EF-B9F4-4065-9922-F5AA36F88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081" y="5569968"/>
            <a:ext cx="302868" cy="427970"/>
          </a:xfrm>
          <a:prstGeom prst="rightArrow">
            <a:avLst>
              <a:gd name="adj1" fmla="val 50000"/>
              <a:gd name="adj2" fmla="val 27074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>
              <a:latin typeface="+mn-ea"/>
              <a:ea typeface="+mn-ea"/>
            </a:endParaRPr>
          </a:p>
        </p:txBody>
      </p:sp>
      <p:pic>
        <p:nvPicPr>
          <p:cNvPr id="219" name="Picture 214">
            <a:extLst>
              <a:ext uri="{FF2B5EF4-FFF2-40B4-BE49-F238E27FC236}">
                <a16:creationId xmlns:a16="http://schemas.microsoft.com/office/drawing/2014/main" id="{50FB5627-29F6-4015-9227-A8A7CD3D3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47" y="4021827"/>
            <a:ext cx="57431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Picture 215">
            <a:extLst>
              <a:ext uri="{FF2B5EF4-FFF2-40B4-BE49-F238E27FC236}">
                <a16:creationId xmlns:a16="http://schemas.microsoft.com/office/drawing/2014/main" id="{DB3D07EA-BBEE-49EB-87A3-82E42C8FA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70" y="4034528"/>
            <a:ext cx="5605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214">
            <a:extLst>
              <a:ext uri="{FF2B5EF4-FFF2-40B4-BE49-F238E27FC236}">
                <a16:creationId xmlns:a16="http://schemas.microsoft.com/office/drawing/2014/main" id="{ADADEEA5-105C-4FFC-A120-F1FFEF32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94" y="4785416"/>
            <a:ext cx="576037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015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40731461-8F6E-4892-B85A-926A3F3A55C0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 </a:t>
            </a:r>
            <a:r>
              <a:rPr lang="en-US" altLang="ko-KR" sz="1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68ACDF-2B6F-45C4-965B-23DB59504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12020"/>
              </p:ext>
            </p:extLst>
          </p:nvPr>
        </p:nvGraphicFramePr>
        <p:xfrm>
          <a:off x="161857" y="1284869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VOS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업그레이드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A76FB0-86BA-40F7-9710-A9A8E79DF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"/>
          <a:stretch/>
        </p:blipFill>
        <p:spPr>
          <a:xfrm>
            <a:off x="705514" y="1578217"/>
            <a:ext cx="7628202" cy="386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820866-547D-495E-B361-4BE3062EFF43}"/>
              </a:ext>
            </a:extLst>
          </p:cNvPr>
          <p:cNvSpPr/>
          <p:nvPr/>
        </p:nvSpPr>
        <p:spPr>
          <a:xfrm>
            <a:off x="1938243" y="3133711"/>
            <a:ext cx="6268207" cy="30956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3">
            <a:extLst>
              <a:ext uri="{FF2B5EF4-FFF2-40B4-BE49-F238E27FC236}">
                <a16:creationId xmlns:a16="http://schemas.microsoft.com/office/drawing/2014/main" id="{1C4A9251-6C6C-432B-AB64-542F9AE20DDA}"/>
              </a:ext>
            </a:extLst>
          </p:cNvPr>
          <p:cNvSpPr/>
          <p:nvPr/>
        </p:nvSpPr>
        <p:spPr>
          <a:xfrm>
            <a:off x="7093983" y="4526797"/>
            <a:ext cx="945105" cy="183267"/>
          </a:xfrm>
          <a:prstGeom prst="wedgeRectCallout">
            <a:avLst>
              <a:gd name="adj1" fmla="val 33234"/>
              <a:gd name="adj2" fmla="val -12760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 CHANGE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56">
            <a:extLst>
              <a:ext uri="{FF2B5EF4-FFF2-40B4-BE49-F238E27FC236}">
                <a16:creationId xmlns:a16="http://schemas.microsoft.com/office/drawing/2014/main" id="{D9042B62-B492-495D-9131-449E2CD50505}"/>
              </a:ext>
            </a:extLst>
          </p:cNvPr>
          <p:cNvSpPr/>
          <p:nvPr/>
        </p:nvSpPr>
        <p:spPr>
          <a:xfrm>
            <a:off x="907892" y="2926071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업데이트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25">
            <a:extLst>
              <a:ext uri="{FF2B5EF4-FFF2-40B4-BE49-F238E27FC236}">
                <a16:creationId xmlns:a16="http://schemas.microsoft.com/office/drawing/2014/main" id="{F4CFB0EB-8FE7-4FCD-A554-CEDD0140E86B}"/>
              </a:ext>
            </a:extLst>
          </p:cNvPr>
          <p:cNvSpPr/>
          <p:nvPr/>
        </p:nvSpPr>
        <p:spPr>
          <a:xfrm>
            <a:off x="3492227" y="3053466"/>
            <a:ext cx="1548505" cy="183267"/>
          </a:xfrm>
          <a:prstGeom prst="wedgeRectCallout">
            <a:avLst>
              <a:gd name="adj1" fmla="val 35321"/>
              <a:gd name="adj2" fmla="val 9154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Local PC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내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VOS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이미지 찾기</a:t>
            </a:r>
          </a:p>
        </p:txBody>
      </p:sp>
      <p:sp>
        <p:nvSpPr>
          <p:cNvPr id="10" name="사각형 설명선 26">
            <a:extLst>
              <a:ext uri="{FF2B5EF4-FFF2-40B4-BE49-F238E27FC236}">
                <a16:creationId xmlns:a16="http://schemas.microsoft.com/office/drawing/2014/main" id="{95F11EA7-1B18-409C-956D-F90BE38FFDB9}"/>
              </a:ext>
            </a:extLst>
          </p:cNvPr>
          <p:cNvSpPr/>
          <p:nvPr/>
        </p:nvSpPr>
        <p:spPr>
          <a:xfrm>
            <a:off x="4778322" y="5356341"/>
            <a:ext cx="720080" cy="190726"/>
          </a:xfrm>
          <a:prstGeom prst="wedgeRectCallout">
            <a:avLst>
              <a:gd name="adj1" fmla="val -35223"/>
              <a:gd name="adj2" fmla="val -12183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확인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308262-5102-4295-B1EA-1C6BC1D2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217" y="2158872"/>
            <a:ext cx="2478165" cy="8764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E88D57-6693-47E1-BAAA-EC90DFC9A4FD}"/>
              </a:ext>
            </a:extLst>
          </p:cNvPr>
          <p:cNvSpPr/>
          <p:nvPr/>
        </p:nvSpPr>
        <p:spPr>
          <a:xfrm>
            <a:off x="1940021" y="3524236"/>
            <a:ext cx="6268207" cy="65246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3" name="사각형 설명선 32">
            <a:extLst>
              <a:ext uri="{FF2B5EF4-FFF2-40B4-BE49-F238E27FC236}">
                <a16:creationId xmlns:a16="http://schemas.microsoft.com/office/drawing/2014/main" id="{37A81B71-CBEE-4FFA-A9AB-1CBE6AA382C6}"/>
              </a:ext>
            </a:extLst>
          </p:cNvPr>
          <p:cNvSpPr/>
          <p:nvPr/>
        </p:nvSpPr>
        <p:spPr>
          <a:xfrm>
            <a:off x="6893557" y="3023701"/>
            <a:ext cx="1035115" cy="183267"/>
          </a:xfrm>
          <a:prstGeom prst="wedgeRectCallout">
            <a:avLst>
              <a:gd name="adj1" fmla="val 35321"/>
              <a:gd name="adj2" fmla="val 9154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VOS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파일 업로드</a:t>
            </a:r>
          </a:p>
        </p:txBody>
      </p:sp>
      <p:sp>
        <p:nvSpPr>
          <p:cNvPr id="14" name="사각형 설명선 27">
            <a:extLst>
              <a:ext uri="{FF2B5EF4-FFF2-40B4-BE49-F238E27FC236}">
                <a16:creationId xmlns:a16="http://schemas.microsoft.com/office/drawing/2014/main" id="{5F287EC7-4939-49EC-ABD6-A4362D4EF4AD}"/>
              </a:ext>
            </a:extLst>
          </p:cNvPr>
          <p:cNvSpPr/>
          <p:nvPr/>
        </p:nvSpPr>
        <p:spPr>
          <a:xfrm>
            <a:off x="4508292" y="2634736"/>
            <a:ext cx="749451" cy="183267"/>
          </a:xfrm>
          <a:prstGeom prst="wedgeRectCallout">
            <a:avLst>
              <a:gd name="adj1" fmla="val 54402"/>
              <a:gd name="adj2" fmla="val 8392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확인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 설명선 33">
            <a:extLst>
              <a:ext uri="{FF2B5EF4-FFF2-40B4-BE49-F238E27FC236}">
                <a16:creationId xmlns:a16="http://schemas.microsoft.com/office/drawing/2014/main" id="{C3307BB6-2BC5-4D1B-9567-3389AFB8A267}"/>
              </a:ext>
            </a:extLst>
          </p:cNvPr>
          <p:cNvSpPr/>
          <p:nvPr/>
        </p:nvSpPr>
        <p:spPr>
          <a:xfrm>
            <a:off x="6533518" y="4238835"/>
            <a:ext cx="1033018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VOS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이미지 선택</a:t>
            </a:r>
          </a:p>
        </p:txBody>
      </p:sp>
    </p:spTree>
    <p:extLst>
      <p:ext uri="{BB962C8B-B14F-4D97-AF65-F5344CB8AC3E}">
        <p14:creationId xmlns:p14="http://schemas.microsoft.com/office/powerpoint/2010/main" val="1171927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0CE4D6-B203-4A17-A5D8-17EBA27C0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44" y="1700213"/>
            <a:ext cx="131478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0" dirty="0">
                <a:latin typeface="+mj-ea"/>
                <a:ea typeface="+mj-ea"/>
              </a:rPr>
              <a:t>5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9EB9AF2-1E3F-4871-A2FF-B4540E5C2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828" y="2560550"/>
            <a:ext cx="3443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b="1" dirty="0">
                <a:latin typeface="+mj-ea"/>
                <a:ea typeface="+mj-ea"/>
              </a:rPr>
              <a:t>네트워크 설정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08C3809-B029-4E34-B07F-E13231D1E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91" y="3943507"/>
            <a:ext cx="40535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5-1 CLI </a:t>
            </a:r>
            <a:r>
              <a:rPr lang="ko-KR" altLang="en-US" sz="1600" b="1" dirty="0">
                <a:latin typeface="+mj-ea"/>
                <a:ea typeface="+mj-ea"/>
              </a:rPr>
              <a:t>네트워크 설정 명령어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5-2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설정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5-3 </a:t>
            </a:r>
            <a:r>
              <a:rPr lang="en-US" altLang="ko-KR" sz="1600" b="1" dirty="0" err="1">
                <a:latin typeface="맑은 고딕" panose="020B0503020000020004" pitchFamily="50" charset="-127"/>
                <a:ea typeface="HY울릉도M" pitchFamily="18" charset="-127"/>
              </a:rPr>
              <a:t>WebUI</a:t>
            </a:r>
            <a:r>
              <a:rPr lang="en-US" altLang="ko-KR" sz="1600" b="1" dirty="0">
                <a:latin typeface="맑은 고딕" panose="020B0503020000020004" pitchFamily="50" charset="-127"/>
                <a:ea typeface="HY울릉도M" pitchFamily="18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라우팅 설정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6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22">
            <a:extLst>
              <a:ext uri="{FF2B5EF4-FFF2-40B4-BE49-F238E27FC236}">
                <a16:creationId xmlns:a16="http://schemas.microsoft.com/office/drawing/2014/main" id="{D474059D-93C5-4967-B3D9-1BA7A205E4A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설정 명령어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5C7621-163E-4F98-8BE0-7255E7D2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82620"/>
              </p:ext>
            </p:extLst>
          </p:nvPr>
        </p:nvGraphicFramePr>
        <p:xfrm>
          <a:off x="4727034" y="1268413"/>
          <a:ext cx="4255803" cy="2348348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Interface IP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(DHCP)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link-timeout 5 3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end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4EDAC04-D78B-4287-9511-F54EBDB55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50591"/>
              </p:ext>
            </p:extLst>
          </p:nvPr>
        </p:nvGraphicFramePr>
        <p:xfrm>
          <a:off x="4727034" y="3850761"/>
          <a:ext cx="4255803" cy="228629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</a:t>
                      </a: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라우팅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설정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(static /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고정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IP,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dhcp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pppoe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0.0.0.0/0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1.1.1.1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0.0.0.0/0 eth1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0.0.0.0/0 eth1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pppoe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B8ACA44-3E09-421D-BDC8-B0973157A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18190"/>
              </p:ext>
            </p:extLst>
          </p:nvPr>
        </p:nvGraphicFramePr>
        <p:xfrm>
          <a:off x="161887" y="1277938"/>
          <a:ext cx="4255803" cy="2348348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Interface IP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고정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IP)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address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192.168.1.1/24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link-timeout 5 3 </a:t>
                      </a:r>
                      <a:r>
                        <a:rPr kumimoji="0" lang="en-US" altLang="ko-KR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192.168.1.254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292784E-9438-424E-9C33-616A22881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76423"/>
              </p:ext>
            </p:extLst>
          </p:nvPr>
        </p:nvGraphicFramePr>
        <p:xfrm>
          <a:off x="161887" y="3860286"/>
          <a:ext cx="4255803" cy="228629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Interface IP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PPPoE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fr-F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configure terminal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pppoe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user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password test1234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pppoe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link-timeout 5 3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(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-if)# end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사각형 설명선 17">
            <a:extLst>
              <a:ext uri="{FF2B5EF4-FFF2-40B4-BE49-F238E27FC236}">
                <a16:creationId xmlns:a16="http://schemas.microsoft.com/office/drawing/2014/main" id="{16679D26-5BE7-46B4-8F56-449363FA1817}"/>
              </a:ext>
            </a:extLst>
          </p:cNvPr>
          <p:cNvSpPr/>
          <p:nvPr/>
        </p:nvSpPr>
        <p:spPr>
          <a:xfrm>
            <a:off x="4817955" y="2986701"/>
            <a:ext cx="4074902" cy="495055"/>
          </a:xfrm>
          <a:prstGeom prst="wedgeRectCallout">
            <a:avLst>
              <a:gd name="adj1" fmla="val -36975"/>
              <a:gd name="adj2" fmla="val -6745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회선 연결 장비가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Hang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상태로 통신이 불가능 할 때 회선 링크를 강제로 끊는 기능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link-timeout 5 3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: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초 주기로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시도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check fail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 경우 해당 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Down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E100EC9B-F900-4219-A91E-567E4D63E0E0}"/>
              </a:ext>
            </a:extLst>
          </p:cNvPr>
          <p:cNvSpPr/>
          <p:nvPr/>
        </p:nvSpPr>
        <p:spPr>
          <a:xfrm>
            <a:off x="243211" y="2986701"/>
            <a:ext cx="4074902" cy="495055"/>
          </a:xfrm>
          <a:prstGeom prst="wedgeRectCallout">
            <a:avLst>
              <a:gd name="adj1" fmla="val -36975"/>
              <a:gd name="adj2" fmla="val -6745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회선 연결 장비가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Hang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상태로 통신이 불가능 할 때 회선 링크를 강제로 끊는 기능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link-timeout 5 3 </a:t>
            </a:r>
            <a:r>
              <a:rPr kumimoji="1" lang="en-US" altLang="ko-KR" sz="8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192.168.1.254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초 주기로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시도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check fail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 경우 해당 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Down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1" name="사각형 설명선 19">
            <a:extLst>
              <a:ext uri="{FF2B5EF4-FFF2-40B4-BE49-F238E27FC236}">
                <a16:creationId xmlns:a16="http://schemas.microsoft.com/office/drawing/2014/main" id="{42FCC018-796B-484C-8A50-7CDE85B6DD72}"/>
              </a:ext>
            </a:extLst>
          </p:cNvPr>
          <p:cNvSpPr/>
          <p:nvPr/>
        </p:nvSpPr>
        <p:spPr>
          <a:xfrm>
            <a:off x="251897" y="5581225"/>
            <a:ext cx="4074902" cy="495055"/>
          </a:xfrm>
          <a:prstGeom prst="wedgeRectCallout">
            <a:avLst>
              <a:gd name="adj1" fmla="val -36975"/>
              <a:gd name="adj2" fmla="val -6745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회선 연결 장비가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Hang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상태로 통신이 불가능 할 때 회선 링크를 강제로 끊는 기능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link-timeout 5 3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: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초 주기로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시도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check fail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 경우 해당 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Down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2" name="사각형 설명선 20">
            <a:extLst>
              <a:ext uri="{FF2B5EF4-FFF2-40B4-BE49-F238E27FC236}">
                <a16:creationId xmlns:a16="http://schemas.microsoft.com/office/drawing/2014/main" id="{58BB0F85-1DCA-45FC-B013-914701EBEDF3}"/>
              </a:ext>
            </a:extLst>
          </p:cNvPr>
          <p:cNvSpPr/>
          <p:nvPr/>
        </p:nvSpPr>
        <p:spPr>
          <a:xfrm>
            <a:off x="2142107" y="4321085"/>
            <a:ext cx="1361356" cy="162502"/>
          </a:xfrm>
          <a:prstGeom prst="wedgeRectCallout">
            <a:avLst>
              <a:gd name="adj1" fmla="val -39345"/>
              <a:gd name="adj2" fmla="val 1032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pppoe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ID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및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Password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입력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 설명선 26">
            <a:extLst>
              <a:ext uri="{FF2B5EF4-FFF2-40B4-BE49-F238E27FC236}">
                <a16:creationId xmlns:a16="http://schemas.microsoft.com/office/drawing/2014/main" id="{B4B1C33D-0534-415D-811B-0DBA71694C38}"/>
              </a:ext>
            </a:extLst>
          </p:cNvPr>
          <p:cNvSpPr/>
          <p:nvPr/>
        </p:nvSpPr>
        <p:spPr>
          <a:xfrm>
            <a:off x="7081238" y="4238958"/>
            <a:ext cx="1361356" cy="162502"/>
          </a:xfrm>
          <a:prstGeom prst="wedgeRectCallout">
            <a:avLst>
              <a:gd name="adj1" fmla="val -39345"/>
              <a:gd name="adj2" fmla="val 1032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고정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 경우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라우팅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설정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 설명선 28">
            <a:extLst>
              <a:ext uri="{FF2B5EF4-FFF2-40B4-BE49-F238E27FC236}">
                <a16:creationId xmlns:a16="http://schemas.microsoft.com/office/drawing/2014/main" id="{2F9DA32C-CDBD-409C-B2F6-B6B0DD43698C}"/>
              </a:ext>
            </a:extLst>
          </p:cNvPr>
          <p:cNvSpPr/>
          <p:nvPr/>
        </p:nvSpPr>
        <p:spPr>
          <a:xfrm>
            <a:off x="7592272" y="4588758"/>
            <a:ext cx="1361356" cy="162502"/>
          </a:xfrm>
          <a:prstGeom prst="wedgeRectCallout">
            <a:avLst>
              <a:gd name="adj1" fmla="val -61348"/>
              <a:gd name="adj2" fmla="val 11067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dhcp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 경우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라우팅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설정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 설명선 29">
            <a:extLst>
              <a:ext uri="{FF2B5EF4-FFF2-40B4-BE49-F238E27FC236}">
                <a16:creationId xmlns:a16="http://schemas.microsoft.com/office/drawing/2014/main" id="{AD215BF0-55ED-4170-BB59-76FB438ABDE1}"/>
              </a:ext>
            </a:extLst>
          </p:cNvPr>
          <p:cNvSpPr/>
          <p:nvPr/>
        </p:nvSpPr>
        <p:spPr>
          <a:xfrm>
            <a:off x="7233638" y="5003438"/>
            <a:ext cx="1361356" cy="162502"/>
          </a:xfrm>
          <a:prstGeom prst="wedgeRectCallout">
            <a:avLst>
              <a:gd name="adj1" fmla="val -42819"/>
              <a:gd name="adj2" fmla="val -10050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pppoe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 경우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라우팅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설정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02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22">
            <a:extLst>
              <a:ext uri="{FF2B5EF4-FFF2-40B4-BE49-F238E27FC236}">
                <a16:creationId xmlns:a16="http://schemas.microsoft.com/office/drawing/2014/main" id="{D474059D-93C5-4967-B3D9-1BA7A205E4A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5-2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설정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2EB2AB9-9E50-49F8-BB53-FDA183B7C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15104"/>
              </p:ext>
            </p:extLst>
          </p:nvPr>
        </p:nvGraphicFramePr>
        <p:xfrm>
          <a:off x="161510" y="1268413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인터페이스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01D060D-9565-4423-B84B-41773075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3" y="1564076"/>
            <a:ext cx="7643386" cy="44994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DFDB71-A18A-4F99-813A-4A4D9BC58631}"/>
              </a:ext>
            </a:extLst>
          </p:cNvPr>
          <p:cNvSpPr/>
          <p:nvPr/>
        </p:nvSpPr>
        <p:spPr>
          <a:xfrm>
            <a:off x="2288146" y="2788209"/>
            <a:ext cx="5884254" cy="51954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20" name="사각형 설명선 53">
            <a:extLst>
              <a:ext uri="{FF2B5EF4-FFF2-40B4-BE49-F238E27FC236}">
                <a16:creationId xmlns:a16="http://schemas.microsoft.com/office/drawing/2014/main" id="{7BB442BE-DDCA-43AB-B69F-6B7AD1C0C8E1}"/>
              </a:ext>
            </a:extLst>
          </p:cNvPr>
          <p:cNvSpPr/>
          <p:nvPr/>
        </p:nvSpPr>
        <p:spPr>
          <a:xfrm>
            <a:off x="7137285" y="5789935"/>
            <a:ext cx="945105" cy="183267"/>
          </a:xfrm>
          <a:prstGeom prst="wedgeRectCallout">
            <a:avLst>
              <a:gd name="adj1" fmla="val 33234"/>
              <a:gd name="adj2" fmla="val -127600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EDIT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 설명선 56">
            <a:extLst>
              <a:ext uri="{FF2B5EF4-FFF2-40B4-BE49-F238E27FC236}">
                <a16:creationId xmlns:a16="http://schemas.microsoft.com/office/drawing/2014/main" id="{2DB382A5-E93B-4FF8-9F1B-7EDD218B65FC}"/>
              </a:ext>
            </a:extLst>
          </p:cNvPr>
          <p:cNvSpPr/>
          <p:nvPr/>
        </p:nvSpPr>
        <p:spPr>
          <a:xfrm>
            <a:off x="861912" y="2857762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이더넷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EDA4B8-B744-4804-B3EA-1B6579765CA5}"/>
              </a:ext>
            </a:extLst>
          </p:cNvPr>
          <p:cNvSpPr/>
          <p:nvPr/>
        </p:nvSpPr>
        <p:spPr>
          <a:xfrm>
            <a:off x="2289445" y="4863505"/>
            <a:ext cx="5884254" cy="2000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23" name="사각형 설명선 25">
            <a:extLst>
              <a:ext uri="{FF2B5EF4-FFF2-40B4-BE49-F238E27FC236}">
                <a16:creationId xmlns:a16="http://schemas.microsoft.com/office/drawing/2014/main" id="{0068DF76-F06A-4702-87AC-FBA189009740}"/>
              </a:ext>
            </a:extLst>
          </p:cNvPr>
          <p:cNvSpPr/>
          <p:nvPr/>
        </p:nvSpPr>
        <p:spPr>
          <a:xfrm>
            <a:off x="6552220" y="3418608"/>
            <a:ext cx="945105" cy="183267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IP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sp>
        <p:nvSpPr>
          <p:cNvPr id="24" name="사각형 설명선 26">
            <a:extLst>
              <a:ext uri="{FF2B5EF4-FFF2-40B4-BE49-F238E27FC236}">
                <a16:creationId xmlns:a16="http://schemas.microsoft.com/office/drawing/2014/main" id="{CFEB6B37-5F63-4960-8EC8-2FBDFE57898D}"/>
              </a:ext>
            </a:extLst>
          </p:cNvPr>
          <p:cNvSpPr/>
          <p:nvPr/>
        </p:nvSpPr>
        <p:spPr>
          <a:xfrm>
            <a:off x="6552220" y="4553623"/>
            <a:ext cx="1136172" cy="190726"/>
          </a:xfrm>
          <a:prstGeom prst="wedgeRectCallout">
            <a:avLst>
              <a:gd name="adj1" fmla="val -37906"/>
              <a:gd name="adj2" fmla="val 12187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 활성화</a:t>
            </a:r>
          </a:p>
        </p:txBody>
      </p:sp>
      <p:sp>
        <p:nvSpPr>
          <p:cNvPr id="25" name="사각형 설명선 27">
            <a:extLst>
              <a:ext uri="{FF2B5EF4-FFF2-40B4-BE49-F238E27FC236}">
                <a16:creationId xmlns:a16="http://schemas.microsoft.com/office/drawing/2014/main" id="{EC144F8C-A55F-4D3E-AAB3-79F4CAC172B2}"/>
              </a:ext>
            </a:extLst>
          </p:cNvPr>
          <p:cNvSpPr/>
          <p:nvPr/>
        </p:nvSpPr>
        <p:spPr>
          <a:xfrm>
            <a:off x="6471175" y="5498548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940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22">
            <a:extLst>
              <a:ext uri="{FF2B5EF4-FFF2-40B4-BE49-F238E27FC236}">
                <a16:creationId xmlns:a16="http://schemas.microsoft.com/office/drawing/2014/main" id="{D474059D-93C5-4967-B3D9-1BA7A205E4A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5-3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WebUI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 설정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6ACCF-DFDC-4204-928B-6ADB2AED2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60437"/>
              </p:ext>
            </p:extLst>
          </p:nvPr>
        </p:nvGraphicFramePr>
        <p:xfrm>
          <a:off x="161857" y="1268413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Static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라우팅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F89532F-E7E5-46F2-9B83-72417B7F9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51" y="1565565"/>
            <a:ext cx="7658101" cy="44812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51801-2CC2-4C5A-9D68-B1AB1B05F72E}"/>
              </a:ext>
            </a:extLst>
          </p:cNvPr>
          <p:cNvSpPr/>
          <p:nvPr/>
        </p:nvSpPr>
        <p:spPr>
          <a:xfrm>
            <a:off x="2862157" y="3809715"/>
            <a:ext cx="3960440" cy="40504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6">
            <a:extLst>
              <a:ext uri="{FF2B5EF4-FFF2-40B4-BE49-F238E27FC236}">
                <a16:creationId xmlns:a16="http://schemas.microsoft.com/office/drawing/2014/main" id="{359DE304-73BF-4DD6-A975-028649214898}"/>
              </a:ext>
            </a:extLst>
          </p:cNvPr>
          <p:cNvSpPr/>
          <p:nvPr/>
        </p:nvSpPr>
        <p:spPr>
          <a:xfrm>
            <a:off x="881937" y="3167433"/>
            <a:ext cx="1150073" cy="196351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정적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라우팅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26">
            <a:extLst>
              <a:ext uri="{FF2B5EF4-FFF2-40B4-BE49-F238E27FC236}">
                <a16:creationId xmlns:a16="http://schemas.microsoft.com/office/drawing/2014/main" id="{566DB032-5E9B-4B89-8A66-A97C25BFB707}"/>
              </a:ext>
            </a:extLst>
          </p:cNvPr>
          <p:cNvSpPr/>
          <p:nvPr/>
        </p:nvSpPr>
        <p:spPr>
          <a:xfrm>
            <a:off x="5690123" y="4325476"/>
            <a:ext cx="1136172" cy="190726"/>
          </a:xfrm>
          <a:prstGeom prst="wedgeRectCallout">
            <a:avLst>
              <a:gd name="adj1" fmla="val -35810"/>
              <a:gd name="adj2" fmla="val -10286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라우팅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경로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D23E02-F58D-43BB-8C52-88BCE9B0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25822" y="5877728"/>
            <a:ext cx="6526944" cy="178583"/>
          </a:xfrm>
          <a:prstGeom prst="rect">
            <a:avLst/>
          </a:prstGeom>
        </p:spPr>
      </p:pic>
      <p:sp>
        <p:nvSpPr>
          <p:cNvPr id="10" name="사각형 설명선 53">
            <a:extLst>
              <a:ext uri="{FF2B5EF4-FFF2-40B4-BE49-F238E27FC236}">
                <a16:creationId xmlns:a16="http://schemas.microsoft.com/office/drawing/2014/main" id="{0A8A161F-A0D5-46EF-93D0-8B6CDFD4FD5D}"/>
              </a:ext>
            </a:extLst>
          </p:cNvPr>
          <p:cNvSpPr/>
          <p:nvPr/>
        </p:nvSpPr>
        <p:spPr>
          <a:xfrm>
            <a:off x="7025119" y="5622437"/>
            <a:ext cx="945105" cy="183267"/>
          </a:xfrm>
          <a:prstGeom prst="wedgeRectCallout">
            <a:avLst>
              <a:gd name="adj1" fmla="val 38925"/>
              <a:gd name="adj2" fmla="val 14143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ADD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18">
            <a:extLst>
              <a:ext uri="{FF2B5EF4-FFF2-40B4-BE49-F238E27FC236}">
                <a16:creationId xmlns:a16="http://schemas.microsoft.com/office/drawing/2014/main" id="{6D03263A-4145-4361-A2DA-95249BAF47D7}"/>
              </a:ext>
            </a:extLst>
          </p:cNvPr>
          <p:cNvSpPr/>
          <p:nvPr/>
        </p:nvSpPr>
        <p:spPr>
          <a:xfrm>
            <a:off x="5292427" y="5015705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785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36581E4-54EB-4729-BFBC-3E547C5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8000" y="6597352"/>
            <a:ext cx="123825" cy="123825"/>
          </a:xfrm>
        </p:spPr>
        <p:txBody>
          <a:bodyPr/>
          <a:lstStyle/>
          <a:p>
            <a:pPr>
              <a:defRPr/>
            </a:pPr>
            <a:fld id="{02010216-0AF3-4D26-B130-B3ABF877253D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6654A40-04A6-4B44-9BB3-49350637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1700213"/>
            <a:ext cx="117371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ko-KR" sz="14000" dirty="0">
                <a:latin typeface="+mj-ea"/>
                <a:ea typeface="+mj-ea"/>
              </a:rPr>
              <a:t>6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A7DEACD-1624-4BB7-A995-A75D8136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360" y="2469654"/>
            <a:ext cx="41376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ko-KR" altLang="en-US" sz="4000" b="1" dirty="0">
                <a:latin typeface="+mj-ea"/>
                <a:ea typeface="+mj-ea"/>
              </a:rPr>
              <a:t>시스템 기능 상세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51FBD4E-75B3-461C-8185-66E4185E6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196" y="3943507"/>
            <a:ext cx="445549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6-1 </a:t>
            </a:r>
            <a:r>
              <a:rPr lang="ko-KR" altLang="en-US" sz="1600" b="1" dirty="0">
                <a:latin typeface="+mj-ea"/>
                <a:ea typeface="+mj-ea"/>
              </a:rPr>
              <a:t>인터페이스 상태 감시</a:t>
            </a:r>
            <a:r>
              <a:rPr lang="en-US" altLang="ko-KR" sz="1600" b="1" dirty="0">
                <a:latin typeface="+mj-ea"/>
                <a:ea typeface="+mj-ea"/>
              </a:rPr>
              <a:t>(link-timeout)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6-2 </a:t>
            </a:r>
            <a:r>
              <a:rPr lang="ko-KR" altLang="en-US" sz="1600" b="1" dirty="0">
                <a:latin typeface="+mj-ea"/>
                <a:ea typeface="+mj-ea"/>
              </a:rPr>
              <a:t>정적 </a:t>
            </a:r>
            <a:r>
              <a:rPr lang="ko-KR" altLang="en-US" sz="1600" b="1" dirty="0" err="1">
                <a:latin typeface="+mj-ea"/>
                <a:ea typeface="+mj-ea"/>
              </a:rPr>
              <a:t>라우팅</a:t>
            </a:r>
            <a:r>
              <a:rPr lang="en-US" altLang="ko-KR" sz="1600" b="1" dirty="0">
                <a:latin typeface="+mj-ea"/>
                <a:ea typeface="+mj-ea"/>
              </a:rPr>
              <a:t>(Static)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6-3 </a:t>
            </a:r>
            <a:r>
              <a:rPr lang="ko-KR" altLang="en-US" sz="1600" b="1" dirty="0">
                <a:latin typeface="+mj-ea"/>
                <a:ea typeface="+mj-ea"/>
              </a:rPr>
              <a:t>동적 </a:t>
            </a:r>
            <a:r>
              <a:rPr lang="ko-KR" altLang="en-US" sz="1600" b="1" dirty="0" err="1">
                <a:latin typeface="+mj-ea"/>
                <a:ea typeface="+mj-ea"/>
              </a:rPr>
              <a:t>라우팅</a:t>
            </a:r>
            <a:r>
              <a:rPr lang="en-US" altLang="ko-KR" sz="1600" b="1" dirty="0">
                <a:latin typeface="+mj-ea"/>
                <a:ea typeface="+mj-ea"/>
              </a:rPr>
              <a:t>(RIP/OSPF)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6-4 </a:t>
            </a:r>
            <a:r>
              <a:rPr lang="ko-KR" altLang="en-US" sz="1600" b="1" dirty="0">
                <a:latin typeface="+mj-ea"/>
                <a:ea typeface="+mj-ea"/>
              </a:rPr>
              <a:t>정책적 </a:t>
            </a:r>
            <a:r>
              <a:rPr lang="ko-KR" altLang="en-US" sz="1600" b="1" dirty="0" err="1">
                <a:latin typeface="+mj-ea"/>
                <a:ea typeface="+mj-ea"/>
              </a:rPr>
              <a:t>라우팅</a:t>
            </a:r>
            <a:r>
              <a:rPr lang="en-US" altLang="ko-KR" sz="1600" b="1" dirty="0">
                <a:latin typeface="+mj-ea"/>
                <a:ea typeface="+mj-ea"/>
              </a:rPr>
              <a:t>(PBR)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6-5 Interface(</a:t>
            </a:r>
            <a:r>
              <a:rPr lang="en-US" altLang="ko-KR" sz="1600" b="1" dirty="0" err="1">
                <a:latin typeface="+mj-ea"/>
                <a:ea typeface="+mj-ea"/>
              </a:rPr>
              <a:t>Vlan</a:t>
            </a:r>
            <a:r>
              <a:rPr lang="en-US" altLang="ko-KR" sz="1600" b="1" dirty="0">
                <a:latin typeface="+mj-ea"/>
                <a:ea typeface="+mj-ea"/>
              </a:rPr>
              <a:t>/Trunk)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6-6 VRRP(Single/Multi)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6-7 ECMP(Equal Cost Multipath Protocol)</a:t>
            </a:r>
          </a:p>
          <a:p>
            <a:pPr algn="l" eaLnBrk="1" hangingPunct="1"/>
            <a:r>
              <a:rPr lang="en-US" altLang="ko-KR" sz="1600" b="1" dirty="0">
                <a:latin typeface="+mj-ea"/>
                <a:ea typeface="+mj-ea"/>
              </a:rPr>
              <a:t>6-8 NTP(Network Time </a:t>
            </a:r>
            <a:r>
              <a:rPr lang="en-US" altLang="ko-KR" sz="1600" b="1" dirty="0" err="1">
                <a:latin typeface="+mj-ea"/>
                <a:ea typeface="+mj-ea"/>
              </a:rPr>
              <a:t>Portocol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  <a:p>
            <a:pPr algn="l" eaLnBrk="1" hangingPunct="1"/>
            <a:r>
              <a:rPr lang="en-US" altLang="ko-KR" sz="1600" b="1" dirty="0">
                <a:latin typeface="+mj-ea"/>
              </a:rPr>
              <a:t>6-9 SNMP(Simple Network Management </a:t>
            </a:r>
            <a:r>
              <a:rPr lang="en-US" altLang="ko-KR" sz="1600" b="1" dirty="0" err="1">
                <a:latin typeface="+mj-ea"/>
              </a:rPr>
              <a:t>Portocol</a:t>
            </a:r>
            <a:r>
              <a:rPr lang="en-US" altLang="ko-KR" sz="1600" b="1" dirty="0">
                <a:latin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083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6-1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상태 감시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Link-timeout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EFF8B3-69A7-4C7E-A044-9CC775A2A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86910"/>
              </p:ext>
            </p:extLst>
          </p:nvPr>
        </p:nvGraphicFramePr>
        <p:xfrm>
          <a:off x="4670778" y="1268413"/>
          <a:ext cx="4255803" cy="3460983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Link-timeout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2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eth1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link-timeout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5 3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arp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eth2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50.50.50.1/24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link-timeout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5 3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arp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50.50.50.254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eth2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eth1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Hardware is Ethernet, address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is 0090.fb18.4138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bia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0090.fb18.4138)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index 2 metric 1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mtu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1500 duplex-full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arp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ageing timeout 0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&lt;UP,BROADCAST,RUNNING,MULTICAST&gt;	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Link-timeout ARP status UP, check interval 2, total 2, success 1, error 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Speed 1000Base-T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inet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50.50.50.1/24 broadcast 50.50.50.255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C88B3A-2363-4971-958B-9DD1817D7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159746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Link-timeout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160">
            <a:extLst>
              <a:ext uri="{FF2B5EF4-FFF2-40B4-BE49-F238E27FC236}">
                <a16:creationId xmlns:a16="http://schemas.microsoft.com/office/drawing/2014/main" id="{CB23D655-18CB-4A21-9A6C-BA01232CE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37" y="4894794"/>
            <a:ext cx="4275474" cy="1197251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: Address / Mask / Link-timeout(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marR="0" lvl="0" indent="-171450" algn="l" defTabSz="762000" eaLnBrk="1" fontAlgn="base" latinLnBrk="0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Link-</a:t>
            </a:r>
            <a:r>
              <a:rPr kumimoji="1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tiemout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: line protocol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상태를 체크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762000" eaLnBrk="1" fontAlgn="base" latinLnBrk="0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초당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번씩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지정된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ICMP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체크하며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번의 응답이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없을 시 장애로 판단하여 회선을 강제로 끊는 옵션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762000" eaLnBrk="1" fontAlgn="base" latinLnBrk="0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권장 값 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1: Link-timeout 5 3 </a:t>
            </a:r>
            <a:r>
              <a:rPr kumimoji="1" lang="en-US" altLang="ko-KR" sz="8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arp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kumimoji="1" lang="en-US" altLang="ko-KR" sz="8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VDSL,Metro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고속 회선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marR="0" lvl="0" indent="-171450" algn="l" defTabSz="762000" eaLnBrk="1" fontAlgn="base" latinLnBrk="0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권장 값 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 : link-timeout 10 3 </a:t>
            </a:r>
            <a:r>
              <a:rPr kumimoji="1" lang="en-US" altLang="ko-KR" sz="8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icmp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(ADSL </a:t>
            </a:r>
            <a:r>
              <a:rPr kumimoji="1" lang="ko-KR" altLang="en-US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저속 회선 또는 손실이 많은 회선</a:t>
            </a:r>
            <a:r>
              <a:rPr kumimoji="1" lang="en-US" altLang="ko-KR" sz="8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8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B18649B9-BB88-4152-8E33-1A3E7E1DF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142" y="1995402"/>
            <a:ext cx="1367864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Tahoma" pitchFamily="34" charset="0"/>
                <a:ea typeface="HY울릉도M" pitchFamily="18" charset="-127"/>
                <a:cs typeface="Tahoma" pitchFamily="34" charset="0"/>
              </a:rPr>
              <a:t>xDSL Gateway</a:t>
            </a:r>
            <a:endParaRPr kumimoji="1" lang="ko-KR" altLang="en-US" sz="1100" b="1">
              <a:solidFill>
                <a:srgbClr val="C00000"/>
              </a:solidFill>
              <a:latin typeface="Tahoma" pitchFamily="34" charset="0"/>
              <a:ea typeface="HY울릉도M" pitchFamily="18" charset="-127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C021-BFD4-4A17-9247-D082C39A9E0B}"/>
              </a:ext>
            </a:extLst>
          </p:cNvPr>
          <p:cNvSpPr txBox="1"/>
          <p:nvPr/>
        </p:nvSpPr>
        <p:spPr>
          <a:xfrm>
            <a:off x="2069164" y="3616770"/>
            <a:ext cx="1726877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Gateway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Check!</a:t>
            </a:r>
            <a:endParaRPr kumimoji="1" lang="ko-KR" alt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605BB35-C6B6-47C4-9AAF-2F682BE3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5721" y="1781090"/>
            <a:ext cx="1345556" cy="404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자유형 25">
            <a:extLst>
              <a:ext uri="{FF2B5EF4-FFF2-40B4-BE49-F238E27FC236}">
                <a16:creationId xmlns:a16="http://schemas.microsoft.com/office/drawing/2014/main" id="{DCE3A80B-FEB2-463A-99D2-2379D7E7C969}"/>
              </a:ext>
            </a:extLst>
          </p:cNvPr>
          <p:cNvSpPr/>
          <p:nvPr/>
        </p:nvSpPr>
        <p:spPr>
          <a:xfrm>
            <a:off x="1365771" y="2422439"/>
            <a:ext cx="387094" cy="2306957"/>
          </a:xfrm>
          <a:custGeom>
            <a:avLst/>
            <a:gdLst>
              <a:gd name="connsiteX0" fmla="*/ 5442 w 310242"/>
              <a:gd name="connsiteY0" fmla="*/ 2276928 h 2276928"/>
              <a:gd name="connsiteX1" fmla="*/ 38100 w 310242"/>
              <a:gd name="connsiteY1" fmla="*/ 567871 h 2276928"/>
              <a:gd name="connsiteX2" fmla="*/ 234042 w 310242"/>
              <a:gd name="connsiteY2" fmla="*/ 284843 h 2276928"/>
              <a:gd name="connsiteX3" fmla="*/ 310242 w 310242"/>
              <a:gd name="connsiteY3" fmla="*/ 2276928 h 2276928"/>
              <a:gd name="connsiteX0" fmla="*/ 5442 w 297979"/>
              <a:gd name="connsiteY0" fmla="*/ 2292238 h 2384102"/>
              <a:gd name="connsiteX1" fmla="*/ 38100 w 297979"/>
              <a:gd name="connsiteY1" fmla="*/ 583181 h 2384102"/>
              <a:gd name="connsiteX2" fmla="*/ 234042 w 297979"/>
              <a:gd name="connsiteY2" fmla="*/ 300153 h 2384102"/>
              <a:gd name="connsiteX3" fmla="*/ 297979 w 297979"/>
              <a:gd name="connsiteY3" fmla="*/ 2384102 h 2384102"/>
              <a:gd name="connsiteX0" fmla="*/ 2721 w 295258"/>
              <a:gd name="connsiteY0" fmla="*/ 2325462 h 2417326"/>
              <a:gd name="connsiteX1" fmla="*/ 68717 w 295258"/>
              <a:gd name="connsiteY1" fmla="*/ 417062 h 2417326"/>
              <a:gd name="connsiteX2" fmla="*/ 231321 w 295258"/>
              <a:gd name="connsiteY2" fmla="*/ 333377 h 2417326"/>
              <a:gd name="connsiteX3" fmla="*/ 295258 w 295258"/>
              <a:gd name="connsiteY3" fmla="*/ 2417326 h 2417326"/>
              <a:gd name="connsiteX0" fmla="*/ 2721 w 320787"/>
              <a:gd name="connsiteY0" fmla="*/ 2214560 h 2306424"/>
              <a:gd name="connsiteX1" fmla="*/ 68717 w 320787"/>
              <a:gd name="connsiteY1" fmla="*/ 306160 h 2306424"/>
              <a:gd name="connsiteX2" fmla="*/ 283030 w 320787"/>
              <a:gd name="connsiteY2" fmla="*/ 377598 h 2306424"/>
              <a:gd name="connsiteX3" fmla="*/ 295258 w 320787"/>
              <a:gd name="connsiteY3" fmla="*/ 2306424 h 2306424"/>
              <a:gd name="connsiteX0" fmla="*/ 2721 w 320787"/>
              <a:gd name="connsiteY0" fmla="*/ 2146527 h 2238391"/>
              <a:gd name="connsiteX1" fmla="*/ 68716 w 320787"/>
              <a:gd name="connsiteY1" fmla="*/ 381003 h 2238391"/>
              <a:gd name="connsiteX2" fmla="*/ 283030 w 320787"/>
              <a:gd name="connsiteY2" fmla="*/ 309565 h 2238391"/>
              <a:gd name="connsiteX3" fmla="*/ 295258 w 320787"/>
              <a:gd name="connsiteY3" fmla="*/ 2238391 h 2238391"/>
              <a:gd name="connsiteX0" fmla="*/ 2721 w 320787"/>
              <a:gd name="connsiteY0" fmla="*/ 2146527 h 2238391"/>
              <a:gd name="connsiteX1" fmla="*/ 68716 w 320787"/>
              <a:gd name="connsiteY1" fmla="*/ 381003 h 2238391"/>
              <a:gd name="connsiteX2" fmla="*/ 283030 w 320787"/>
              <a:gd name="connsiteY2" fmla="*/ 309565 h 2238391"/>
              <a:gd name="connsiteX3" fmla="*/ 295258 w 320787"/>
              <a:gd name="connsiteY3" fmla="*/ 2238391 h 2238391"/>
              <a:gd name="connsiteX0" fmla="*/ 2721 w 320787"/>
              <a:gd name="connsiteY0" fmla="*/ 2158433 h 2250297"/>
              <a:gd name="connsiteX1" fmla="*/ 68716 w 320787"/>
              <a:gd name="connsiteY1" fmla="*/ 321471 h 2250297"/>
              <a:gd name="connsiteX2" fmla="*/ 283030 w 320787"/>
              <a:gd name="connsiteY2" fmla="*/ 321471 h 2250297"/>
              <a:gd name="connsiteX3" fmla="*/ 295258 w 320787"/>
              <a:gd name="connsiteY3" fmla="*/ 2250297 h 2250297"/>
              <a:gd name="connsiteX0" fmla="*/ 2721 w 320787"/>
              <a:gd name="connsiteY0" fmla="*/ 2158433 h 2250297"/>
              <a:gd name="connsiteX1" fmla="*/ 68716 w 320787"/>
              <a:gd name="connsiteY1" fmla="*/ 321471 h 2250297"/>
              <a:gd name="connsiteX2" fmla="*/ 283030 w 320787"/>
              <a:gd name="connsiteY2" fmla="*/ 321471 h 2250297"/>
              <a:gd name="connsiteX3" fmla="*/ 295258 w 320787"/>
              <a:gd name="connsiteY3" fmla="*/ 2250297 h 2250297"/>
              <a:gd name="connsiteX0" fmla="*/ 2721 w 307180"/>
              <a:gd name="connsiteY0" fmla="*/ 2250297 h 2250297"/>
              <a:gd name="connsiteX1" fmla="*/ 55109 w 307180"/>
              <a:gd name="connsiteY1" fmla="*/ 321471 h 2250297"/>
              <a:gd name="connsiteX2" fmla="*/ 269423 w 307180"/>
              <a:gd name="connsiteY2" fmla="*/ 321471 h 2250297"/>
              <a:gd name="connsiteX3" fmla="*/ 281651 w 307180"/>
              <a:gd name="connsiteY3" fmla="*/ 2250297 h 22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80" h="2250297">
                <a:moveTo>
                  <a:pt x="2721" y="2250297"/>
                </a:moveTo>
                <a:cubicBezTo>
                  <a:pt x="0" y="1561775"/>
                  <a:pt x="10659" y="642942"/>
                  <a:pt x="55109" y="321471"/>
                </a:cubicBezTo>
                <a:cubicBezTo>
                  <a:pt x="99559" y="0"/>
                  <a:pt x="231666" y="0"/>
                  <a:pt x="269423" y="321471"/>
                </a:cubicBezTo>
                <a:cubicBezTo>
                  <a:pt x="307180" y="642942"/>
                  <a:pt x="266229" y="1396676"/>
                  <a:pt x="281651" y="2250297"/>
                </a:cubicBezTo>
              </a:path>
            </a:pathLst>
          </a:custGeom>
          <a:noFill/>
          <a:ln w="50800" cap="flat" cmpd="sng" algn="ctr">
            <a:solidFill>
              <a:srgbClr val="C00000"/>
            </a:solidFill>
            <a:prstDash val="sysDot"/>
            <a:miter lim="800000"/>
            <a:tailEnd type="stealth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구름 모양 설명선 22">
            <a:extLst>
              <a:ext uri="{FF2B5EF4-FFF2-40B4-BE49-F238E27FC236}">
                <a16:creationId xmlns:a16="http://schemas.microsoft.com/office/drawing/2014/main" id="{CCCDE5F1-7C9E-4558-858E-187A4DCE27EF}"/>
              </a:ext>
            </a:extLst>
          </p:cNvPr>
          <p:cNvSpPr/>
          <p:nvPr/>
        </p:nvSpPr>
        <p:spPr>
          <a:xfrm>
            <a:off x="2307203" y="4495714"/>
            <a:ext cx="1353823" cy="747876"/>
          </a:xfrm>
          <a:prstGeom prst="cloudCallout">
            <a:avLst>
              <a:gd name="adj1" fmla="val -85228"/>
              <a:gd name="adj2" fmla="val -46635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342900" marR="0" lvl="0" indent="-34290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arp</a:t>
            </a:r>
          </a:p>
          <a:p>
            <a:pPr marL="342900" marR="0" lvl="0" indent="-34290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endParaRPr kumimoji="1" lang="ko-KR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CFA44-3428-4EE8-A535-EB09393B5294}"/>
              </a:ext>
            </a:extLst>
          </p:cNvPr>
          <p:cNvSpPr txBox="1"/>
          <p:nvPr/>
        </p:nvSpPr>
        <p:spPr>
          <a:xfrm>
            <a:off x="541448" y="2454050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50.50.50.254/24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44EB1-74B8-47BD-B83E-46F1C1AB134D}"/>
              </a:ext>
            </a:extLst>
          </p:cNvPr>
          <p:cNvSpPr txBox="1"/>
          <p:nvPr/>
        </p:nvSpPr>
        <p:spPr>
          <a:xfrm>
            <a:off x="565673" y="4365481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50.50.50.1/24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Text Box 39">
            <a:extLst>
              <a:ext uri="{FF2B5EF4-FFF2-40B4-BE49-F238E27FC236}">
                <a16:creationId xmlns:a16="http://schemas.microsoft.com/office/drawing/2014/main" id="{99428A08-CA7D-42B0-8DF9-36C4A85CC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3830" y="1925206"/>
            <a:ext cx="135325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DHCP link-timeout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id="{0ACF315F-66BC-4150-A329-CB56BB526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6371" y="2039084"/>
            <a:ext cx="85509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Text Box 39">
            <a:extLst>
              <a:ext uri="{FF2B5EF4-FFF2-40B4-BE49-F238E27FC236}">
                <a16:creationId xmlns:a16="http://schemas.microsoft.com/office/drawing/2014/main" id="{5B4B3F06-A91C-4F19-A881-B8B514D27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069" y="2488915"/>
            <a:ext cx="136928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link-timeout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07C69FF4-983B-49D2-9A41-1AF5DEE65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1861" y="2592785"/>
            <a:ext cx="72904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10F4C2-5800-4A40-9E11-D5CE934E181C}"/>
              </a:ext>
            </a:extLst>
          </p:cNvPr>
          <p:cNvCxnSpPr/>
          <p:nvPr/>
        </p:nvCxnSpPr>
        <p:spPr>
          <a:xfrm flipV="1">
            <a:off x="6895036" y="2470985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91511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정적 라우팅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Static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03A31D7-5B68-4E12-B66B-38CEAB71D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07730"/>
              </p:ext>
            </p:extLst>
          </p:nvPr>
        </p:nvGraphicFramePr>
        <p:xfrm>
          <a:off x="4670778" y="1268413"/>
          <a:ext cx="4255803" cy="3460983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Static</a:t>
                      </a:r>
                      <a:r>
                        <a:rPr lang="en-US" altLang="ko-KR" sz="9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Routing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2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eth1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eth1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link-timeout 5 3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eth2 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eth2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address 50.50.50.1/24 link-timeout 2 2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50.50.50.254</a:t>
                      </a:r>
                    </a:p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0.0.0.0/0 eth1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0.0.0.0/0 eth1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pppoe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no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0.0.0.0/0 eth1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pppoe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0.0.0.0/0 50.50.50.254 eth2  </a:t>
                      </a:r>
                    </a:p>
                    <a:p>
                      <a:pPr>
                        <a:defRPr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route 50.50.50.50.250/32 50.50.50.254 10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C1B6E7E-2B17-4BA3-AF1B-C2C738FA7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49396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 Box 160">
            <a:extLst>
              <a:ext uri="{FF2B5EF4-FFF2-40B4-BE49-F238E27FC236}">
                <a16:creationId xmlns:a16="http://schemas.microsoft.com/office/drawing/2014/main" id="{6582B397-B3C0-4DF4-AD82-4CC0B9F5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37" y="4894794"/>
            <a:ext cx="4275474" cy="1277273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VForce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#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ip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route 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Codes: K - kernel, C - connected, S - static, R - RIP, B - BGP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* </a:t>
            </a: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생략 *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Gateway of last resort is 50.50.50.254 to network 0.0.0.0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S*      0.0.0.0/0 [1/0] via 50.50.50.254, eth2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                    [1/0] via 40.40.40.254, eth1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       10.100.3.0/24 is directly connected, eth3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       40.40.40.0/24 is directly connected, eth1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       50.50.50.0/24 is directly connected, eth2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       127.0.0.0/8 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is directly connected, lo	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       192.168.1.0/24 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is directly connected, eth0	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059C6B84-2101-4EAD-8D49-AD87EDDE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6" y="1996590"/>
            <a:ext cx="180022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0C0C50-4362-4525-8199-441DEB340D87}"/>
              </a:ext>
            </a:extLst>
          </p:cNvPr>
          <p:cNvSpPr txBox="1"/>
          <p:nvPr/>
        </p:nvSpPr>
        <p:spPr>
          <a:xfrm>
            <a:off x="1178767" y="1701315"/>
            <a:ext cx="93487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VDSL(eth1)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2958C5-6A7D-4EF7-A13F-241EA29AADDF}"/>
              </a:ext>
            </a:extLst>
          </p:cNvPr>
          <p:cNvSpPr txBox="1"/>
          <p:nvPr/>
        </p:nvSpPr>
        <p:spPr>
          <a:xfrm>
            <a:off x="2244486" y="1710840"/>
            <a:ext cx="99418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Metro(eth2)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6" name="Text Box 39">
            <a:extLst>
              <a:ext uri="{FF2B5EF4-FFF2-40B4-BE49-F238E27FC236}">
                <a16:creationId xmlns:a16="http://schemas.microsoft.com/office/drawing/2014/main" id="{74216A71-90B5-498C-9A07-F7E8C0535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019" y="2608164"/>
            <a:ext cx="1362874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DHCP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디폴트</a:t>
            </a:r>
          </a:p>
        </p:txBody>
      </p:sp>
      <p:sp>
        <p:nvSpPr>
          <p:cNvPr id="27" name="Line 38">
            <a:extLst>
              <a:ext uri="{FF2B5EF4-FFF2-40B4-BE49-F238E27FC236}">
                <a16:creationId xmlns:a16="http://schemas.microsoft.com/office/drawing/2014/main" id="{3A94AC99-1A16-4E1D-82E5-077C93921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411" y="2722042"/>
            <a:ext cx="49505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8" name="Text Box 39">
            <a:extLst>
              <a:ext uri="{FF2B5EF4-FFF2-40B4-BE49-F238E27FC236}">
                <a16:creationId xmlns:a16="http://schemas.microsoft.com/office/drawing/2014/main" id="{DC1725FE-AE32-4F8D-815C-688028470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799" y="2743179"/>
            <a:ext cx="138531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PPPoE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디폴트</a:t>
            </a:r>
          </a:p>
        </p:txBody>
      </p:sp>
      <p:sp>
        <p:nvSpPr>
          <p:cNvPr id="29" name="Line 38">
            <a:extLst>
              <a:ext uri="{FF2B5EF4-FFF2-40B4-BE49-F238E27FC236}">
                <a16:creationId xmlns:a16="http://schemas.microsoft.com/office/drawing/2014/main" id="{CA8349E0-8451-4966-B208-5891725F7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6421" y="2857057"/>
            <a:ext cx="40504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0" name="Text Box 39">
            <a:extLst>
              <a:ext uri="{FF2B5EF4-FFF2-40B4-BE49-F238E27FC236}">
                <a16:creationId xmlns:a16="http://schemas.microsoft.com/office/drawing/2014/main" id="{538B4397-65B3-4076-AB2C-A0915CE72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112" y="2891100"/>
            <a:ext cx="107914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라우팅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 명령어</a:t>
            </a:r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9F2F535F-E4BC-4B55-87EE-A97109FE0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441" y="3004978"/>
            <a:ext cx="3502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2" name="Line 38">
            <a:extLst>
              <a:ext uri="{FF2B5EF4-FFF2-40B4-BE49-F238E27FC236}">
                <a16:creationId xmlns:a16="http://schemas.microsoft.com/office/drawing/2014/main" id="{1CDB2C8A-BC4B-42FC-ACBB-2E55B6F98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441" y="3007838"/>
            <a:ext cx="3502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8C2F1D5F-B677-4078-A81E-0E51425AF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190" y="3010349"/>
            <a:ext cx="1396537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GW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지정 설정</a:t>
            </a:r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53EB8DBE-F4D8-4794-8F7B-DBCEB7D7A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6451" y="3124227"/>
            <a:ext cx="13501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D258C87E-07EE-460F-9A83-F19CE96A6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1972" y="3353535"/>
            <a:ext cx="1024639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Static AD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설정</a:t>
            </a:r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CC68F08F-0752-4A66-820B-02EE1CE1B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5441" y="3457405"/>
            <a:ext cx="72904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6445CEB-2325-4288-9A09-A55960F0B0CB}"/>
              </a:ext>
            </a:extLst>
          </p:cNvPr>
          <p:cNvCxnSpPr/>
          <p:nvPr/>
        </p:nvCxnSpPr>
        <p:spPr>
          <a:xfrm flipV="1">
            <a:off x="7068616" y="3335605"/>
            <a:ext cx="1" cy="1218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29732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156B1CB-04F2-4055-A9D2-8EB88529D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05652"/>
              </p:ext>
            </p:extLst>
          </p:nvPr>
        </p:nvGraphicFramePr>
        <p:xfrm>
          <a:off x="4670778" y="1268413"/>
          <a:ext cx="4255803" cy="3573704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PBR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PBR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구문 형식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policy_num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table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table_num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[source]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destination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[destination] [gateway] [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출력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 [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터널 연결용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PBR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설정 예시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1 table 1 source eth1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eth1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2 table 2 source eth2 50.50.50.254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일반적인</a:t>
                      </a:r>
                      <a:r>
                        <a:rPr kumimoji="0" lang="en-US" altLang="ko-KR" sz="9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kumimoji="0" lang="ko-KR" altLang="en-US" sz="9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사용자용</a:t>
                      </a:r>
                      <a:r>
                        <a:rPr kumimoji="0" lang="en-US" altLang="ko-KR" sz="9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PBR </a:t>
                      </a:r>
                      <a:r>
                        <a:rPr kumimoji="0" lang="ko-KR" altLang="en-US" sz="9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설정 예시</a:t>
                      </a:r>
                      <a:endParaRPr kumimoji="0" lang="en-US" altLang="ko-KR" sz="9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3 table 3 </a:t>
                      </a:r>
                      <a:r>
                        <a:rPr kumimoji="0" lang="en-US" altLang="ko-KR" sz="9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 192.168.1.55/32 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destination 10.10.10.99/32 eth1 </a:t>
                      </a: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policy 4 table 4 </a:t>
                      </a:r>
                      <a:r>
                        <a:rPr kumimoji="0" lang="en-US" altLang="ko-KR" sz="9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 192.168.1.56/32 </a:t>
                      </a:r>
                      <a:r>
                        <a:rPr kumimoji="0" lang="en-US" altLang="ko-KR" sz="9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destination 10.10.10.99/32 50.50.50.254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2E79B4C-EB76-481C-89A4-5F2BBF99A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35252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PBR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 Box 160">
            <a:extLst>
              <a:ext uri="{FF2B5EF4-FFF2-40B4-BE49-F238E27FC236}">
                <a16:creationId xmlns:a16="http://schemas.microsoft.com/office/drawing/2014/main" id="{23A8628B-1115-4380-B949-5F5A040F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37" y="5070519"/>
            <a:ext cx="4275474" cy="1015663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터널 협상을 위한 정책 기반 </a:t>
            </a:r>
            <a:r>
              <a:rPr kumimoji="1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라우팅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(Policy Based Routing)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회선이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경우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PBR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설정 필수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터널 연결을 위해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Default Routing(0.0.0.0/0)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보다 상위에 동작함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의미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Source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eth1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발생되는 </a:t>
            </a:r>
            <a:r>
              <a:rPr kumimoji="1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트래픽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은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eth1 G/W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보내도록 설정함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5DE5BBE-B703-4479-B85F-BCA5F1B4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896" y="1726560"/>
            <a:ext cx="294798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EEBF3CCD-9025-49CF-AE53-E56F73FB39F8}"/>
              </a:ext>
            </a:extLst>
          </p:cNvPr>
          <p:cNvSpPr/>
          <p:nvPr/>
        </p:nvSpPr>
        <p:spPr>
          <a:xfrm>
            <a:off x="546584" y="5160323"/>
            <a:ext cx="928687" cy="785812"/>
          </a:xfrm>
          <a:prstGeom prst="flowChartAlternateProcess">
            <a:avLst/>
          </a:prstGeom>
          <a:noFill/>
          <a:ln w="381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36CC53-2353-4604-86A5-B8E0A38ACCEF}"/>
              </a:ext>
            </a:extLst>
          </p:cNvPr>
          <p:cNvCxnSpPr/>
          <p:nvPr/>
        </p:nvCxnSpPr>
        <p:spPr>
          <a:xfrm rot="16200000" flipV="1">
            <a:off x="1832459" y="3660135"/>
            <a:ext cx="357188" cy="357187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ysDot"/>
            <a:miter lim="800000"/>
            <a:tailEnd type="arrow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565049-4E5C-4E51-9B0B-64EC8E181B6A}"/>
              </a:ext>
            </a:extLst>
          </p:cNvPr>
          <p:cNvCxnSpPr/>
          <p:nvPr/>
        </p:nvCxnSpPr>
        <p:spPr>
          <a:xfrm rot="5400000" flipH="1" flipV="1">
            <a:off x="2119002" y="2373467"/>
            <a:ext cx="428625" cy="1588"/>
          </a:xfrm>
          <a:prstGeom prst="straightConnector1">
            <a:avLst/>
          </a:prstGeom>
          <a:noFill/>
          <a:ln w="38100" cap="flat" cmpd="sng" algn="ctr">
            <a:solidFill>
              <a:srgbClr val="44546A"/>
            </a:solidFill>
            <a:prstDash val="sysDot"/>
            <a:miter lim="800000"/>
            <a:tailEnd type="arrow"/>
          </a:ln>
          <a:effectLst/>
        </p:spPr>
      </p:cxn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5FC4A225-63FF-4233-B5F7-1C1F3B5911F9}"/>
              </a:ext>
            </a:extLst>
          </p:cNvPr>
          <p:cNvSpPr/>
          <p:nvPr/>
        </p:nvSpPr>
        <p:spPr>
          <a:xfrm>
            <a:off x="3056421" y="5160323"/>
            <a:ext cx="928688" cy="785812"/>
          </a:xfrm>
          <a:prstGeom prst="flowChartAlternateProcess">
            <a:avLst/>
          </a:prstGeom>
          <a:noFill/>
          <a:ln w="38100" cap="flat" cmpd="sng" algn="ctr">
            <a:solidFill>
              <a:srgbClr val="44546A"/>
            </a:solidFill>
            <a:prstDash val="sysDot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79F6C8-176C-45C7-80A7-6346B8345151}"/>
              </a:ext>
            </a:extLst>
          </p:cNvPr>
          <p:cNvCxnSpPr/>
          <p:nvPr/>
        </p:nvCxnSpPr>
        <p:spPr>
          <a:xfrm rot="5400000" flipH="1" flipV="1">
            <a:off x="2332521" y="3660135"/>
            <a:ext cx="357188" cy="357188"/>
          </a:xfrm>
          <a:prstGeom prst="straightConnector1">
            <a:avLst/>
          </a:prstGeom>
          <a:noFill/>
          <a:ln w="38100" cap="flat" cmpd="sng" algn="ctr">
            <a:solidFill>
              <a:srgbClr val="44546A"/>
            </a:solidFill>
            <a:prstDash val="sysDot"/>
            <a:miter lim="800000"/>
            <a:tailEnd type="arrow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15FE2D0-7415-4505-9523-CF6494727C6B}"/>
              </a:ext>
            </a:extLst>
          </p:cNvPr>
          <p:cNvCxnSpPr/>
          <p:nvPr/>
        </p:nvCxnSpPr>
        <p:spPr>
          <a:xfrm rot="16200000" flipV="1">
            <a:off x="2475396" y="3017198"/>
            <a:ext cx="285750" cy="285750"/>
          </a:xfrm>
          <a:prstGeom prst="straightConnector1">
            <a:avLst/>
          </a:prstGeom>
          <a:noFill/>
          <a:ln w="38100" cap="flat" cmpd="sng" algn="ctr">
            <a:solidFill>
              <a:srgbClr val="44546A"/>
            </a:solidFill>
            <a:prstDash val="sysDot"/>
            <a:miter lim="800000"/>
            <a:tailEnd type="arrow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B004447-3699-48F4-97D4-A8174D2DB32C}"/>
              </a:ext>
            </a:extLst>
          </p:cNvPr>
          <p:cNvCxnSpPr/>
          <p:nvPr/>
        </p:nvCxnSpPr>
        <p:spPr>
          <a:xfrm rot="5400000" flipH="1" flipV="1">
            <a:off x="1761021" y="3017198"/>
            <a:ext cx="285750" cy="285750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ysDot"/>
            <a:miter lim="800000"/>
            <a:tailEnd type="arrow"/>
          </a:ln>
          <a:effectLst/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A859A7-F70A-4750-8C6E-4BB51C33371D}"/>
              </a:ext>
            </a:extLst>
          </p:cNvPr>
          <p:cNvCxnSpPr/>
          <p:nvPr/>
        </p:nvCxnSpPr>
        <p:spPr>
          <a:xfrm rot="5400000" flipH="1" flipV="1">
            <a:off x="1976127" y="2373467"/>
            <a:ext cx="428625" cy="1588"/>
          </a:xfrm>
          <a:prstGeom prst="straightConnector1">
            <a:avLst/>
          </a:prstGeom>
          <a:noFill/>
          <a:ln w="38100" cap="flat" cmpd="sng" algn="ctr">
            <a:solidFill>
              <a:srgbClr val="ED7D31"/>
            </a:solidFill>
            <a:prstDash val="sysDot"/>
            <a:miter lim="800000"/>
            <a:tailEnd type="arrow"/>
          </a:ln>
          <a:effectLst/>
        </p:spPr>
      </p:cxnSp>
      <p:cxnSp>
        <p:nvCxnSpPr>
          <p:cNvPr id="34" name="직선 화살표 연결선 92">
            <a:extLst>
              <a:ext uri="{FF2B5EF4-FFF2-40B4-BE49-F238E27FC236}">
                <a16:creationId xmlns:a16="http://schemas.microsoft.com/office/drawing/2014/main" id="{BC3D3597-10DF-494D-A5DB-A5CDFDD65A8B}"/>
              </a:ext>
            </a:extLst>
          </p:cNvPr>
          <p:cNvCxnSpPr>
            <a:stCxn id="29" idx="1"/>
          </p:cNvCxnSpPr>
          <p:nvPr/>
        </p:nvCxnSpPr>
        <p:spPr>
          <a:xfrm rot="10800000">
            <a:off x="2343634" y="4017323"/>
            <a:ext cx="712787" cy="1536700"/>
          </a:xfrm>
          <a:prstGeom prst="bentConnector2">
            <a:avLst/>
          </a:prstGeom>
          <a:noFill/>
          <a:ln w="38100" cap="flat" cmpd="sng" algn="ctr">
            <a:solidFill>
              <a:srgbClr val="44546A"/>
            </a:solidFill>
            <a:prstDash val="sysDot"/>
            <a:miter lim="800000"/>
            <a:tailEnd type="arrow"/>
          </a:ln>
          <a:effectLst/>
        </p:spPr>
      </p:cxnSp>
      <p:cxnSp>
        <p:nvCxnSpPr>
          <p:cNvPr id="35" name="직선 화살표 연결선 94">
            <a:extLst>
              <a:ext uri="{FF2B5EF4-FFF2-40B4-BE49-F238E27FC236}">
                <a16:creationId xmlns:a16="http://schemas.microsoft.com/office/drawing/2014/main" id="{D1B52D42-C566-462A-949C-8C54F6387D67}"/>
              </a:ext>
            </a:extLst>
          </p:cNvPr>
          <p:cNvCxnSpPr>
            <a:stCxn id="26" idx="3"/>
          </p:cNvCxnSpPr>
          <p:nvPr/>
        </p:nvCxnSpPr>
        <p:spPr>
          <a:xfrm flipV="1">
            <a:off x="1475271" y="4017323"/>
            <a:ext cx="715963" cy="1536700"/>
          </a:xfrm>
          <a:prstGeom prst="bentConnector2">
            <a:avLst/>
          </a:prstGeom>
          <a:noFill/>
          <a:ln w="38100" cap="flat" cmpd="sng" algn="ctr">
            <a:solidFill>
              <a:srgbClr val="ED7D31"/>
            </a:solidFill>
            <a:prstDash val="sysDot"/>
            <a:miter lim="800000"/>
            <a:tailEnd type="arrow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A84BB0F-3C45-43A6-B95E-AA1579BE701D}"/>
              </a:ext>
            </a:extLst>
          </p:cNvPr>
          <p:cNvSpPr txBox="1"/>
          <p:nvPr/>
        </p:nvSpPr>
        <p:spPr>
          <a:xfrm>
            <a:off x="518009" y="4868572"/>
            <a:ext cx="10302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192.168.1.55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1F2E2-90EE-44D3-9594-18D1C3C8775E}"/>
              </a:ext>
            </a:extLst>
          </p:cNvPr>
          <p:cNvSpPr txBox="1"/>
          <p:nvPr/>
        </p:nvSpPr>
        <p:spPr>
          <a:xfrm>
            <a:off x="2988159" y="4868572"/>
            <a:ext cx="10302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192.168.1.56</a:t>
            </a:r>
            <a:endParaRPr kumimoji="1" lang="ko-KR" altLang="en-US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46905F-9B31-4168-8DB6-42CA5962741B}"/>
              </a:ext>
            </a:extLst>
          </p:cNvPr>
          <p:cNvSpPr txBox="1"/>
          <p:nvPr/>
        </p:nvSpPr>
        <p:spPr>
          <a:xfrm>
            <a:off x="2475396" y="1855148"/>
            <a:ext cx="949325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10.10.10.99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28AD6E-44D8-4756-809F-F1BD1F3655C5}"/>
              </a:ext>
            </a:extLst>
          </p:cNvPr>
          <p:cNvSpPr txBox="1"/>
          <p:nvPr/>
        </p:nvSpPr>
        <p:spPr>
          <a:xfrm>
            <a:off x="969450" y="2953840"/>
            <a:ext cx="963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40.40.40.254/24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C910E-33E5-4E69-AB77-0E8B37E56218}"/>
              </a:ext>
            </a:extLst>
          </p:cNvPr>
          <p:cNvSpPr txBox="1"/>
          <p:nvPr/>
        </p:nvSpPr>
        <p:spPr>
          <a:xfrm>
            <a:off x="2598567" y="2951220"/>
            <a:ext cx="963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50.50.50.254/24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6EF897-9DB7-4C47-B7DB-22C33A861FFC}"/>
              </a:ext>
            </a:extLst>
          </p:cNvPr>
          <p:cNvSpPr txBox="1"/>
          <p:nvPr/>
        </p:nvSpPr>
        <p:spPr>
          <a:xfrm>
            <a:off x="441184" y="3927520"/>
            <a:ext cx="1725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Eth1 : 40.40.40.1/24(DHCP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할당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94EE49-2C46-46A1-9598-8191416FD92C}"/>
              </a:ext>
            </a:extLst>
          </p:cNvPr>
          <p:cNvSpPr txBox="1"/>
          <p:nvPr/>
        </p:nvSpPr>
        <p:spPr>
          <a:xfrm>
            <a:off x="2336831" y="3924900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Eth2 : 50.50.50.1/24(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고정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할당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Text Box 39">
            <a:extLst>
              <a:ext uri="{FF2B5EF4-FFF2-40B4-BE49-F238E27FC236}">
                <a16:creationId xmlns:a16="http://schemas.microsoft.com/office/drawing/2014/main" id="{7002B47D-BB3A-4C64-B78C-9867A0460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485" y="3014021"/>
            <a:ext cx="95891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PBR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BD4C1770-4DDF-418D-9687-EC5B32AB2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1446" y="3127899"/>
            <a:ext cx="56313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5" name="Text Box 39">
            <a:extLst>
              <a:ext uri="{FF2B5EF4-FFF2-40B4-BE49-F238E27FC236}">
                <a16:creationId xmlns:a16="http://schemas.microsoft.com/office/drawing/2014/main" id="{B0935C39-B0D0-4931-B539-FFF23E3DF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485" y="3150290"/>
            <a:ext cx="95891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PBR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198CF014-D9B7-4353-855D-D377CDEF2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6491" y="3264168"/>
            <a:ext cx="158094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7" name="사각형 설명선 53">
            <a:extLst>
              <a:ext uri="{FF2B5EF4-FFF2-40B4-BE49-F238E27FC236}">
                <a16:creationId xmlns:a16="http://schemas.microsoft.com/office/drawing/2014/main" id="{D0321C6A-C973-4987-9A71-A23DB6CCD667}"/>
              </a:ext>
            </a:extLst>
          </p:cNvPr>
          <p:cNvSpPr/>
          <p:nvPr/>
        </p:nvSpPr>
        <p:spPr>
          <a:xfrm>
            <a:off x="5011176" y="3398023"/>
            <a:ext cx="3575949" cy="183267"/>
          </a:xfrm>
          <a:prstGeom prst="wedgeRectCallout">
            <a:avLst>
              <a:gd name="adj1" fmla="val -179"/>
              <a:gd name="adj2" fmla="val -9045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Destination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생략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목적지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0.0.0.0/0(any)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사각형 설명선 54">
            <a:extLst>
              <a:ext uri="{FF2B5EF4-FFF2-40B4-BE49-F238E27FC236}">
                <a16:creationId xmlns:a16="http://schemas.microsoft.com/office/drawing/2014/main" id="{CE03AA36-9579-4D48-B3D1-9E4AAA22FA4F}"/>
              </a:ext>
            </a:extLst>
          </p:cNvPr>
          <p:cNvSpPr/>
          <p:nvPr/>
        </p:nvSpPr>
        <p:spPr>
          <a:xfrm>
            <a:off x="5011176" y="2186135"/>
            <a:ext cx="3575949" cy="399178"/>
          </a:xfrm>
          <a:prstGeom prst="wedgeRectCallout">
            <a:avLst>
              <a:gd name="adj1" fmla="val 36579"/>
              <a:gd name="adj2" fmla="val -8600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Destination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 없으면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0.0.0.0/0(any)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네트워크가 생략되어 있음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생략 가능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policy (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번호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 : PBR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우선 순위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라우팅의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AD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값과 비슷함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 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table (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번호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 : PBR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목적지 주소와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GW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아이피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주소 및 인터페이스</a:t>
            </a:r>
          </a:p>
        </p:txBody>
      </p:sp>
      <p:sp>
        <p:nvSpPr>
          <p:cNvPr id="49" name="Text Box 39">
            <a:extLst>
              <a:ext uri="{FF2B5EF4-FFF2-40B4-BE49-F238E27FC236}">
                <a16:creationId xmlns:a16="http://schemas.microsoft.com/office/drawing/2014/main" id="{C364B270-DAB8-4D48-9178-DABC40939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9490" y="4186771"/>
            <a:ext cx="177021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192.168.1.55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eth1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경유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PBR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8D8A689F-680D-457B-887D-3922D6E24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311" y="4298029"/>
            <a:ext cx="96127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1" name="Text Box 39">
            <a:extLst>
              <a:ext uri="{FF2B5EF4-FFF2-40B4-BE49-F238E27FC236}">
                <a16:creationId xmlns:a16="http://schemas.microsoft.com/office/drawing/2014/main" id="{6864920B-A315-4A38-88C6-EB5B41609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870" y="4469245"/>
            <a:ext cx="177021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</a:rPr>
              <a:t>192.168.1.56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</a:rPr>
              <a:t>eth2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</a:rPr>
              <a:t>경유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</a:rPr>
              <a:t>PBR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</a:rPr>
              <a:t>설정</a:t>
            </a:r>
          </a:p>
        </p:txBody>
      </p:sp>
      <p:sp>
        <p:nvSpPr>
          <p:cNvPr id="52" name="Line 38">
            <a:extLst>
              <a:ext uri="{FF2B5EF4-FFF2-40B4-BE49-F238E27FC236}">
                <a16:creationId xmlns:a16="http://schemas.microsoft.com/office/drawing/2014/main" id="{F1E496BA-4C83-42B6-AC66-57184F1E9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6351" y="4583123"/>
            <a:ext cx="59861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3" name="양쪽 모서리가 둥근 사각형 22">
            <a:extLst>
              <a:ext uri="{FF2B5EF4-FFF2-40B4-BE49-F238E27FC236}">
                <a16:creationId xmlns:a16="http://schemas.microsoft.com/office/drawing/2014/main" id="{54E3F9C0-06FC-4A58-8811-D078B418654C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6-2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정적 라우팅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Static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209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양쪽 모서리가 둥근 사각형 22">
            <a:extLst>
              <a:ext uri="{FF2B5EF4-FFF2-40B4-BE49-F238E27FC236}">
                <a16:creationId xmlns:a16="http://schemas.microsoft.com/office/drawing/2014/main" id="{54E3F9C0-06FC-4A58-8811-D078B418654C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6-3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 라우팅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RIP, OSPF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5D7EBC90-2BED-4C55-BBC8-7B85FA64F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619146"/>
              </p:ext>
            </p:extLst>
          </p:nvPr>
        </p:nvGraphicFramePr>
        <p:xfrm>
          <a:off x="4679922" y="1268413"/>
          <a:ext cx="4255803" cy="3460983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RIP,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OSPF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2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fr-FR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(config)# </a:t>
                      </a:r>
                      <a:r>
                        <a:rPr lang="fr-FR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rip 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fr-FR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(config-router)# </a:t>
                      </a:r>
                      <a:r>
                        <a:rPr lang="fr-FR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network 192.168.0.0/16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fr-FR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(config-router)# </a:t>
                      </a:r>
                      <a:r>
                        <a:rPr lang="fr-FR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ospf 100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fr-FR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(config-router)# </a:t>
                      </a:r>
                      <a:r>
                        <a:rPr lang="fr-FR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network 192.168.0.0/16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fr-FR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(config-router)#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redistribute static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fr-FR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(config-router)# </a:t>
                      </a:r>
                      <a:r>
                        <a:rPr lang="fr-FR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lang="fr-FR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rip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rip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network 192.168.223.0/24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.</a:t>
                      </a: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## </a:t>
                      </a:r>
                      <a:r>
                        <a:rPr lang="en-US" altLang="ko-KR" sz="9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ospf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ospf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redistribute connected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network 192.168.0.0/16 area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C5A92D6E-074C-4F50-9BA1-5F0CDC027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167270"/>
              </p:ext>
            </p:extLst>
          </p:nvPr>
        </p:nvGraphicFramePr>
        <p:xfrm>
          <a:off x="152019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Text Box 160">
            <a:extLst>
              <a:ext uri="{FF2B5EF4-FFF2-40B4-BE49-F238E27FC236}">
                <a16:creationId xmlns:a16="http://schemas.microsoft.com/office/drawing/2014/main" id="{9956FA7C-EE8B-4DBC-8E2F-FBBCBD511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281" y="4894794"/>
            <a:ext cx="4275474" cy="1277273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VForce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#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ip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rip database 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Codes: R - RIP,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Rc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- RIP connected,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Rs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- RIP static, K - Kernel,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  C - Connected, S - Static, O - OSPF, I - IS-IS, B – BGP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Network		Next Hop	Metric From	If	Time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Rc</a:t>
            </a:r>
            <a:r>
              <a:rPr kumimoji="1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192.168.0.0/16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	1	 eth0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*B-UTM-1#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ip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ospf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neighbor 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OSPF process 100: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Neighbor ID	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Pri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	State	Dead Time	Address          Interface</a:t>
            </a:r>
          </a:p>
          <a:p>
            <a:pPr marL="0" marR="0" lvl="0" indent="0" algn="l" defTabSz="7620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192.168.223.1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	1	Full/Backup	00:00:40</a:t>
            </a:r>
            <a:r>
              <a:rPr kumimoji="1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	192.168.223.1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	eth0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70250F-8A95-4F18-8A11-036D5873ED03}"/>
              </a:ext>
            </a:extLst>
          </p:cNvPr>
          <p:cNvSpPr txBox="1"/>
          <p:nvPr/>
        </p:nvSpPr>
        <p:spPr>
          <a:xfrm>
            <a:off x="1226604" y="3765258"/>
            <a:ext cx="5854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UTM-1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78CF7A-E524-4028-9B6D-A8122DDD52D1}"/>
              </a:ext>
            </a:extLst>
          </p:cNvPr>
          <p:cNvSpPr txBox="1"/>
          <p:nvPr/>
        </p:nvSpPr>
        <p:spPr>
          <a:xfrm>
            <a:off x="2726792" y="3765258"/>
            <a:ext cx="5854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UTM-2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F5CEA5-F6FF-4940-9012-149FA6D67668}"/>
              </a:ext>
            </a:extLst>
          </p:cNvPr>
          <p:cNvSpPr txBox="1"/>
          <p:nvPr/>
        </p:nvSpPr>
        <p:spPr>
          <a:xfrm>
            <a:off x="813556" y="1549658"/>
            <a:ext cx="13035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Backbone Router-1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BD06EA-879B-450C-8894-C26A2C0E5775}"/>
              </a:ext>
            </a:extLst>
          </p:cNvPr>
          <p:cNvSpPr txBox="1"/>
          <p:nvPr/>
        </p:nvSpPr>
        <p:spPr>
          <a:xfrm>
            <a:off x="2456618" y="1549658"/>
            <a:ext cx="13035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Backbone Router-2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C168823-3ADD-4AC5-8825-62F10F6C4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43" y="1763972"/>
            <a:ext cx="2203450" cy="204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4AC8716E-0060-47FF-9545-D8E574E54838}"/>
              </a:ext>
            </a:extLst>
          </p:cNvPr>
          <p:cNvSpPr/>
          <p:nvPr/>
        </p:nvSpPr>
        <p:spPr>
          <a:xfrm>
            <a:off x="1335957" y="2049720"/>
            <a:ext cx="1785937" cy="1214438"/>
          </a:xfrm>
          <a:prstGeom prst="ellipse">
            <a:avLst/>
          </a:prstGeom>
          <a:solidFill>
            <a:sysClr val="window" lastClr="FFFFFF">
              <a:alpha val="20000"/>
            </a:sysClr>
          </a:solidFill>
          <a:ln w="50800" cap="flat" cmpd="sng" algn="ctr">
            <a:solidFill>
              <a:srgbClr val="5B9BD5"/>
            </a:solidFill>
            <a:prstDash val="sysDot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OSPF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3" name="Picture 5">
            <a:extLst>
              <a:ext uri="{FF2B5EF4-FFF2-40B4-BE49-F238E27FC236}">
                <a16:creationId xmlns:a16="http://schemas.microsoft.com/office/drawing/2014/main" id="{B7E45233-E459-4335-8A44-9F0E1080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32" y="4136299"/>
            <a:ext cx="2359025" cy="172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3A4A8A2-A076-4827-B9B4-49693B62555F}"/>
              </a:ext>
            </a:extLst>
          </p:cNvPr>
          <p:cNvSpPr txBox="1"/>
          <p:nvPr/>
        </p:nvSpPr>
        <p:spPr>
          <a:xfrm>
            <a:off x="1985472" y="5831564"/>
            <a:ext cx="7409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L2 Switch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4E6345-F4E4-4991-A032-C8AD4DE7091A}"/>
              </a:ext>
            </a:extLst>
          </p:cNvPr>
          <p:cNvSpPr txBox="1"/>
          <p:nvPr/>
        </p:nvSpPr>
        <p:spPr>
          <a:xfrm>
            <a:off x="2752746" y="4879064"/>
            <a:ext cx="63510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Routerr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BD648D-069D-47B9-80E6-911B15CF102B}"/>
              </a:ext>
            </a:extLst>
          </p:cNvPr>
          <p:cNvSpPr txBox="1"/>
          <p:nvPr/>
        </p:nvSpPr>
        <p:spPr>
          <a:xfrm>
            <a:off x="1083729" y="5021939"/>
            <a:ext cx="5854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UTM-1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67359EB-DBD3-470A-A7AC-B677F72F8229}"/>
              </a:ext>
            </a:extLst>
          </p:cNvPr>
          <p:cNvSpPr/>
          <p:nvPr/>
        </p:nvSpPr>
        <p:spPr>
          <a:xfrm>
            <a:off x="1550269" y="4307565"/>
            <a:ext cx="1357313" cy="1000125"/>
          </a:xfrm>
          <a:prstGeom prst="ellipse">
            <a:avLst/>
          </a:prstGeom>
          <a:solidFill>
            <a:sysClr val="window" lastClr="FFFFFF">
              <a:alpha val="20000"/>
            </a:sysClr>
          </a:solidFill>
          <a:ln w="50800" cap="flat" cmpd="sng" algn="ctr">
            <a:solidFill>
              <a:srgbClr val="5B9BD5"/>
            </a:solidFill>
            <a:prstDash val="sysDot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OSPF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03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</a:p>
        </p:txBody>
      </p:sp>
      <p:grpSp>
        <p:nvGrpSpPr>
          <p:cNvPr id="241" name="Group 2">
            <a:extLst>
              <a:ext uri="{FF2B5EF4-FFF2-40B4-BE49-F238E27FC236}">
                <a16:creationId xmlns:a16="http://schemas.microsoft.com/office/drawing/2014/main" id="{E974849B-1116-4100-A3A2-50BDF09B3076}"/>
              </a:ext>
            </a:extLst>
          </p:cNvPr>
          <p:cNvGrpSpPr>
            <a:grpSpLocks/>
          </p:cNvGrpSpPr>
          <p:nvPr/>
        </p:nvGrpSpPr>
        <p:grpSpPr bwMode="auto">
          <a:xfrm>
            <a:off x="186530" y="1291902"/>
            <a:ext cx="5413037" cy="2366963"/>
            <a:chOff x="591" y="645"/>
            <a:chExt cx="3148" cy="1491"/>
          </a:xfrm>
        </p:grpSpPr>
        <p:sp>
          <p:nvSpPr>
            <p:cNvPr id="242" name="Rectangle 3">
              <a:extLst>
                <a:ext uri="{FF2B5EF4-FFF2-40B4-BE49-F238E27FC236}">
                  <a16:creationId xmlns:a16="http://schemas.microsoft.com/office/drawing/2014/main" id="{31C3F600-EC9B-43A0-BCAF-C51DB282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" y="847"/>
              <a:ext cx="1130" cy="3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 Gateway</a:t>
              </a:r>
            </a:p>
          </p:txBody>
        </p:sp>
        <p:sp>
          <p:nvSpPr>
            <p:cNvPr id="243" name="Rectangle 4">
              <a:extLst>
                <a:ext uri="{FF2B5EF4-FFF2-40B4-BE49-F238E27FC236}">
                  <a16:creationId xmlns:a16="http://schemas.microsoft.com/office/drawing/2014/main" id="{F8C895C9-F6CF-4C71-A2B9-3945E6BBF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855"/>
              <a:ext cx="902" cy="14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(L7)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</a:p>
          </p:txBody>
        </p:sp>
        <p:sp>
          <p:nvSpPr>
            <p:cNvPr id="244" name="Rectangle 5">
              <a:extLst>
                <a:ext uri="{FF2B5EF4-FFF2-40B4-BE49-F238E27FC236}">
                  <a16:creationId xmlns:a16="http://schemas.microsoft.com/office/drawing/2014/main" id="{C13987A2-6041-4FE7-A544-27E2A42B3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" y="1230"/>
              <a:ext cx="1133" cy="336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Session Layer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Proxy</a:t>
              </a:r>
            </a:p>
          </p:txBody>
        </p:sp>
        <p:sp>
          <p:nvSpPr>
            <p:cNvPr id="245" name="Rectangle 6">
              <a:extLst>
                <a:ext uri="{FF2B5EF4-FFF2-40B4-BE49-F238E27FC236}">
                  <a16:creationId xmlns:a16="http://schemas.microsoft.com/office/drawing/2014/main" id="{C8CBC7B2-2CBE-4E2C-8242-6CFEC2C24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224"/>
              <a:ext cx="1056" cy="3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Socks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SSL</a:t>
              </a:r>
            </a:p>
          </p:txBody>
        </p:sp>
        <p:sp>
          <p:nvSpPr>
            <p:cNvPr id="246" name="Rectangle 7">
              <a:extLst>
                <a:ext uri="{FF2B5EF4-FFF2-40B4-BE49-F238E27FC236}">
                  <a16:creationId xmlns:a16="http://schemas.microsoft.com/office/drawing/2014/main" id="{3A09C967-02DB-4496-B0A9-C03A98426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600"/>
              <a:ext cx="1051" cy="1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E4140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IPSec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VTP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Rectangle 8">
              <a:extLst>
                <a:ext uri="{FF2B5EF4-FFF2-40B4-BE49-F238E27FC236}">
                  <a16:creationId xmlns:a16="http://schemas.microsoft.com/office/drawing/2014/main" id="{C583A5D6-29DC-443C-B829-FC2A5CD48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" y="645"/>
              <a:ext cx="1129" cy="16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Security Gateway</a:t>
              </a:r>
            </a:p>
          </p:txBody>
        </p:sp>
        <p:sp>
          <p:nvSpPr>
            <p:cNvPr id="248" name="Rectangle 9">
              <a:extLst>
                <a:ext uri="{FF2B5EF4-FFF2-40B4-BE49-F238E27FC236}">
                  <a16:creationId xmlns:a16="http://schemas.microsoft.com/office/drawing/2014/main" id="{05479B9C-A0CB-42F5-85F9-EFD07801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645"/>
              <a:ext cx="888" cy="16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OSI Layer</a:t>
              </a:r>
            </a:p>
          </p:txBody>
        </p:sp>
        <p:sp>
          <p:nvSpPr>
            <p:cNvPr id="249" name="Rectangle 10">
              <a:extLst>
                <a:ext uri="{FF2B5EF4-FFF2-40B4-BE49-F238E27FC236}">
                  <a16:creationId xmlns:a16="http://schemas.microsoft.com/office/drawing/2014/main" id="{F2844D89-C6E4-41FA-9D9F-54B5E30D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645"/>
              <a:ext cx="1051" cy="16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Tunnel Protocol</a:t>
              </a:r>
            </a:p>
          </p:txBody>
        </p:sp>
        <p:sp>
          <p:nvSpPr>
            <p:cNvPr id="250" name="Rectangle 11">
              <a:extLst>
                <a:ext uri="{FF2B5EF4-FFF2-40B4-BE49-F238E27FC236}">
                  <a16:creationId xmlns:a16="http://schemas.microsoft.com/office/drawing/2014/main" id="{AFF82109-69DB-4589-9B63-943C6816E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" y="1614"/>
              <a:ext cx="1132" cy="52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Packet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Filtering</a:t>
              </a:r>
            </a:p>
          </p:txBody>
        </p:sp>
        <p:sp>
          <p:nvSpPr>
            <p:cNvPr id="251" name="Rectangle 12">
              <a:extLst>
                <a:ext uri="{FF2B5EF4-FFF2-40B4-BE49-F238E27FC236}">
                  <a16:creationId xmlns:a16="http://schemas.microsoft.com/office/drawing/2014/main" id="{83D329EE-F285-4618-BB1C-D85E4BC75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789"/>
              <a:ext cx="1056" cy="1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L2F, PPTP, L2TP</a:t>
              </a:r>
            </a:p>
          </p:txBody>
        </p:sp>
        <p:sp>
          <p:nvSpPr>
            <p:cNvPr id="252" name="Rectangle 13">
              <a:extLst>
                <a:ext uri="{FF2B5EF4-FFF2-40B4-BE49-F238E27FC236}">
                  <a16:creationId xmlns:a16="http://schemas.microsoft.com/office/drawing/2014/main" id="{F1A74DA8-EB86-4EEF-9420-08DA54ECA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031"/>
              <a:ext cx="902" cy="1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(L6) Presentation         </a:t>
              </a:r>
            </a:p>
          </p:txBody>
        </p:sp>
        <p:sp>
          <p:nvSpPr>
            <p:cNvPr id="253" name="Rectangle 14">
              <a:extLst>
                <a:ext uri="{FF2B5EF4-FFF2-40B4-BE49-F238E27FC236}">
                  <a16:creationId xmlns:a16="http://schemas.microsoft.com/office/drawing/2014/main" id="{2E3B0A7F-CAB3-4C8D-B448-06B0E2BD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224"/>
              <a:ext cx="886" cy="1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(L5) Session</a:t>
              </a:r>
            </a:p>
          </p:txBody>
        </p:sp>
        <p:sp>
          <p:nvSpPr>
            <p:cNvPr id="254" name="Rectangle 15">
              <a:extLst>
                <a:ext uri="{FF2B5EF4-FFF2-40B4-BE49-F238E27FC236}">
                  <a16:creationId xmlns:a16="http://schemas.microsoft.com/office/drawing/2014/main" id="{9A39125B-400B-4C3D-8CEE-740995A1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410"/>
              <a:ext cx="886" cy="1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(L4) Transport</a:t>
              </a:r>
            </a:p>
          </p:txBody>
        </p:sp>
        <p:sp>
          <p:nvSpPr>
            <p:cNvPr id="255" name="Rectangle 16">
              <a:extLst>
                <a:ext uri="{FF2B5EF4-FFF2-40B4-BE49-F238E27FC236}">
                  <a16:creationId xmlns:a16="http://schemas.microsoft.com/office/drawing/2014/main" id="{484696C4-34EA-42DE-BF83-ADC8A4D36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608"/>
              <a:ext cx="886" cy="1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(L3) Network</a:t>
              </a:r>
            </a:p>
          </p:txBody>
        </p:sp>
        <p:sp>
          <p:nvSpPr>
            <p:cNvPr id="256" name="Rectangle 17">
              <a:extLst>
                <a:ext uri="{FF2B5EF4-FFF2-40B4-BE49-F238E27FC236}">
                  <a16:creationId xmlns:a16="http://schemas.microsoft.com/office/drawing/2014/main" id="{5135F789-6733-4FDF-9CC2-237B57BF6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797"/>
              <a:ext cx="886" cy="1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(L2) Data Link</a:t>
              </a:r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id="{632B46F2-784D-43EF-BA6A-A519AB26F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979"/>
              <a:ext cx="886" cy="1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(L1) Physical</a:t>
              </a:r>
            </a:p>
          </p:txBody>
        </p:sp>
      </p:grpSp>
      <p:graphicFrame>
        <p:nvGraphicFramePr>
          <p:cNvPr id="258" name="표 257">
            <a:extLst>
              <a:ext uri="{FF2B5EF4-FFF2-40B4-BE49-F238E27FC236}">
                <a16:creationId xmlns:a16="http://schemas.microsoft.com/office/drawing/2014/main" id="{89CF3FEC-A779-434D-94F0-FD5ADB475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70194"/>
              </p:ext>
            </p:extLst>
          </p:nvPr>
        </p:nvGraphicFramePr>
        <p:xfrm>
          <a:off x="186530" y="3857188"/>
          <a:ext cx="4255803" cy="2407824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Data Link Layer VPN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eaLnBrk="1" hangingPunct="1">
                        <a:buFont typeface="Webdings" pitchFamily="18" charset="2"/>
                        <a:buChar char="a"/>
                      </a:pPr>
                      <a:r>
                        <a:rPr lang="en-US" altLang="ko-KR" sz="800" dirty="0">
                          <a:latin typeface="+mn-ea"/>
                          <a:ea typeface="+mn-ea"/>
                          <a:sym typeface="Webdings" pitchFamily="18" charset="2"/>
                        </a:rPr>
                        <a:t> L2F (Layer2 Forwarding)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ingdings" pitchFamily="2" charset="2"/>
                        </a:rPr>
                        <a:t> Cisco </a:t>
                      </a:r>
                      <a:r>
                        <a:rPr lang="ko-KR" altLang="en-US" sz="800" dirty="0">
                          <a:latin typeface="+mn-ea"/>
                          <a:ea typeface="+mn-ea"/>
                          <a:sym typeface="Wingdings" pitchFamily="2" charset="2"/>
                        </a:rPr>
                        <a:t>프로토콜</a:t>
                      </a:r>
                      <a:endParaRPr lang="ko-KR" altLang="en-US" sz="80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Domain name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과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User ID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를 바탕으로 인증과정 구현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Compulsory Tunnel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모드만 지원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(Gateway to Gateway)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Char char="a"/>
                      </a:pPr>
                      <a:r>
                        <a:rPr lang="en-US" altLang="ko-KR" sz="800" dirty="0">
                          <a:latin typeface="+mn-ea"/>
                          <a:ea typeface="+mn-ea"/>
                          <a:sym typeface="Webdings" pitchFamily="18" charset="2"/>
                        </a:rPr>
                        <a:t> PPTP (Point to Point Tunneling Protocol)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ingdings" pitchFamily="2" charset="2"/>
                        </a:rPr>
                        <a:t> Microsoft </a:t>
                      </a:r>
                      <a:r>
                        <a:rPr lang="ko-KR" altLang="en-US" sz="800" dirty="0">
                          <a:latin typeface="+mn-ea"/>
                          <a:ea typeface="+mn-ea"/>
                          <a:sym typeface="Wingdings" pitchFamily="2" charset="2"/>
                        </a:rPr>
                        <a:t>프로토콜</a:t>
                      </a:r>
                      <a:endParaRPr lang="ko-KR" altLang="en-US" sz="80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Voluntary (Gateway to Client), Compulsory (Gateway to Gateway) Tunnel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모드 모두 지원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데이터 암호화 지원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  <a:sym typeface="Webdings" pitchFamily="18" charset="2"/>
                        </a:rPr>
                        <a:t>안함</a:t>
                      </a:r>
                      <a:endParaRPr lang="ko-KR" altLang="en-US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PPP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를 이용하면서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, GRE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헤더로 다시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encapsulation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함</a:t>
                      </a: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ko-KR" altLang="en-US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Char char="a"/>
                      </a:pPr>
                      <a:r>
                        <a:rPr lang="ko-KR" altLang="en-US" sz="800" dirty="0">
                          <a:latin typeface="+mn-ea"/>
                          <a:ea typeface="+mn-ea"/>
                          <a:sym typeface="Webdings" pitchFamily="18" charset="2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ebdings" pitchFamily="18" charset="2"/>
                        </a:rPr>
                        <a:t>L2TP (Layer2 Tunneling Protocol)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ingdings" pitchFamily="2" charset="2"/>
                        </a:rPr>
                        <a:t> Cisco + Microsoft </a:t>
                      </a:r>
                      <a:r>
                        <a:rPr lang="ko-KR" altLang="en-US" sz="800" dirty="0">
                          <a:latin typeface="+mn-ea"/>
                          <a:ea typeface="+mn-ea"/>
                          <a:sym typeface="Wingdings" pitchFamily="2" charset="2"/>
                        </a:rPr>
                        <a:t>프로토콜</a:t>
                      </a:r>
                      <a:endParaRPr lang="ko-KR" altLang="en-US" sz="80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Cisco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의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L2F, Microsoft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의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PPTP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수용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Remote client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에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IP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를 할당하기 위해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, NCP(Network Control Protocol)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사용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데이터 암호화 지원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  <a:sym typeface="Webdings" pitchFamily="18" charset="2"/>
                        </a:rPr>
                        <a:t>안함</a:t>
                      </a:r>
                      <a:endParaRPr lang="ko-KR" altLang="en-US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데이터 암호화 지원하기 위해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, L2TP with IPsec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으로 발전</a:t>
                      </a: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ko-KR" altLang="en-US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9" name="표 258">
            <a:extLst>
              <a:ext uri="{FF2B5EF4-FFF2-40B4-BE49-F238E27FC236}">
                <a16:creationId xmlns:a16="http://schemas.microsoft.com/office/drawing/2014/main" id="{FD246619-E4BB-4445-A345-40B7949D3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77148"/>
              </p:ext>
            </p:extLst>
          </p:nvPr>
        </p:nvGraphicFramePr>
        <p:xfrm>
          <a:off x="4751677" y="3857187"/>
          <a:ext cx="4255803" cy="2412623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5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Network Layer VPN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3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eaLnBrk="1" hangingPunct="1">
                        <a:buFont typeface="Webdings" pitchFamily="18" charset="2"/>
                        <a:buChar char="a"/>
                      </a:pPr>
                      <a:r>
                        <a:rPr lang="en-US" altLang="ko-KR" sz="800" dirty="0">
                          <a:latin typeface="+mn-ea"/>
                          <a:ea typeface="+mn-ea"/>
                          <a:sym typeface="Webdings" pitchFamily="18" charset="2"/>
                        </a:rPr>
                        <a:t>VTP (Virtual Tunneling Protocol)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ingdings" pitchFamily="2" charset="2"/>
                        </a:rPr>
                        <a:t> Nortel Networks </a:t>
                      </a:r>
                      <a:r>
                        <a:rPr lang="ko-KR" altLang="en-US" sz="800" dirty="0">
                          <a:latin typeface="+mn-ea"/>
                          <a:ea typeface="+mn-ea"/>
                          <a:sym typeface="Wingdings" pitchFamily="2" charset="2"/>
                        </a:rPr>
                        <a:t>프로토콜</a:t>
                      </a:r>
                      <a:endParaRPr lang="ko-KR" altLang="en-US" sz="80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Frame Relay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망에서 회선 속도를 보장하기 위해서 사용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타 장비와 호환 불가능</a:t>
                      </a: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ko-KR" altLang="en-US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Char char="a"/>
                      </a:pPr>
                      <a:r>
                        <a:rPr lang="ko-KR" altLang="en-US" sz="800" dirty="0">
                          <a:latin typeface="+mn-ea"/>
                          <a:ea typeface="+mn-ea"/>
                          <a:sym typeface="Webdings" pitchFamily="18" charset="2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ebdings" pitchFamily="18" charset="2"/>
                        </a:rPr>
                        <a:t>IPsec (IP Security) 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sym typeface="Wingdings" pitchFamily="2" charset="2"/>
                        </a:rPr>
                        <a:t> IETF </a:t>
                      </a:r>
                      <a:r>
                        <a:rPr lang="ko-KR" altLang="en-US" sz="800" dirty="0">
                          <a:latin typeface="+mn-ea"/>
                          <a:ea typeface="+mn-ea"/>
                          <a:sym typeface="Wingdings" pitchFamily="2" charset="2"/>
                        </a:rPr>
                        <a:t>표준</a:t>
                      </a:r>
                      <a:endParaRPr lang="ko-KR" altLang="en-US" sz="80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인증 기반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: AH (Authentication Header)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프로토콜 사용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암호화 기반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: ESP (Encapsulating Security Payload)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프로토콜 사용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  <a:sym typeface="Webdings" pitchFamily="18" charset="2"/>
                        </a:rPr>
                        <a:t>키교환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: Manual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또는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IKE (Internet Key Exchange)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프로토콜 사용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Layer3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기반의 가장 강력한 암호화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  <a:sym typeface="Webdings" pitchFamily="18" charset="2"/>
                        </a:rPr>
                        <a:t>터널링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기술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    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표준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IPsec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기반의 장비간에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VPN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  <a:sym typeface="Webdings" pitchFamily="18" charset="2"/>
                        </a:rPr>
                        <a:t>터널 연동 가능</a:t>
                      </a: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en-US" altLang="ko-KR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  <a:p>
                      <a:pPr algn="l" eaLnBrk="1" hangingPunct="1">
                        <a:buFont typeface="Webdings" pitchFamily="18" charset="2"/>
                        <a:buNone/>
                      </a:pPr>
                      <a:endParaRPr lang="ko-KR" altLang="en-US" sz="800" b="0" dirty="0">
                        <a:latin typeface="+mn-ea"/>
                        <a:ea typeface="+mn-ea"/>
                        <a:sym typeface="Webdings" pitchFamily="18" charset="2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292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86575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6-4 Interface(1) / LAN Interface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30766-9CCF-4B01-A103-D9483F5841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71" y="4921915"/>
            <a:ext cx="1767895" cy="26678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7A6C07-9BE9-414C-A69C-CC2C3FD5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43579"/>
              </p:ext>
            </p:extLst>
          </p:nvPr>
        </p:nvGraphicFramePr>
        <p:xfrm>
          <a:off x="4670778" y="1268413"/>
          <a:ext cx="4255803" cy="3248457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Vlan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database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40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eth0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mode trunk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trunk allowed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lan1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speed 100 duplex full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access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vlan0.10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description wan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link-timeout 5 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16E3C7-C159-4C1E-99F3-7D3675558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90040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Vlan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39">
            <a:extLst>
              <a:ext uri="{FF2B5EF4-FFF2-40B4-BE49-F238E27FC236}">
                <a16:creationId xmlns:a16="http://schemas.microsoft.com/office/drawing/2014/main" id="{899F92B6-DA4F-47B0-9CD3-83D6CF9F9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536" y="1625869"/>
            <a:ext cx="66817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9AEDF62A-458B-4F2B-9DC0-F270D2812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6231" y="1737127"/>
            <a:ext cx="279031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Text Box 39">
            <a:extLst>
              <a:ext uri="{FF2B5EF4-FFF2-40B4-BE49-F238E27FC236}">
                <a16:creationId xmlns:a16="http://schemas.microsoft.com/office/drawing/2014/main" id="{47BF918F-AC16-4CAB-83B8-FF71245ED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506" y="2568454"/>
            <a:ext cx="93558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L2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모드로 동작</a:t>
            </a:r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59A7B2CF-9E11-4321-A415-041A86F7A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221" y="2682332"/>
            <a:ext cx="261838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1" name="Picture 71" descr="DSL-Modem">
            <a:extLst>
              <a:ext uri="{FF2B5EF4-FFF2-40B4-BE49-F238E27FC236}">
                <a16:creationId xmlns:a16="http://schemas.microsoft.com/office/drawing/2014/main" id="{5512EF7C-0AF1-426C-8425-5798D573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63" y="3729083"/>
            <a:ext cx="578967" cy="2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1" descr="DSL-Modem">
            <a:extLst>
              <a:ext uri="{FF2B5EF4-FFF2-40B4-BE49-F238E27FC236}">
                <a16:creationId xmlns:a16="http://schemas.microsoft.com/office/drawing/2014/main" id="{9753A068-C162-49DD-AD9F-63D74F0E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20" y="3729083"/>
            <a:ext cx="578967" cy="2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1" descr="DSL-Modem">
            <a:extLst>
              <a:ext uri="{FF2B5EF4-FFF2-40B4-BE49-F238E27FC236}">
                <a16:creationId xmlns:a16="http://schemas.microsoft.com/office/drawing/2014/main" id="{45889D42-9F90-47F5-A7C1-5DD9D183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77" y="3729083"/>
            <a:ext cx="578967" cy="2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1" descr="DSL-Modem">
            <a:extLst>
              <a:ext uri="{FF2B5EF4-FFF2-40B4-BE49-F238E27FC236}">
                <a16:creationId xmlns:a16="http://schemas.microsoft.com/office/drawing/2014/main" id="{C7C9696E-1535-4E61-A4E1-1E3777CCA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34" y="3729083"/>
            <a:ext cx="578967" cy="2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A0F65E-AF12-45F6-90FE-34B3F9D512D6}"/>
              </a:ext>
            </a:extLst>
          </p:cNvPr>
          <p:cNvCxnSpPr/>
          <p:nvPr/>
        </p:nvCxnSpPr>
        <p:spPr bwMode="auto">
          <a:xfrm flipH="1" flipV="1">
            <a:off x="1383188" y="4014831"/>
            <a:ext cx="706393" cy="105568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F2180F-A845-4E69-859B-07F0AACE0340}"/>
              </a:ext>
            </a:extLst>
          </p:cNvPr>
          <p:cNvCxnSpPr/>
          <p:nvPr/>
        </p:nvCxnSpPr>
        <p:spPr bwMode="auto">
          <a:xfrm flipH="1" flipV="1">
            <a:off x="1954688" y="4014831"/>
            <a:ext cx="250876" cy="105568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852378C-81BD-44C9-9443-9BAEBC4D7E79}"/>
              </a:ext>
            </a:extLst>
          </p:cNvPr>
          <p:cNvCxnSpPr/>
          <p:nvPr/>
        </p:nvCxnSpPr>
        <p:spPr bwMode="auto">
          <a:xfrm flipV="1">
            <a:off x="2287585" y="4014831"/>
            <a:ext cx="240191" cy="105568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4A518F-0D14-4450-8DF7-922D099FB699}"/>
              </a:ext>
            </a:extLst>
          </p:cNvPr>
          <p:cNvCxnSpPr/>
          <p:nvPr/>
        </p:nvCxnSpPr>
        <p:spPr bwMode="auto">
          <a:xfrm flipV="1">
            <a:off x="2401429" y="4014831"/>
            <a:ext cx="697847" cy="105568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pic>
        <p:nvPicPr>
          <p:cNvPr id="19" name="Picture 14">
            <a:extLst>
              <a:ext uri="{FF2B5EF4-FFF2-40B4-BE49-F238E27FC236}">
                <a16:creationId xmlns:a16="http://schemas.microsoft.com/office/drawing/2014/main" id="{4B5B6FA7-1FA7-47C2-B5E9-D85ABAFBE569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20" y="2443206"/>
            <a:ext cx="1181416" cy="71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E007D78-9600-4195-8EAF-6CCB96CF6276}"/>
              </a:ext>
            </a:extLst>
          </p:cNvPr>
          <p:cNvCxnSpPr/>
          <p:nvPr/>
        </p:nvCxnSpPr>
        <p:spPr bwMode="auto">
          <a:xfrm rot="5400000" flipH="1" flipV="1">
            <a:off x="1533207" y="3005975"/>
            <a:ext cx="573087" cy="873125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ACA27E-6A0C-407B-9C0B-47FDBC1938E0}"/>
              </a:ext>
            </a:extLst>
          </p:cNvPr>
          <p:cNvCxnSpPr/>
          <p:nvPr/>
        </p:nvCxnSpPr>
        <p:spPr bwMode="auto">
          <a:xfrm rot="5400000" flipH="1" flipV="1">
            <a:off x="1818957" y="3291725"/>
            <a:ext cx="573087" cy="301625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A158695-D32A-4680-A6A0-4311D188BC08}"/>
              </a:ext>
            </a:extLst>
          </p:cNvPr>
          <p:cNvCxnSpPr/>
          <p:nvPr/>
        </p:nvCxnSpPr>
        <p:spPr bwMode="auto">
          <a:xfrm rot="16200000" flipV="1">
            <a:off x="2105501" y="3306806"/>
            <a:ext cx="573087" cy="27146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312C45-D3C4-4FFB-9AB3-0B23705BBA69}"/>
              </a:ext>
            </a:extLst>
          </p:cNvPr>
          <p:cNvCxnSpPr/>
          <p:nvPr/>
        </p:nvCxnSpPr>
        <p:spPr bwMode="auto">
          <a:xfrm rot="16200000" flipV="1">
            <a:off x="2391251" y="3021056"/>
            <a:ext cx="573087" cy="84296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5FB0F1-9356-4942-80C8-51E04368B2C6}"/>
              </a:ext>
            </a:extLst>
          </p:cNvPr>
          <p:cNvSpPr txBox="1"/>
          <p:nvPr/>
        </p:nvSpPr>
        <p:spPr bwMode="auto">
          <a:xfrm>
            <a:off x="1857851" y="2627356"/>
            <a:ext cx="8651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64DB9-7098-443A-B5E3-C244F7AEBB7D}"/>
              </a:ext>
            </a:extLst>
          </p:cNvPr>
          <p:cNvSpPr txBox="1"/>
          <p:nvPr/>
        </p:nvSpPr>
        <p:spPr bwMode="auto">
          <a:xfrm>
            <a:off x="1165701" y="4229144"/>
            <a:ext cx="6064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Vlan0.10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564C15-B247-40BB-A53E-16BA0BE17583}"/>
              </a:ext>
            </a:extLst>
          </p:cNvPr>
          <p:cNvSpPr txBox="1"/>
          <p:nvPr/>
        </p:nvSpPr>
        <p:spPr bwMode="auto">
          <a:xfrm>
            <a:off x="1794461" y="4443456"/>
            <a:ext cx="6064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Vlan0.20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A2C42C-3C9F-4117-8067-9E94438AEC5A}"/>
              </a:ext>
            </a:extLst>
          </p:cNvPr>
          <p:cNvSpPr txBox="1"/>
          <p:nvPr/>
        </p:nvSpPr>
        <p:spPr bwMode="auto">
          <a:xfrm>
            <a:off x="2154501" y="4229144"/>
            <a:ext cx="6064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Vlan0.30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BDEE4-EA76-4B4A-A872-E8B38A424242}"/>
              </a:ext>
            </a:extLst>
          </p:cNvPr>
          <p:cNvSpPr txBox="1"/>
          <p:nvPr/>
        </p:nvSpPr>
        <p:spPr bwMode="auto">
          <a:xfrm>
            <a:off x="2514541" y="4443456"/>
            <a:ext cx="6064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Vlan0.40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5816C132-ECC5-48AF-B668-F34A04A1F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1476" y="2716670"/>
            <a:ext cx="120561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Trunk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 동작 설정</a:t>
            </a:r>
          </a:p>
        </p:txBody>
      </p:sp>
      <p:sp>
        <p:nvSpPr>
          <p:cNvPr id="30" name="Line 38">
            <a:extLst>
              <a:ext uri="{FF2B5EF4-FFF2-40B4-BE49-F238E27FC236}">
                <a16:creationId xmlns:a16="http://schemas.microsoft.com/office/drawing/2014/main" id="{14F9C6EA-03CE-471F-9FF5-350C643DF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6291" y="2830548"/>
            <a:ext cx="175519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1" name="Text Box 39">
            <a:extLst>
              <a:ext uri="{FF2B5EF4-FFF2-40B4-BE49-F238E27FC236}">
                <a16:creationId xmlns:a16="http://schemas.microsoft.com/office/drawing/2014/main" id="{A2D7A762-4E08-491C-9CB0-F66A124F3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600" y="2837266"/>
            <a:ext cx="88248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허용</a:t>
            </a:r>
          </a:p>
        </p:txBody>
      </p:sp>
      <p:sp>
        <p:nvSpPr>
          <p:cNvPr id="32" name="Line 38">
            <a:extLst>
              <a:ext uri="{FF2B5EF4-FFF2-40B4-BE49-F238E27FC236}">
                <a16:creationId xmlns:a16="http://schemas.microsoft.com/office/drawing/2014/main" id="{8A5F15AD-0FD7-4F24-840D-9BDD359B7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1346" y="2951144"/>
            <a:ext cx="154607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A8C553BF-F590-4206-BB66-6790C1F8B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1476" y="3119014"/>
            <a:ext cx="120561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Eth0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포트 설정</a:t>
            </a:r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84F79F9C-055B-4717-AEC4-BB33087D1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6231" y="3232892"/>
            <a:ext cx="229525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1BBD6845-7A0A-4692-A55C-71C1F741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466" y="3418118"/>
            <a:ext cx="129562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L2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모드로 동작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76DC6B15-B2D1-4DD9-8ACA-A55BB3C96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222" y="3531996"/>
            <a:ext cx="234026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7" name="Text Box 39">
            <a:extLst>
              <a:ext uri="{FF2B5EF4-FFF2-40B4-BE49-F238E27FC236}">
                <a16:creationId xmlns:a16="http://schemas.microsoft.com/office/drawing/2014/main" id="{5B65AFFF-EF66-4EDB-9140-B59E787C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531" y="3530763"/>
            <a:ext cx="710554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9902CEDA-B312-48DD-9CA0-7A6025CA7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1305" y="3644641"/>
            <a:ext cx="210998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B7E69058-AAA8-4350-8FC0-A9A67ADC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441" y="3799310"/>
            <a:ext cx="152064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Vlan0.10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인터페이스 생성</a:t>
            </a: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1E01ACC8-722C-4C9F-A087-3F8B2C8D2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499" y="3913188"/>
            <a:ext cx="17319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43FDF44A-3A12-4229-AE1F-0D6DE046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551" y="4093193"/>
            <a:ext cx="52843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E052E9AD-392D-440B-ACD9-64872CD9F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6380" y="4207071"/>
            <a:ext cx="159693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909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96633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6-5 Interface(1) / LAN Interface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DF34E0-9805-4B10-BB34-A4F32FE8D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28216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Trunk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9539479-C199-4633-891A-486399BAC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06" y="3309686"/>
            <a:ext cx="1767895" cy="26678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CC3557-E70C-43CE-BDCC-CD20DC4E0F53}"/>
              </a:ext>
            </a:extLst>
          </p:cNvPr>
          <p:cNvCxnSpPr/>
          <p:nvPr/>
        </p:nvCxnSpPr>
        <p:spPr>
          <a:xfrm rot="5400000" flipH="1" flipV="1">
            <a:off x="1971216" y="2913534"/>
            <a:ext cx="930275" cy="161925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pic>
        <p:nvPicPr>
          <p:cNvPr id="7" name="Picture 14">
            <a:extLst>
              <a:ext uri="{FF2B5EF4-FFF2-40B4-BE49-F238E27FC236}">
                <a16:creationId xmlns:a16="http://schemas.microsoft.com/office/drawing/2014/main" id="{003D122E-7D62-4078-A9C7-18FF8342165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65" y="1816570"/>
            <a:ext cx="118110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E9CC7-1288-422E-9C9D-984B1E650EC5}"/>
              </a:ext>
            </a:extLst>
          </p:cNvPr>
          <p:cNvSpPr txBox="1"/>
          <p:nvPr/>
        </p:nvSpPr>
        <p:spPr>
          <a:xfrm>
            <a:off x="2118852" y="2002309"/>
            <a:ext cx="8651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7D09B-706D-4D53-8E55-BE3E1AE8C128}"/>
              </a:ext>
            </a:extLst>
          </p:cNvPr>
          <p:cNvSpPr txBox="1"/>
          <p:nvPr/>
        </p:nvSpPr>
        <p:spPr>
          <a:xfrm>
            <a:off x="2269666" y="3635845"/>
            <a:ext cx="604837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FF0000"/>
                </a:solidFill>
                <a:ea typeface="HY울릉도M" pitchFamily="18" charset="-127"/>
              </a:rPr>
              <a:t>Vlan0.10</a:t>
            </a:r>
            <a:endParaRPr kumimoji="1" lang="ko-KR" altLang="en-US" sz="800" b="1" dirty="0">
              <a:solidFill>
                <a:srgbClr val="FF0000"/>
              </a:solidFill>
              <a:ea typeface="HY울릉도M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B050"/>
                </a:solidFill>
                <a:ea typeface="HY울릉도M" pitchFamily="18" charset="-127"/>
              </a:rPr>
              <a:t>Vlan0.20</a:t>
            </a:r>
            <a:endParaRPr kumimoji="1" lang="ko-KR" altLang="en-US" sz="800" b="1" dirty="0">
              <a:solidFill>
                <a:srgbClr val="00B050"/>
              </a:solidFill>
              <a:ea typeface="HY울릉도M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70C0"/>
                </a:solidFill>
                <a:ea typeface="HY울릉도M" pitchFamily="18" charset="-127"/>
              </a:rPr>
              <a:t>Vlan0.30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prstClr val="black"/>
                </a:solidFill>
                <a:ea typeface="HY울릉도M" pitchFamily="18" charset="-127"/>
              </a:rPr>
              <a:t>Vlan0.40</a:t>
            </a:r>
            <a:endParaRPr kumimoji="1" lang="ko-KR" altLang="en-US" sz="800" b="1" dirty="0">
              <a:solidFill>
                <a:prstClr val="black"/>
              </a:solidFill>
              <a:ea typeface="HY울릉도M" pitchFamily="18" charset="-127"/>
            </a:endParaRPr>
          </a:p>
        </p:txBody>
      </p:sp>
      <p:pic>
        <p:nvPicPr>
          <p:cNvPr id="10" name="Picture 29">
            <a:extLst>
              <a:ext uri="{FF2B5EF4-FFF2-40B4-BE49-F238E27FC236}">
                <a16:creationId xmlns:a16="http://schemas.microsoft.com/office/drawing/2014/main" id="{584431A0-C662-45CF-AE3C-6FDD4A197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66" y="4245446"/>
            <a:ext cx="5746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B89F95-2321-4A13-9BF7-62E43447C093}"/>
              </a:ext>
            </a:extLst>
          </p:cNvPr>
          <p:cNvCxnSpPr/>
          <p:nvPr/>
        </p:nvCxnSpPr>
        <p:spPr>
          <a:xfrm rot="5400000" flipH="1" flipV="1">
            <a:off x="1848560" y="3856110"/>
            <a:ext cx="755337" cy="24622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20000">
                  <a:srgbClr val="C00000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12" name="Picture 23">
            <a:extLst>
              <a:ext uri="{FF2B5EF4-FFF2-40B4-BE49-F238E27FC236}">
                <a16:creationId xmlns:a16="http://schemas.microsoft.com/office/drawing/2014/main" id="{1F7B5CD2-ED29-433A-B10D-3E351B7B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15" y="4982046"/>
            <a:ext cx="392112" cy="5683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C69AB0C2-F802-4D47-B91F-6A36C4E3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02" y="5012208"/>
            <a:ext cx="381000" cy="514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A5505CF4-1E47-4648-8AB8-17490307D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52" y="5009033"/>
            <a:ext cx="571500" cy="5715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6659BC-D470-409E-9F84-8432DEDAD16B}"/>
              </a:ext>
            </a:extLst>
          </p:cNvPr>
          <p:cNvCxnSpPr/>
          <p:nvPr/>
        </p:nvCxnSpPr>
        <p:spPr>
          <a:xfrm rot="5400000" flipH="1" flipV="1">
            <a:off x="1693402" y="4491508"/>
            <a:ext cx="266700" cy="77470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D9E894-53BF-4434-B1C6-75FCFCB4602C}"/>
              </a:ext>
            </a:extLst>
          </p:cNvPr>
          <p:cNvCxnSpPr/>
          <p:nvPr/>
        </p:nvCxnSpPr>
        <p:spPr>
          <a:xfrm rot="5400000" flipH="1" flipV="1">
            <a:off x="2072816" y="4840759"/>
            <a:ext cx="236537" cy="4603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28C95F-45DE-46D3-ABED-625D31E9B92D}"/>
              </a:ext>
            </a:extLst>
          </p:cNvPr>
          <p:cNvCxnSpPr/>
          <p:nvPr/>
        </p:nvCxnSpPr>
        <p:spPr>
          <a:xfrm rot="16200000" flipV="1">
            <a:off x="2425240" y="4534371"/>
            <a:ext cx="263525" cy="685800"/>
          </a:xfrm>
          <a:prstGeom prst="line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DDCB20-2C3F-4117-A26B-11953214C90A}"/>
              </a:ext>
            </a:extLst>
          </p:cNvPr>
          <p:cNvSpPr txBox="1"/>
          <p:nvPr/>
        </p:nvSpPr>
        <p:spPr>
          <a:xfrm>
            <a:off x="1736266" y="3793009"/>
            <a:ext cx="466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prstClr val="black"/>
                </a:solidFill>
                <a:ea typeface="HY울릉도M" pitchFamily="18" charset="-127"/>
              </a:rPr>
              <a:t>Trunk</a:t>
            </a:r>
            <a:br>
              <a:rPr kumimoji="1" lang="en-US" altLang="ko-KR" sz="800" b="1" dirty="0">
                <a:solidFill>
                  <a:prstClr val="black"/>
                </a:solidFill>
                <a:ea typeface="HY울릉도M" pitchFamily="18" charset="-127"/>
              </a:rPr>
            </a:br>
            <a:r>
              <a:rPr kumimoji="1" lang="en-US" altLang="ko-KR" sz="800" b="1" dirty="0">
                <a:solidFill>
                  <a:prstClr val="black"/>
                </a:solidFill>
                <a:ea typeface="HY울릉도M" pitchFamily="18" charset="-127"/>
              </a:rPr>
              <a:t>Port</a:t>
            </a:r>
            <a:endParaRPr kumimoji="1" lang="ko-KR" altLang="en-US" sz="800" b="1" dirty="0">
              <a:solidFill>
                <a:prstClr val="black"/>
              </a:solidFill>
              <a:ea typeface="HY울릉도M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63E9A-7EB1-4ACE-9D85-055CCCE4DD03}"/>
              </a:ext>
            </a:extLst>
          </p:cNvPr>
          <p:cNvSpPr txBox="1"/>
          <p:nvPr/>
        </p:nvSpPr>
        <p:spPr>
          <a:xfrm>
            <a:off x="1488616" y="4721695"/>
            <a:ext cx="45878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FF0000"/>
                </a:solidFill>
                <a:ea typeface="HY울릉도M" pitchFamily="18" charset="-127"/>
              </a:rPr>
              <a:t>Fa0/1</a:t>
            </a:r>
            <a:endParaRPr kumimoji="1" lang="ko-KR" altLang="en-US" sz="800" b="1" dirty="0">
              <a:solidFill>
                <a:srgbClr val="FF0000"/>
              </a:solidFill>
              <a:ea typeface="HY울릉도M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37F6BF-374B-4D4C-A818-1786390083F3}"/>
              </a:ext>
            </a:extLst>
          </p:cNvPr>
          <p:cNvSpPr txBox="1"/>
          <p:nvPr/>
        </p:nvSpPr>
        <p:spPr>
          <a:xfrm>
            <a:off x="1917241" y="4794720"/>
            <a:ext cx="45878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B050"/>
                </a:solidFill>
                <a:ea typeface="HY울릉도M" pitchFamily="18" charset="-127"/>
              </a:rPr>
              <a:t>Fa0/2</a:t>
            </a:r>
            <a:endParaRPr kumimoji="1" lang="ko-KR" altLang="en-US" sz="800" b="1" dirty="0">
              <a:solidFill>
                <a:srgbClr val="00B050"/>
              </a:solidFill>
              <a:ea typeface="HY울릉도M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8D2F6-19BB-4A10-963C-B2ED87D1619C}"/>
              </a:ext>
            </a:extLst>
          </p:cNvPr>
          <p:cNvSpPr txBox="1"/>
          <p:nvPr/>
        </p:nvSpPr>
        <p:spPr>
          <a:xfrm>
            <a:off x="2417302" y="4723283"/>
            <a:ext cx="458788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70C0"/>
                </a:solidFill>
                <a:ea typeface="HY울릉도M" pitchFamily="18" charset="-127"/>
              </a:rPr>
              <a:t>Fa0/3</a:t>
            </a:r>
            <a:endParaRPr kumimoji="1" lang="ko-KR" altLang="en-US" sz="800" b="1" dirty="0">
              <a:solidFill>
                <a:srgbClr val="0070C0"/>
              </a:solidFill>
              <a:ea typeface="HY울릉도M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A8C4A-96C2-42B2-AC07-0C6AF7AAD910}"/>
              </a:ext>
            </a:extLst>
          </p:cNvPr>
          <p:cNvSpPr txBox="1"/>
          <p:nvPr/>
        </p:nvSpPr>
        <p:spPr>
          <a:xfrm>
            <a:off x="1034590" y="5580533"/>
            <a:ext cx="741362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FF0000"/>
                </a:solidFill>
                <a:ea typeface="HY울릉도M" pitchFamily="18" charset="-127"/>
              </a:rPr>
              <a:t>10.10.10.10</a:t>
            </a:r>
            <a:endParaRPr kumimoji="1" lang="ko-KR" altLang="en-US" sz="800" b="1" dirty="0">
              <a:solidFill>
                <a:srgbClr val="FF0000"/>
              </a:solidFill>
              <a:ea typeface="HY울릉도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7EA039-4452-4450-94AB-4EBFF2BA19E5}"/>
              </a:ext>
            </a:extLst>
          </p:cNvPr>
          <p:cNvSpPr txBox="1"/>
          <p:nvPr/>
        </p:nvSpPr>
        <p:spPr>
          <a:xfrm>
            <a:off x="1748965" y="5580533"/>
            <a:ext cx="741362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B050"/>
                </a:solidFill>
                <a:ea typeface="HY울릉도M" pitchFamily="18" charset="-127"/>
              </a:rPr>
              <a:t>20.20.20.20</a:t>
            </a:r>
            <a:endParaRPr kumimoji="1" lang="ko-KR" altLang="en-US" sz="800" b="1" dirty="0">
              <a:solidFill>
                <a:srgbClr val="00B050"/>
              </a:solidFill>
              <a:ea typeface="HY울릉도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7EBC88-43BC-4786-BB61-047D1C4F3B37}"/>
              </a:ext>
            </a:extLst>
          </p:cNvPr>
          <p:cNvSpPr txBox="1"/>
          <p:nvPr/>
        </p:nvSpPr>
        <p:spPr>
          <a:xfrm>
            <a:off x="2564941" y="5580533"/>
            <a:ext cx="73977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70C0"/>
                </a:solidFill>
                <a:ea typeface="HY울릉도M" pitchFamily="18" charset="-127"/>
              </a:rPr>
              <a:t>30.30.30.30</a:t>
            </a:r>
            <a:endParaRPr kumimoji="1" lang="ko-KR" altLang="en-US" sz="800" b="1" dirty="0">
              <a:solidFill>
                <a:srgbClr val="0070C0"/>
              </a:solidFill>
              <a:ea typeface="HY울릉도M" pitchFamily="18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5E9212B-B160-45C3-94D2-9ABD2047C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75749"/>
              </p:ext>
            </p:extLst>
          </p:nvPr>
        </p:nvGraphicFramePr>
        <p:xfrm>
          <a:off x="4670778" y="1268413"/>
          <a:ext cx="4255803" cy="3248457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Trunk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database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40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mode trunk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switchport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trunk allowed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vlan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vlan0.10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10.10.10.1/24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vlan0.20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20.20.20.1/24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vlan0.30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30.30.30.1/24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Text Box 39">
            <a:extLst>
              <a:ext uri="{FF2B5EF4-FFF2-40B4-BE49-F238E27FC236}">
                <a16:creationId xmlns:a16="http://schemas.microsoft.com/office/drawing/2014/main" id="{760FFE3C-84BD-4003-A4EF-E03590AEA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536" y="1625869"/>
            <a:ext cx="66817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7" name="Line 38">
            <a:extLst>
              <a:ext uri="{FF2B5EF4-FFF2-40B4-BE49-F238E27FC236}">
                <a16:creationId xmlns:a16="http://schemas.microsoft.com/office/drawing/2014/main" id="{F0B936F7-6C2D-4B31-8A64-AC316B9B4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6231" y="1737127"/>
            <a:ext cx="279031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8" name="Text Box 39">
            <a:extLst>
              <a:ext uri="{FF2B5EF4-FFF2-40B4-BE49-F238E27FC236}">
                <a16:creationId xmlns:a16="http://schemas.microsoft.com/office/drawing/2014/main" id="{8D9ED97D-1A6B-4D33-ADB3-0BB22317E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506" y="2568454"/>
            <a:ext cx="93558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L2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모드로 동작</a:t>
            </a:r>
          </a:p>
        </p:txBody>
      </p:sp>
      <p:sp>
        <p:nvSpPr>
          <p:cNvPr id="29" name="Line 38">
            <a:extLst>
              <a:ext uri="{FF2B5EF4-FFF2-40B4-BE49-F238E27FC236}">
                <a16:creationId xmlns:a16="http://schemas.microsoft.com/office/drawing/2014/main" id="{44D2C7E0-90D9-4EBC-8559-D45226E39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221" y="2682332"/>
            <a:ext cx="261838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0" name="Text Box 39">
            <a:extLst>
              <a:ext uri="{FF2B5EF4-FFF2-40B4-BE49-F238E27FC236}">
                <a16:creationId xmlns:a16="http://schemas.microsoft.com/office/drawing/2014/main" id="{CC3A1623-3FAE-4B94-B156-B2A6D8C08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1476" y="2716670"/>
            <a:ext cx="120561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Trunk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 동작 설정</a:t>
            </a:r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1C6C0CFC-A7F7-4E8E-8478-31924DC63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6291" y="2830548"/>
            <a:ext cx="175519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2" name="Text Box 39">
            <a:extLst>
              <a:ext uri="{FF2B5EF4-FFF2-40B4-BE49-F238E27FC236}">
                <a16:creationId xmlns:a16="http://schemas.microsoft.com/office/drawing/2014/main" id="{01AA24E4-3859-4A23-8A30-42D6B2B78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600" y="2837266"/>
            <a:ext cx="88248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허용</a:t>
            </a:r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46C2FF32-D314-4293-8362-59904FE95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1346" y="2951144"/>
            <a:ext cx="154607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Text Box 39">
            <a:extLst>
              <a:ext uri="{FF2B5EF4-FFF2-40B4-BE49-F238E27FC236}">
                <a16:creationId xmlns:a16="http://schemas.microsoft.com/office/drawing/2014/main" id="{ABCE20CA-5A57-4E08-9D42-90963B1C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551" y="3256730"/>
            <a:ext cx="52843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5" name="Line 38">
            <a:extLst>
              <a:ext uri="{FF2B5EF4-FFF2-40B4-BE49-F238E27FC236}">
                <a16:creationId xmlns:a16="http://schemas.microsoft.com/office/drawing/2014/main" id="{F270C34B-2FC2-4005-B09E-12E5D7F16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1306" y="3370608"/>
            <a:ext cx="227200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0329BFBD-147A-44CC-8AE2-747BB04C0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8015" y="3113764"/>
            <a:ext cx="152064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Vlan0.10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인터페이스 생성</a:t>
            </a:r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4693D5C6-1121-4A12-85D8-47956ED29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1073" y="3227642"/>
            <a:ext cx="17319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8" name="Text Box 39">
            <a:extLst>
              <a:ext uri="{FF2B5EF4-FFF2-40B4-BE49-F238E27FC236}">
                <a16:creationId xmlns:a16="http://schemas.microsoft.com/office/drawing/2014/main" id="{0B16098F-B095-4C30-AFA9-F72B2E94A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551" y="3674947"/>
            <a:ext cx="52843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0020C284-E00D-45FC-9907-F2659A82A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1306" y="3788825"/>
            <a:ext cx="227200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F1DD81AC-F191-494C-A050-A56B0A22C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8015" y="3531981"/>
            <a:ext cx="152064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Vlan0.20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인터페이스 생성</a:t>
            </a:r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0538C507-C850-473A-975E-552B7BC0D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1073" y="3645859"/>
            <a:ext cx="17319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2" name="Text Box 39">
            <a:extLst>
              <a:ext uri="{FF2B5EF4-FFF2-40B4-BE49-F238E27FC236}">
                <a16:creationId xmlns:a16="http://schemas.microsoft.com/office/drawing/2014/main" id="{E0952BB6-C757-4AFB-8152-4268672AD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551" y="4085242"/>
            <a:ext cx="52843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22EE9C4D-AE69-47AD-A4F9-7A396CA1D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1306" y="4199120"/>
            <a:ext cx="227200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0742AA1A-91AC-4403-A675-3D8DF3CA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8015" y="3942276"/>
            <a:ext cx="1520645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Vlan0.30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인터페이스 생성</a:t>
            </a:r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A879D376-82FF-447E-B2A1-B10909D06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1073" y="4056154"/>
            <a:ext cx="17319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35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6-6 Interface(2) / Trunk(802.1q)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84F69B-AC74-4AE3-8283-E297BCC75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900294"/>
              </p:ext>
            </p:extLst>
          </p:nvPr>
        </p:nvGraphicFramePr>
        <p:xfrm>
          <a:off x="4670778" y="1268413"/>
          <a:ext cx="4255803" cy="3489884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VRRP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VForce-1#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virtual-</a:t>
                      </a:r>
                      <a:r>
                        <a:rPr lang="en-US" altLang="ko-KR" sz="90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backup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circuit-failover eth2 100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priority 250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advertisement-interval 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VForce-2#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virtual-</a:t>
                      </a:r>
                      <a:r>
                        <a:rPr lang="en-US" altLang="ko-KR" sz="90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backup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circuit-failover eth2 100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priority 240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advertisement-interval 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lvl="0"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7A94EC-5603-4089-8002-331A61769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011877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VRRP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B8F282F9-22D6-4BB6-BCAD-AE66189F3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37" y="4907618"/>
            <a:ext cx="4275474" cy="1200329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VForce-1#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vrrp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brief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VrID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Interface  State        Priority    AD-Interval   Preempt   Circuit-Failover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---------------------------------------------------------------------------------------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    eth1       Master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250/250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Tahoma" pitchFamily="34" charset="0"/>
              </a:rPr>
              <a:t>VForce-2#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vrrp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brief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VrID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Interface  State        Priority    AD-Interval   Preempt   Circuit-Failover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---------------------------------------------------------------------------------------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    eth1       Backup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240/240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9E9155-74D2-4C4C-86B5-D9DD693C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6" y="1996590"/>
            <a:ext cx="3128757" cy="353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34448ED0-2240-4644-92E5-83676E354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418" y="5724439"/>
            <a:ext cx="6543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L2 Switch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1BD81ED9-B689-4960-8858-A7730AD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61" y="2843128"/>
            <a:ext cx="12144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UTM-1(Master)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CAE47A48-A36D-4219-A0F6-7466017D7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403" y="3986128"/>
            <a:ext cx="4507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eth1 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A5292D86-608C-4872-9123-BD78109F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67" y="3986128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88BB999A-D6C3-4EBA-8C7B-83C8F9CC8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211" y="2866939"/>
            <a:ext cx="12858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UTM-2(Backup)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B92EDC40-45EF-4786-BA5E-E558E3054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017" y="3343189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93BECEA2-C680-4D8B-A3F3-208C0147D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67" y="3343189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D23EEFDF-B46E-4B88-9C00-53C45EA0A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335" y="4357603"/>
            <a:ext cx="1357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192.168.1.0/24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5E904EFD-F8C2-4323-AC64-E373AC3F4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85" y="4343314"/>
            <a:ext cx="500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251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D627C179-16ED-4E70-90B8-3C56838B5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523" y="4343314"/>
            <a:ext cx="5000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252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D14B6052-4D42-4781-B0B3-BB437DC57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336" y="4652878"/>
            <a:ext cx="12144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VIP: 1(UTM-1)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9" name="자유형 69">
            <a:extLst>
              <a:ext uri="{FF2B5EF4-FFF2-40B4-BE49-F238E27FC236}">
                <a16:creationId xmlns:a16="http://schemas.microsoft.com/office/drawing/2014/main" id="{18C072C1-11F3-48B3-9F59-A4FC813929AF}"/>
              </a:ext>
            </a:extLst>
          </p:cNvPr>
          <p:cNvSpPr/>
          <p:nvPr/>
        </p:nvSpPr>
        <p:spPr>
          <a:xfrm>
            <a:off x="983223" y="1861575"/>
            <a:ext cx="1228725" cy="3825875"/>
          </a:xfrm>
          <a:custGeom>
            <a:avLst/>
            <a:gdLst>
              <a:gd name="connsiteX0" fmla="*/ 1088571 w 1359876"/>
              <a:gd name="connsiteY0" fmla="*/ 3908808 h 3908808"/>
              <a:gd name="connsiteX1" fmla="*/ 1179006 w 1359876"/>
              <a:gd name="connsiteY1" fmla="*/ 3145134 h 3908808"/>
              <a:gd name="connsiteX2" fmla="*/ 3349 w 1359876"/>
              <a:gd name="connsiteY2" fmla="*/ 1808703 h 3908808"/>
              <a:gd name="connsiteX3" fmla="*/ 1158909 w 1359876"/>
              <a:gd name="connsiteY3" fmla="*/ 0 h 3908808"/>
              <a:gd name="connsiteX0" fmla="*/ 1117801 w 1393978"/>
              <a:gd name="connsiteY0" fmla="*/ 3908808 h 3908808"/>
              <a:gd name="connsiteX1" fmla="*/ 1208236 w 1393978"/>
              <a:gd name="connsiteY1" fmla="*/ 3145134 h 3908808"/>
              <a:gd name="connsiteX2" fmla="*/ 3349 w 1393978"/>
              <a:gd name="connsiteY2" fmla="*/ 1682633 h 3908808"/>
              <a:gd name="connsiteX3" fmla="*/ 1188139 w 1393978"/>
              <a:gd name="connsiteY3" fmla="*/ 0 h 3908808"/>
              <a:gd name="connsiteX0" fmla="*/ 1117801 w 1260661"/>
              <a:gd name="connsiteY0" fmla="*/ 3908808 h 3908808"/>
              <a:gd name="connsiteX1" fmla="*/ 1074919 w 1260661"/>
              <a:gd name="connsiteY1" fmla="*/ 3111393 h 3908808"/>
              <a:gd name="connsiteX2" fmla="*/ 3349 w 1260661"/>
              <a:gd name="connsiteY2" fmla="*/ 1682633 h 3908808"/>
              <a:gd name="connsiteX3" fmla="*/ 1188139 w 1260661"/>
              <a:gd name="connsiteY3" fmla="*/ 0 h 3908808"/>
              <a:gd name="connsiteX0" fmla="*/ 932044 w 1229702"/>
              <a:gd name="connsiteY0" fmla="*/ 3825773 h 3825773"/>
              <a:gd name="connsiteX1" fmla="*/ 1074919 w 1229702"/>
              <a:gd name="connsiteY1" fmla="*/ 3111393 h 3825773"/>
              <a:gd name="connsiteX2" fmla="*/ 3349 w 1229702"/>
              <a:gd name="connsiteY2" fmla="*/ 1682633 h 3825773"/>
              <a:gd name="connsiteX3" fmla="*/ 1188139 w 1229702"/>
              <a:gd name="connsiteY3" fmla="*/ 0 h 3825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702" h="3825773">
                <a:moveTo>
                  <a:pt x="932044" y="3825773"/>
                </a:moveTo>
                <a:cubicBezTo>
                  <a:pt x="1067696" y="3618945"/>
                  <a:pt x="1229702" y="3468583"/>
                  <a:pt x="1074919" y="3111393"/>
                </a:cubicBezTo>
                <a:cubicBezTo>
                  <a:pt x="920136" y="2754203"/>
                  <a:pt x="6699" y="2206822"/>
                  <a:pt x="3349" y="1682633"/>
                </a:cubicBezTo>
                <a:cubicBezTo>
                  <a:pt x="0" y="1158444"/>
                  <a:pt x="958702" y="348343"/>
                  <a:pt x="1188139" y="0"/>
                </a:cubicBezTo>
              </a:path>
            </a:pathLst>
          </a:custGeom>
          <a:noFill/>
          <a:ln w="57150" cap="flat" cmpd="sng" algn="ctr">
            <a:solidFill>
              <a:srgbClr val="92D05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 70">
            <a:extLst>
              <a:ext uri="{FF2B5EF4-FFF2-40B4-BE49-F238E27FC236}">
                <a16:creationId xmlns:a16="http://schemas.microsoft.com/office/drawing/2014/main" id="{018919D1-1CE0-4046-99F5-9B42B42D293E}"/>
              </a:ext>
            </a:extLst>
          </p:cNvPr>
          <p:cNvSpPr/>
          <p:nvPr/>
        </p:nvSpPr>
        <p:spPr>
          <a:xfrm>
            <a:off x="2184961" y="1901261"/>
            <a:ext cx="1233487" cy="3786188"/>
          </a:xfrm>
          <a:custGeom>
            <a:avLst/>
            <a:gdLst>
              <a:gd name="connsiteX0" fmla="*/ 1088571 w 1359876"/>
              <a:gd name="connsiteY0" fmla="*/ 3908808 h 3908808"/>
              <a:gd name="connsiteX1" fmla="*/ 1179006 w 1359876"/>
              <a:gd name="connsiteY1" fmla="*/ 3145134 h 3908808"/>
              <a:gd name="connsiteX2" fmla="*/ 3349 w 1359876"/>
              <a:gd name="connsiteY2" fmla="*/ 1808703 h 3908808"/>
              <a:gd name="connsiteX3" fmla="*/ 1158909 w 1359876"/>
              <a:gd name="connsiteY3" fmla="*/ 0 h 3908808"/>
              <a:gd name="connsiteX0" fmla="*/ 1117801 w 1393978"/>
              <a:gd name="connsiteY0" fmla="*/ 3908808 h 3908808"/>
              <a:gd name="connsiteX1" fmla="*/ 1208236 w 1393978"/>
              <a:gd name="connsiteY1" fmla="*/ 3145134 h 3908808"/>
              <a:gd name="connsiteX2" fmla="*/ 3349 w 1393978"/>
              <a:gd name="connsiteY2" fmla="*/ 1682633 h 3908808"/>
              <a:gd name="connsiteX3" fmla="*/ 1188139 w 1393978"/>
              <a:gd name="connsiteY3" fmla="*/ 0 h 3908808"/>
              <a:gd name="connsiteX0" fmla="*/ 1117801 w 1260661"/>
              <a:gd name="connsiteY0" fmla="*/ 3908808 h 3908808"/>
              <a:gd name="connsiteX1" fmla="*/ 1074919 w 1260661"/>
              <a:gd name="connsiteY1" fmla="*/ 3111393 h 3908808"/>
              <a:gd name="connsiteX2" fmla="*/ 3349 w 1260661"/>
              <a:gd name="connsiteY2" fmla="*/ 1682633 h 3908808"/>
              <a:gd name="connsiteX3" fmla="*/ 1188139 w 1260661"/>
              <a:gd name="connsiteY3" fmla="*/ 0 h 3908808"/>
              <a:gd name="connsiteX0" fmla="*/ 932044 w 1229702"/>
              <a:gd name="connsiteY0" fmla="*/ 3825773 h 3825773"/>
              <a:gd name="connsiteX1" fmla="*/ 1074919 w 1229702"/>
              <a:gd name="connsiteY1" fmla="*/ 3111393 h 3825773"/>
              <a:gd name="connsiteX2" fmla="*/ 3349 w 1229702"/>
              <a:gd name="connsiteY2" fmla="*/ 1682633 h 3825773"/>
              <a:gd name="connsiteX3" fmla="*/ 1188139 w 1229702"/>
              <a:gd name="connsiteY3" fmla="*/ 0 h 3825773"/>
              <a:gd name="connsiteX0" fmla="*/ 35162 w 1106732"/>
              <a:gd name="connsiteY0" fmla="*/ 3825773 h 3825773"/>
              <a:gd name="connsiteX1" fmla="*/ 178037 w 1106732"/>
              <a:gd name="connsiteY1" fmla="*/ 3111393 h 3825773"/>
              <a:gd name="connsiteX2" fmla="*/ 1103382 w 1106732"/>
              <a:gd name="connsiteY2" fmla="*/ 1857388 h 3825773"/>
              <a:gd name="connsiteX3" fmla="*/ 291257 w 1106732"/>
              <a:gd name="connsiteY3" fmla="*/ 0 h 3825773"/>
              <a:gd name="connsiteX0" fmla="*/ 518539 w 1590109"/>
              <a:gd name="connsiteY0" fmla="*/ 3540021 h 3540021"/>
              <a:gd name="connsiteX1" fmla="*/ 661414 w 1590109"/>
              <a:gd name="connsiteY1" fmla="*/ 2825641 h 3540021"/>
              <a:gd name="connsiteX2" fmla="*/ 1586759 w 1590109"/>
              <a:gd name="connsiteY2" fmla="*/ 1571636 h 3540021"/>
              <a:gd name="connsiteX3" fmla="*/ 229437 w 1590109"/>
              <a:gd name="connsiteY3" fmla="*/ 0 h 3540021"/>
              <a:gd name="connsiteX0" fmla="*/ 518539 w 1232920"/>
              <a:gd name="connsiteY0" fmla="*/ 3540021 h 3540021"/>
              <a:gd name="connsiteX1" fmla="*/ 661414 w 1232920"/>
              <a:gd name="connsiteY1" fmla="*/ 2825641 h 3540021"/>
              <a:gd name="connsiteX2" fmla="*/ 1229570 w 1232920"/>
              <a:gd name="connsiteY2" fmla="*/ 1571636 h 3540021"/>
              <a:gd name="connsiteX3" fmla="*/ 229437 w 1232920"/>
              <a:gd name="connsiteY3" fmla="*/ 0 h 3540021"/>
              <a:gd name="connsiteX0" fmla="*/ 518539 w 1232920"/>
              <a:gd name="connsiteY0" fmla="*/ 3540021 h 3540021"/>
              <a:gd name="connsiteX1" fmla="*/ 229438 w 1232920"/>
              <a:gd name="connsiteY1" fmla="*/ 3000396 h 3540021"/>
              <a:gd name="connsiteX2" fmla="*/ 1229570 w 1232920"/>
              <a:gd name="connsiteY2" fmla="*/ 1571636 h 3540021"/>
              <a:gd name="connsiteX3" fmla="*/ 229437 w 1232920"/>
              <a:gd name="connsiteY3" fmla="*/ 0 h 3540021"/>
              <a:gd name="connsiteX0" fmla="*/ 300876 w 1232920"/>
              <a:gd name="connsiteY0" fmla="*/ 3786214 h 3786214"/>
              <a:gd name="connsiteX1" fmla="*/ 229438 w 1232920"/>
              <a:gd name="connsiteY1" fmla="*/ 3000396 h 3786214"/>
              <a:gd name="connsiteX2" fmla="*/ 1229570 w 1232920"/>
              <a:gd name="connsiteY2" fmla="*/ 1571636 h 3786214"/>
              <a:gd name="connsiteX3" fmla="*/ 229437 w 1232920"/>
              <a:gd name="connsiteY3" fmla="*/ 0 h 378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920" h="3786214">
                <a:moveTo>
                  <a:pt x="300876" y="3786214"/>
                </a:moveTo>
                <a:cubicBezTo>
                  <a:pt x="436528" y="3579386"/>
                  <a:pt x="74656" y="3369492"/>
                  <a:pt x="229438" y="3000396"/>
                </a:cubicBezTo>
                <a:cubicBezTo>
                  <a:pt x="384220" y="2631300"/>
                  <a:pt x="1232920" y="2095825"/>
                  <a:pt x="1229570" y="1571636"/>
                </a:cubicBezTo>
                <a:cubicBezTo>
                  <a:pt x="1226221" y="1047447"/>
                  <a:pt x="0" y="348343"/>
                  <a:pt x="229437" y="0"/>
                </a:cubicBezTo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ysDot"/>
            <a:miter lim="800000"/>
            <a:headEnd type="oval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01CAE08-1E18-473E-8FB9-AA5FC2A39FD8}"/>
              </a:ext>
            </a:extLst>
          </p:cNvPr>
          <p:cNvCxnSpPr/>
          <p:nvPr/>
        </p:nvCxnSpPr>
        <p:spPr>
          <a:xfrm>
            <a:off x="3772461" y="2132950"/>
            <a:ext cx="428625" cy="15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B1F365-3344-4A8E-A467-CB51720025D5}"/>
              </a:ext>
            </a:extLst>
          </p:cNvPr>
          <p:cNvCxnSpPr/>
          <p:nvPr/>
        </p:nvCxnSpPr>
        <p:spPr>
          <a:xfrm>
            <a:off x="3772461" y="1812017"/>
            <a:ext cx="428625" cy="158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3" name="TextBox 41">
            <a:extLst>
              <a:ext uri="{FF2B5EF4-FFF2-40B4-BE49-F238E27FC236}">
                <a16:creationId xmlns:a16="http://schemas.microsoft.com/office/drawing/2014/main" id="{A040C449-495C-441C-8D35-A74E8885C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6" y="1678667"/>
            <a:ext cx="784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MASTER</a:t>
            </a:r>
            <a:endParaRPr lang="ko-KR" altLang="en-US" sz="8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4" name="TextBox 45">
            <a:extLst>
              <a:ext uri="{FF2B5EF4-FFF2-40B4-BE49-F238E27FC236}">
                <a16:creationId xmlns:a16="http://schemas.microsoft.com/office/drawing/2014/main" id="{6D6775E1-2CCF-480A-BB31-D44EA8DC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6" y="1986900"/>
            <a:ext cx="784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BACKUP</a:t>
            </a:r>
            <a:endParaRPr lang="ko-KR" altLang="en-US" sz="8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72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6-6 VRRP(1) / Master - Standby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FCDF8F-3744-4E85-8DFB-5FC053496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18700"/>
              </p:ext>
            </p:extLst>
          </p:nvPr>
        </p:nvGraphicFramePr>
        <p:xfrm>
          <a:off x="4689066" y="1268413"/>
          <a:ext cx="4255803" cy="3248457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Multi VRRP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VForce-1#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virtual-</a:t>
                      </a:r>
                      <a:r>
                        <a:rPr lang="en-US" altLang="ko-KR" sz="90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backup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circuit-failover eth2 100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priority 250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advertisement-interval 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VForce-2#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virtual-</a:t>
                      </a:r>
                      <a:r>
                        <a:rPr lang="en-US" altLang="ko-KR" sz="90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backup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circuit-failover eth2 100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priority 240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advertisement-interval 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lvl="0"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3327C7-A131-4027-8B61-1FA29BF7D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334219"/>
              </p:ext>
            </p:extLst>
          </p:nvPr>
        </p:nvGraphicFramePr>
        <p:xfrm>
          <a:off x="161163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Multi VRRP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4F0A9A5F-E0AB-497A-8AFD-0D6047726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425" y="4651885"/>
            <a:ext cx="4275474" cy="144655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B-UTM-1#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vrrp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brief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VrID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Interface  State        Priority    AD-Interval   Preempt   Circuit-Failover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---------------------------------------------------------------------------------------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   eth1       Master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250/250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   eth1       Backup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200/200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B-UTM-2#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vrrp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brief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VrID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Interface  State        Priority    AD-Interval   Preempt   Circuit-Failover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---------------------------------------------------------------------------------------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    eth1       Backup 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200/200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    eth1       Master 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250/250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77C04D-9AF5-4FDE-9E48-7F5D35D1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9" y="1816570"/>
            <a:ext cx="3181622" cy="384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26DCF26E-6C54-4B33-BD61-0691564D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018" y="5738471"/>
            <a:ext cx="6543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L3 Switch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D22A78D2-A77F-4F29-9061-61A7D2945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3" y="2880971"/>
            <a:ext cx="12144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UTM-1(Master)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3F844279-4CCC-4561-B660-53A978643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523" y="4047783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C91A00E-ABF2-4EE9-968B-492B28333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710" y="4047783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2361F3E2-0453-490C-937D-D01DCE977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873" y="3214346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06744172-FFF5-4BC4-85D6-BA05CB79C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060" y="3238158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526BD99A-7628-472E-A7D0-EFF8E7526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292" y="4309721"/>
            <a:ext cx="21431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192.168.[</a:t>
            </a:r>
            <a:r>
              <a:rPr lang="ko-KR" altLang="en-US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장비번호</a:t>
            </a:r>
            <a:r>
              <a:rPr lang="en-US" altLang="ko-KR" sz="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].0/24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id="{26091B69-F051-47FB-89ED-86B5CC1F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91" y="4381158"/>
            <a:ext cx="500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251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F1E9CB09-C233-4A62-81C9-80DFBC9C6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979" y="4381158"/>
            <a:ext cx="5000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252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8AFACDBB-21DD-4DD2-AA20-6E5553699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479" y="4500220"/>
            <a:ext cx="13573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VIP: 1(UTM-1)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VIP: 2(UTM-2)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DD2AFF99-20DD-455D-B1F9-083A9F6DE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562" y="3476283"/>
            <a:ext cx="8947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Eth0 </a:t>
            </a: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 eth0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9" name="자유형 41">
            <a:extLst>
              <a:ext uri="{FF2B5EF4-FFF2-40B4-BE49-F238E27FC236}">
                <a16:creationId xmlns:a16="http://schemas.microsoft.com/office/drawing/2014/main" id="{157D6531-8A0E-4CFF-A4EA-052E7EC92A69}"/>
              </a:ext>
            </a:extLst>
          </p:cNvPr>
          <p:cNvSpPr/>
          <p:nvPr/>
        </p:nvSpPr>
        <p:spPr>
          <a:xfrm>
            <a:off x="1035804" y="1951585"/>
            <a:ext cx="1228725" cy="3825875"/>
          </a:xfrm>
          <a:custGeom>
            <a:avLst/>
            <a:gdLst>
              <a:gd name="connsiteX0" fmla="*/ 1088571 w 1359876"/>
              <a:gd name="connsiteY0" fmla="*/ 3908808 h 3908808"/>
              <a:gd name="connsiteX1" fmla="*/ 1179006 w 1359876"/>
              <a:gd name="connsiteY1" fmla="*/ 3145134 h 3908808"/>
              <a:gd name="connsiteX2" fmla="*/ 3349 w 1359876"/>
              <a:gd name="connsiteY2" fmla="*/ 1808703 h 3908808"/>
              <a:gd name="connsiteX3" fmla="*/ 1158909 w 1359876"/>
              <a:gd name="connsiteY3" fmla="*/ 0 h 3908808"/>
              <a:gd name="connsiteX0" fmla="*/ 1117801 w 1393978"/>
              <a:gd name="connsiteY0" fmla="*/ 3908808 h 3908808"/>
              <a:gd name="connsiteX1" fmla="*/ 1208236 w 1393978"/>
              <a:gd name="connsiteY1" fmla="*/ 3145134 h 3908808"/>
              <a:gd name="connsiteX2" fmla="*/ 3349 w 1393978"/>
              <a:gd name="connsiteY2" fmla="*/ 1682633 h 3908808"/>
              <a:gd name="connsiteX3" fmla="*/ 1188139 w 1393978"/>
              <a:gd name="connsiteY3" fmla="*/ 0 h 3908808"/>
              <a:gd name="connsiteX0" fmla="*/ 1117801 w 1260661"/>
              <a:gd name="connsiteY0" fmla="*/ 3908808 h 3908808"/>
              <a:gd name="connsiteX1" fmla="*/ 1074919 w 1260661"/>
              <a:gd name="connsiteY1" fmla="*/ 3111393 h 3908808"/>
              <a:gd name="connsiteX2" fmla="*/ 3349 w 1260661"/>
              <a:gd name="connsiteY2" fmla="*/ 1682633 h 3908808"/>
              <a:gd name="connsiteX3" fmla="*/ 1188139 w 1260661"/>
              <a:gd name="connsiteY3" fmla="*/ 0 h 3908808"/>
              <a:gd name="connsiteX0" fmla="*/ 932044 w 1229702"/>
              <a:gd name="connsiteY0" fmla="*/ 3825773 h 3825773"/>
              <a:gd name="connsiteX1" fmla="*/ 1074919 w 1229702"/>
              <a:gd name="connsiteY1" fmla="*/ 3111393 h 3825773"/>
              <a:gd name="connsiteX2" fmla="*/ 3349 w 1229702"/>
              <a:gd name="connsiteY2" fmla="*/ 1682633 h 3825773"/>
              <a:gd name="connsiteX3" fmla="*/ 1188139 w 1229702"/>
              <a:gd name="connsiteY3" fmla="*/ 0 h 3825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702" h="3825773">
                <a:moveTo>
                  <a:pt x="932044" y="3825773"/>
                </a:moveTo>
                <a:cubicBezTo>
                  <a:pt x="1067696" y="3618945"/>
                  <a:pt x="1229702" y="3468583"/>
                  <a:pt x="1074919" y="3111393"/>
                </a:cubicBezTo>
                <a:cubicBezTo>
                  <a:pt x="920136" y="2754203"/>
                  <a:pt x="6699" y="2206822"/>
                  <a:pt x="3349" y="1682633"/>
                </a:cubicBezTo>
                <a:cubicBezTo>
                  <a:pt x="0" y="1158444"/>
                  <a:pt x="958702" y="348343"/>
                  <a:pt x="1188139" y="0"/>
                </a:cubicBezTo>
              </a:path>
            </a:pathLst>
          </a:custGeom>
          <a:noFill/>
          <a:ln w="57150" cap="flat" cmpd="sng" algn="ctr">
            <a:solidFill>
              <a:srgbClr val="92D05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 42">
            <a:extLst>
              <a:ext uri="{FF2B5EF4-FFF2-40B4-BE49-F238E27FC236}">
                <a16:creationId xmlns:a16="http://schemas.microsoft.com/office/drawing/2014/main" id="{E90A434C-9BA1-4D6C-BFA4-495B45068D55}"/>
              </a:ext>
            </a:extLst>
          </p:cNvPr>
          <p:cNvSpPr/>
          <p:nvPr/>
        </p:nvSpPr>
        <p:spPr>
          <a:xfrm>
            <a:off x="2237542" y="1991271"/>
            <a:ext cx="1233487" cy="3786188"/>
          </a:xfrm>
          <a:custGeom>
            <a:avLst/>
            <a:gdLst>
              <a:gd name="connsiteX0" fmla="*/ 1088571 w 1359876"/>
              <a:gd name="connsiteY0" fmla="*/ 3908808 h 3908808"/>
              <a:gd name="connsiteX1" fmla="*/ 1179006 w 1359876"/>
              <a:gd name="connsiteY1" fmla="*/ 3145134 h 3908808"/>
              <a:gd name="connsiteX2" fmla="*/ 3349 w 1359876"/>
              <a:gd name="connsiteY2" fmla="*/ 1808703 h 3908808"/>
              <a:gd name="connsiteX3" fmla="*/ 1158909 w 1359876"/>
              <a:gd name="connsiteY3" fmla="*/ 0 h 3908808"/>
              <a:gd name="connsiteX0" fmla="*/ 1117801 w 1393978"/>
              <a:gd name="connsiteY0" fmla="*/ 3908808 h 3908808"/>
              <a:gd name="connsiteX1" fmla="*/ 1208236 w 1393978"/>
              <a:gd name="connsiteY1" fmla="*/ 3145134 h 3908808"/>
              <a:gd name="connsiteX2" fmla="*/ 3349 w 1393978"/>
              <a:gd name="connsiteY2" fmla="*/ 1682633 h 3908808"/>
              <a:gd name="connsiteX3" fmla="*/ 1188139 w 1393978"/>
              <a:gd name="connsiteY3" fmla="*/ 0 h 3908808"/>
              <a:gd name="connsiteX0" fmla="*/ 1117801 w 1260661"/>
              <a:gd name="connsiteY0" fmla="*/ 3908808 h 3908808"/>
              <a:gd name="connsiteX1" fmla="*/ 1074919 w 1260661"/>
              <a:gd name="connsiteY1" fmla="*/ 3111393 h 3908808"/>
              <a:gd name="connsiteX2" fmla="*/ 3349 w 1260661"/>
              <a:gd name="connsiteY2" fmla="*/ 1682633 h 3908808"/>
              <a:gd name="connsiteX3" fmla="*/ 1188139 w 1260661"/>
              <a:gd name="connsiteY3" fmla="*/ 0 h 3908808"/>
              <a:gd name="connsiteX0" fmla="*/ 932044 w 1229702"/>
              <a:gd name="connsiteY0" fmla="*/ 3825773 h 3825773"/>
              <a:gd name="connsiteX1" fmla="*/ 1074919 w 1229702"/>
              <a:gd name="connsiteY1" fmla="*/ 3111393 h 3825773"/>
              <a:gd name="connsiteX2" fmla="*/ 3349 w 1229702"/>
              <a:gd name="connsiteY2" fmla="*/ 1682633 h 3825773"/>
              <a:gd name="connsiteX3" fmla="*/ 1188139 w 1229702"/>
              <a:gd name="connsiteY3" fmla="*/ 0 h 3825773"/>
              <a:gd name="connsiteX0" fmla="*/ 35162 w 1106732"/>
              <a:gd name="connsiteY0" fmla="*/ 3825773 h 3825773"/>
              <a:gd name="connsiteX1" fmla="*/ 178037 w 1106732"/>
              <a:gd name="connsiteY1" fmla="*/ 3111393 h 3825773"/>
              <a:gd name="connsiteX2" fmla="*/ 1103382 w 1106732"/>
              <a:gd name="connsiteY2" fmla="*/ 1857388 h 3825773"/>
              <a:gd name="connsiteX3" fmla="*/ 291257 w 1106732"/>
              <a:gd name="connsiteY3" fmla="*/ 0 h 3825773"/>
              <a:gd name="connsiteX0" fmla="*/ 518539 w 1590109"/>
              <a:gd name="connsiteY0" fmla="*/ 3540021 h 3540021"/>
              <a:gd name="connsiteX1" fmla="*/ 661414 w 1590109"/>
              <a:gd name="connsiteY1" fmla="*/ 2825641 h 3540021"/>
              <a:gd name="connsiteX2" fmla="*/ 1586759 w 1590109"/>
              <a:gd name="connsiteY2" fmla="*/ 1571636 h 3540021"/>
              <a:gd name="connsiteX3" fmla="*/ 229437 w 1590109"/>
              <a:gd name="connsiteY3" fmla="*/ 0 h 3540021"/>
              <a:gd name="connsiteX0" fmla="*/ 518539 w 1232920"/>
              <a:gd name="connsiteY0" fmla="*/ 3540021 h 3540021"/>
              <a:gd name="connsiteX1" fmla="*/ 661414 w 1232920"/>
              <a:gd name="connsiteY1" fmla="*/ 2825641 h 3540021"/>
              <a:gd name="connsiteX2" fmla="*/ 1229570 w 1232920"/>
              <a:gd name="connsiteY2" fmla="*/ 1571636 h 3540021"/>
              <a:gd name="connsiteX3" fmla="*/ 229437 w 1232920"/>
              <a:gd name="connsiteY3" fmla="*/ 0 h 3540021"/>
              <a:gd name="connsiteX0" fmla="*/ 518539 w 1232920"/>
              <a:gd name="connsiteY0" fmla="*/ 3540021 h 3540021"/>
              <a:gd name="connsiteX1" fmla="*/ 229438 w 1232920"/>
              <a:gd name="connsiteY1" fmla="*/ 3000396 h 3540021"/>
              <a:gd name="connsiteX2" fmla="*/ 1229570 w 1232920"/>
              <a:gd name="connsiteY2" fmla="*/ 1571636 h 3540021"/>
              <a:gd name="connsiteX3" fmla="*/ 229437 w 1232920"/>
              <a:gd name="connsiteY3" fmla="*/ 0 h 3540021"/>
              <a:gd name="connsiteX0" fmla="*/ 300876 w 1232920"/>
              <a:gd name="connsiteY0" fmla="*/ 3786214 h 3786214"/>
              <a:gd name="connsiteX1" fmla="*/ 229438 w 1232920"/>
              <a:gd name="connsiteY1" fmla="*/ 3000396 h 3786214"/>
              <a:gd name="connsiteX2" fmla="*/ 1229570 w 1232920"/>
              <a:gd name="connsiteY2" fmla="*/ 1571636 h 3786214"/>
              <a:gd name="connsiteX3" fmla="*/ 229437 w 1232920"/>
              <a:gd name="connsiteY3" fmla="*/ 0 h 378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920" h="3786214">
                <a:moveTo>
                  <a:pt x="300876" y="3786214"/>
                </a:moveTo>
                <a:cubicBezTo>
                  <a:pt x="436528" y="3579386"/>
                  <a:pt x="74656" y="3369492"/>
                  <a:pt x="229438" y="3000396"/>
                </a:cubicBezTo>
                <a:cubicBezTo>
                  <a:pt x="384220" y="2631300"/>
                  <a:pt x="1232920" y="2095825"/>
                  <a:pt x="1229570" y="1571636"/>
                </a:cubicBezTo>
                <a:cubicBezTo>
                  <a:pt x="1226221" y="1047447"/>
                  <a:pt x="0" y="348343"/>
                  <a:pt x="229437" y="0"/>
                </a:cubicBezTo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BB37D2D-136E-4E7B-A2A8-C45B78A5F6BD}"/>
              </a:ext>
            </a:extLst>
          </p:cNvPr>
          <p:cNvCxnSpPr/>
          <p:nvPr/>
        </p:nvCxnSpPr>
        <p:spPr>
          <a:xfrm>
            <a:off x="3790749" y="2135359"/>
            <a:ext cx="428625" cy="15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A6F4AEA-D44C-47E8-A854-2DCC5BDBD2DB}"/>
              </a:ext>
            </a:extLst>
          </p:cNvPr>
          <p:cNvCxnSpPr/>
          <p:nvPr/>
        </p:nvCxnSpPr>
        <p:spPr>
          <a:xfrm>
            <a:off x="3790749" y="1804736"/>
            <a:ext cx="428625" cy="158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3" name="TextBox 34">
            <a:extLst>
              <a:ext uri="{FF2B5EF4-FFF2-40B4-BE49-F238E27FC236}">
                <a16:creationId xmlns:a16="http://schemas.microsoft.com/office/drawing/2014/main" id="{E81C74AE-586B-429B-B930-2702629FF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574" y="1671386"/>
            <a:ext cx="784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MASTER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58D188D3-5B9E-400C-8360-6B27EE00B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574" y="1989309"/>
            <a:ext cx="784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MASTER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938905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6-6 VRRP(2) / Master - Master(Multi VRRP)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C64F49C-7E8B-4BB3-A082-F01060C7A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12892"/>
              </p:ext>
            </p:extLst>
          </p:nvPr>
        </p:nvGraphicFramePr>
        <p:xfrm>
          <a:off x="4670778" y="1268413"/>
          <a:ext cx="4255803" cy="3248457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Multi VRRP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VForce-1#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virtual-</a:t>
                      </a:r>
                      <a:r>
                        <a:rPr lang="en-US" altLang="ko-KR" sz="90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backup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circuit-failover eth2 100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priority 250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advertisement-interval 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호기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VForce-2#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router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vrrp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virtual-</a:t>
                      </a:r>
                      <a:r>
                        <a:rPr lang="en-US" altLang="ko-KR" sz="90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backup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circuit-failover eth2 100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priority 240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advertisement-interval 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  <a:p>
                      <a:pPr lvl="0"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8BF487-0314-4E19-BAEB-50EC32E69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4405"/>
              </p:ext>
            </p:extLst>
          </p:nvPr>
        </p:nvGraphicFramePr>
        <p:xfrm>
          <a:off x="14287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Multi VRRP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 Box 160">
            <a:extLst>
              <a:ext uri="{FF2B5EF4-FFF2-40B4-BE49-F238E27FC236}">
                <a16:creationId xmlns:a16="http://schemas.microsoft.com/office/drawing/2014/main" id="{27370471-9F0C-49AF-B06F-54A23F63E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37" y="4651885"/>
            <a:ext cx="4275474" cy="144655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B-UTM-1#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vrrp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brief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VrID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Interface  State        Priority    AD-Interval   Preempt   Circuit-Failover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---------------------------------------------------------------------------------------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   eth1       Master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250/250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   eth1       Backup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200/200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B-UTM-2#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sh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vrrp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brief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VrID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Interface  State        Priority    AD-Interval   Preempt   Circuit-Failover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---------------------------------------------------------------------------------------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10    eth1       Backup 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200/200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    eth1       Master        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250/250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    3             TRUE      eth2/100/UP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AD83C83-AA1F-49B5-979E-EB3F4FBC3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1" y="1816570"/>
            <a:ext cx="3181622" cy="384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3">
            <a:extLst>
              <a:ext uri="{FF2B5EF4-FFF2-40B4-BE49-F238E27FC236}">
                <a16:creationId xmlns:a16="http://schemas.microsoft.com/office/drawing/2014/main" id="{F8C795C0-0E51-4046-A92B-B75538652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730" y="5738471"/>
            <a:ext cx="6543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L3 Switch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3BFE1049-2FC6-4070-9DA3-F54D0F07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15" y="2880971"/>
            <a:ext cx="12144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UTM-1(Master)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D9A0618A-D17D-4C59-A31F-66D7F7F2F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235" y="4047783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8EB455BA-C7D9-490D-AD85-C709B1D68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422" y="4047783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24C3DD6C-48A2-435B-8A78-E249C28E9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585" y="3214346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4" name="TextBox 29">
            <a:extLst>
              <a:ext uri="{FF2B5EF4-FFF2-40B4-BE49-F238E27FC236}">
                <a16:creationId xmlns:a16="http://schemas.microsoft.com/office/drawing/2014/main" id="{B72FD178-3B84-498F-BF76-38E324E72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772" y="3238158"/>
            <a:ext cx="4026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D6D7169-2098-4249-89FD-418B733AC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04" y="4309721"/>
            <a:ext cx="21431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192.168.[</a:t>
            </a:r>
            <a:r>
              <a:rPr lang="ko-KR" altLang="en-US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장비번호</a:t>
            </a:r>
            <a:r>
              <a:rPr lang="en-US" altLang="ko-KR" sz="8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].0/24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6" name="TextBox 39">
            <a:extLst>
              <a:ext uri="{FF2B5EF4-FFF2-40B4-BE49-F238E27FC236}">
                <a16:creationId xmlns:a16="http://schemas.microsoft.com/office/drawing/2014/main" id="{8B5B21CD-AC40-47C7-A346-5A3C4F3C2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03" y="4381158"/>
            <a:ext cx="500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251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7" name="TextBox 40">
            <a:extLst>
              <a:ext uri="{FF2B5EF4-FFF2-40B4-BE49-F238E27FC236}">
                <a16:creationId xmlns:a16="http://schemas.microsoft.com/office/drawing/2014/main" id="{E5C3A0FC-208C-4873-8D61-C2DFC33BC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691" y="4381158"/>
            <a:ext cx="5000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252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8" name="TextBox 41">
            <a:extLst>
              <a:ext uri="{FF2B5EF4-FFF2-40B4-BE49-F238E27FC236}">
                <a16:creationId xmlns:a16="http://schemas.microsoft.com/office/drawing/2014/main" id="{DE19E187-4134-45FE-AE3E-D95FB1F56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191" y="4500220"/>
            <a:ext cx="13573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VIP: 1(UTM-1)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VIP: 2(UTM-2)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49B1AAD6-876A-40BB-91BB-D50A9C699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274" y="3476283"/>
            <a:ext cx="8947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Eth0 </a:t>
            </a:r>
            <a:r>
              <a:rPr lang="en-US" altLang="ko-KR" sz="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 eth0</a:t>
            </a:r>
            <a:endParaRPr lang="ko-KR" altLang="en-US" sz="800" b="1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0" name="자유형 41">
            <a:extLst>
              <a:ext uri="{FF2B5EF4-FFF2-40B4-BE49-F238E27FC236}">
                <a16:creationId xmlns:a16="http://schemas.microsoft.com/office/drawing/2014/main" id="{A9719342-143C-481A-9408-ED68B9C5776D}"/>
              </a:ext>
            </a:extLst>
          </p:cNvPr>
          <p:cNvSpPr/>
          <p:nvPr/>
        </p:nvSpPr>
        <p:spPr>
          <a:xfrm>
            <a:off x="1017516" y="1951585"/>
            <a:ext cx="1228725" cy="3825875"/>
          </a:xfrm>
          <a:custGeom>
            <a:avLst/>
            <a:gdLst>
              <a:gd name="connsiteX0" fmla="*/ 1088571 w 1359876"/>
              <a:gd name="connsiteY0" fmla="*/ 3908808 h 3908808"/>
              <a:gd name="connsiteX1" fmla="*/ 1179006 w 1359876"/>
              <a:gd name="connsiteY1" fmla="*/ 3145134 h 3908808"/>
              <a:gd name="connsiteX2" fmla="*/ 3349 w 1359876"/>
              <a:gd name="connsiteY2" fmla="*/ 1808703 h 3908808"/>
              <a:gd name="connsiteX3" fmla="*/ 1158909 w 1359876"/>
              <a:gd name="connsiteY3" fmla="*/ 0 h 3908808"/>
              <a:gd name="connsiteX0" fmla="*/ 1117801 w 1393978"/>
              <a:gd name="connsiteY0" fmla="*/ 3908808 h 3908808"/>
              <a:gd name="connsiteX1" fmla="*/ 1208236 w 1393978"/>
              <a:gd name="connsiteY1" fmla="*/ 3145134 h 3908808"/>
              <a:gd name="connsiteX2" fmla="*/ 3349 w 1393978"/>
              <a:gd name="connsiteY2" fmla="*/ 1682633 h 3908808"/>
              <a:gd name="connsiteX3" fmla="*/ 1188139 w 1393978"/>
              <a:gd name="connsiteY3" fmla="*/ 0 h 3908808"/>
              <a:gd name="connsiteX0" fmla="*/ 1117801 w 1260661"/>
              <a:gd name="connsiteY0" fmla="*/ 3908808 h 3908808"/>
              <a:gd name="connsiteX1" fmla="*/ 1074919 w 1260661"/>
              <a:gd name="connsiteY1" fmla="*/ 3111393 h 3908808"/>
              <a:gd name="connsiteX2" fmla="*/ 3349 w 1260661"/>
              <a:gd name="connsiteY2" fmla="*/ 1682633 h 3908808"/>
              <a:gd name="connsiteX3" fmla="*/ 1188139 w 1260661"/>
              <a:gd name="connsiteY3" fmla="*/ 0 h 3908808"/>
              <a:gd name="connsiteX0" fmla="*/ 932044 w 1229702"/>
              <a:gd name="connsiteY0" fmla="*/ 3825773 h 3825773"/>
              <a:gd name="connsiteX1" fmla="*/ 1074919 w 1229702"/>
              <a:gd name="connsiteY1" fmla="*/ 3111393 h 3825773"/>
              <a:gd name="connsiteX2" fmla="*/ 3349 w 1229702"/>
              <a:gd name="connsiteY2" fmla="*/ 1682633 h 3825773"/>
              <a:gd name="connsiteX3" fmla="*/ 1188139 w 1229702"/>
              <a:gd name="connsiteY3" fmla="*/ 0 h 3825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702" h="3825773">
                <a:moveTo>
                  <a:pt x="932044" y="3825773"/>
                </a:moveTo>
                <a:cubicBezTo>
                  <a:pt x="1067696" y="3618945"/>
                  <a:pt x="1229702" y="3468583"/>
                  <a:pt x="1074919" y="3111393"/>
                </a:cubicBezTo>
                <a:cubicBezTo>
                  <a:pt x="920136" y="2754203"/>
                  <a:pt x="6699" y="2206822"/>
                  <a:pt x="3349" y="1682633"/>
                </a:cubicBezTo>
                <a:cubicBezTo>
                  <a:pt x="0" y="1158444"/>
                  <a:pt x="958702" y="348343"/>
                  <a:pt x="1188139" y="0"/>
                </a:cubicBezTo>
              </a:path>
            </a:pathLst>
          </a:custGeom>
          <a:noFill/>
          <a:ln w="57150" cap="flat" cmpd="sng" algn="ctr">
            <a:solidFill>
              <a:srgbClr val="92D05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자유형 42">
            <a:extLst>
              <a:ext uri="{FF2B5EF4-FFF2-40B4-BE49-F238E27FC236}">
                <a16:creationId xmlns:a16="http://schemas.microsoft.com/office/drawing/2014/main" id="{6D942352-5AB9-4915-AC7D-669F4898423D}"/>
              </a:ext>
            </a:extLst>
          </p:cNvPr>
          <p:cNvSpPr/>
          <p:nvPr/>
        </p:nvSpPr>
        <p:spPr>
          <a:xfrm>
            <a:off x="2219254" y="1991271"/>
            <a:ext cx="1233487" cy="3786188"/>
          </a:xfrm>
          <a:custGeom>
            <a:avLst/>
            <a:gdLst>
              <a:gd name="connsiteX0" fmla="*/ 1088571 w 1359876"/>
              <a:gd name="connsiteY0" fmla="*/ 3908808 h 3908808"/>
              <a:gd name="connsiteX1" fmla="*/ 1179006 w 1359876"/>
              <a:gd name="connsiteY1" fmla="*/ 3145134 h 3908808"/>
              <a:gd name="connsiteX2" fmla="*/ 3349 w 1359876"/>
              <a:gd name="connsiteY2" fmla="*/ 1808703 h 3908808"/>
              <a:gd name="connsiteX3" fmla="*/ 1158909 w 1359876"/>
              <a:gd name="connsiteY3" fmla="*/ 0 h 3908808"/>
              <a:gd name="connsiteX0" fmla="*/ 1117801 w 1393978"/>
              <a:gd name="connsiteY0" fmla="*/ 3908808 h 3908808"/>
              <a:gd name="connsiteX1" fmla="*/ 1208236 w 1393978"/>
              <a:gd name="connsiteY1" fmla="*/ 3145134 h 3908808"/>
              <a:gd name="connsiteX2" fmla="*/ 3349 w 1393978"/>
              <a:gd name="connsiteY2" fmla="*/ 1682633 h 3908808"/>
              <a:gd name="connsiteX3" fmla="*/ 1188139 w 1393978"/>
              <a:gd name="connsiteY3" fmla="*/ 0 h 3908808"/>
              <a:gd name="connsiteX0" fmla="*/ 1117801 w 1260661"/>
              <a:gd name="connsiteY0" fmla="*/ 3908808 h 3908808"/>
              <a:gd name="connsiteX1" fmla="*/ 1074919 w 1260661"/>
              <a:gd name="connsiteY1" fmla="*/ 3111393 h 3908808"/>
              <a:gd name="connsiteX2" fmla="*/ 3349 w 1260661"/>
              <a:gd name="connsiteY2" fmla="*/ 1682633 h 3908808"/>
              <a:gd name="connsiteX3" fmla="*/ 1188139 w 1260661"/>
              <a:gd name="connsiteY3" fmla="*/ 0 h 3908808"/>
              <a:gd name="connsiteX0" fmla="*/ 932044 w 1229702"/>
              <a:gd name="connsiteY0" fmla="*/ 3825773 h 3825773"/>
              <a:gd name="connsiteX1" fmla="*/ 1074919 w 1229702"/>
              <a:gd name="connsiteY1" fmla="*/ 3111393 h 3825773"/>
              <a:gd name="connsiteX2" fmla="*/ 3349 w 1229702"/>
              <a:gd name="connsiteY2" fmla="*/ 1682633 h 3825773"/>
              <a:gd name="connsiteX3" fmla="*/ 1188139 w 1229702"/>
              <a:gd name="connsiteY3" fmla="*/ 0 h 3825773"/>
              <a:gd name="connsiteX0" fmla="*/ 35162 w 1106732"/>
              <a:gd name="connsiteY0" fmla="*/ 3825773 h 3825773"/>
              <a:gd name="connsiteX1" fmla="*/ 178037 w 1106732"/>
              <a:gd name="connsiteY1" fmla="*/ 3111393 h 3825773"/>
              <a:gd name="connsiteX2" fmla="*/ 1103382 w 1106732"/>
              <a:gd name="connsiteY2" fmla="*/ 1857388 h 3825773"/>
              <a:gd name="connsiteX3" fmla="*/ 291257 w 1106732"/>
              <a:gd name="connsiteY3" fmla="*/ 0 h 3825773"/>
              <a:gd name="connsiteX0" fmla="*/ 518539 w 1590109"/>
              <a:gd name="connsiteY0" fmla="*/ 3540021 h 3540021"/>
              <a:gd name="connsiteX1" fmla="*/ 661414 w 1590109"/>
              <a:gd name="connsiteY1" fmla="*/ 2825641 h 3540021"/>
              <a:gd name="connsiteX2" fmla="*/ 1586759 w 1590109"/>
              <a:gd name="connsiteY2" fmla="*/ 1571636 h 3540021"/>
              <a:gd name="connsiteX3" fmla="*/ 229437 w 1590109"/>
              <a:gd name="connsiteY3" fmla="*/ 0 h 3540021"/>
              <a:gd name="connsiteX0" fmla="*/ 518539 w 1232920"/>
              <a:gd name="connsiteY0" fmla="*/ 3540021 h 3540021"/>
              <a:gd name="connsiteX1" fmla="*/ 661414 w 1232920"/>
              <a:gd name="connsiteY1" fmla="*/ 2825641 h 3540021"/>
              <a:gd name="connsiteX2" fmla="*/ 1229570 w 1232920"/>
              <a:gd name="connsiteY2" fmla="*/ 1571636 h 3540021"/>
              <a:gd name="connsiteX3" fmla="*/ 229437 w 1232920"/>
              <a:gd name="connsiteY3" fmla="*/ 0 h 3540021"/>
              <a:gd name="connsiteX0" fmla="*/ 518539 w 1232920"/>
              <a:gd name="connsiteY0" fmla="*/ 3540021 h 3540021"/>
              <a:gd name="connsiteX1" fmla="*/ 229438 w 1232920"/>
              <a:gd name="connsiteY1" fmla="*/ 3000396 h 3540021"/>
              <a:gd name="connsiteX2" fmla="*/ 1229570 w 1232920"/>
              <a:gd name="connsiteY2" fmla="*/ 1571636 h 3540021"/>
              <a:gd name="connsiteX3" fmla="*/ 229437 w 1232920"/>
              <a:gd name="connsiteY3" fmla="*/ 0 h 3540021"/>
              <a:gd name="connsiteX0" fmla="*/ 300876 w 1232920"/>
              <a:gd name="connsiteY0" fmla="*/ 3786214 h 3786214"/>
              <a:gd name="connsiteX1" fmla="*/ 229438 w 1232920"/>
              <a:gd name="connsiteY1" fmla="*/ 3000396 h 3786214"/>
              <a:gd name="connsiteX2" fmla="*/ 1229570 w 1232920"/>
              <a:gd name="connsiteY2" fmla="*/ 1571636 h 3786214"/>
              <a:gd name="connsiteX3" fmla="*/ 229437 w 1232920"/>
              <a:gd name="connsiteY3" fmla="*/ 0 h 378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920" h="3786214">
                <a:moveTo>
                  <a:pt x="300876" y="3786214"/>
                </a:moveTo>
                <a:cubicBezTo>
                  <a:pt x="436528" y="3579386"/>
                  <a:pt x="74656" y="3369492"/>
                  <a:pt x="229438" y="3000396"/>
                </a:cubicBezTo>
                <a:cubicBezTo>
                  <a:pt x="384220" y="2631300"/>
                  <a:pt x="1232920" y="2095825"/>
                  <a:pt x="1229570" y="1571636"/>
                </a:cubicBezTo>
                <a:cubicBezTo>
                  <a:pt x="1226221" y="1047447"/>
                  <a:pt x="0" y="348343"/>
                  <a:pt x="229437" y="0"/>
                </a:cubicBezTo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93937E-F528-42B2-A5AB-C49A8C5EAF50}"/>
              </a:ext>
            </a:extLst>
          </p:cNvPr>
          <p:cNvCxnSpPr/>
          <p:nvPr/>
        </p:nvCxnSpPr>
        <p:spPr>
          <a:xfrm>
            <a:off x="3772461" y="2135359"/>
            <a:ext cx="428625" cy="15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2D3CBD-CACB-4152-85B8-729E152953A3}"/>
              </a:ext>
            </a:extLst>
          </p:cNvPr>
          <p:cNvCxnSpPr/>
          <p:nvPr/>
        </p:nvCxnSpPr>
        <p:spPr>
          <a:xfrm>
            <a:off x="3772461" y="1804736"/>
            <a:ext cx="428625" cy="158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4" name="TextBox 34">
            <a:extLst>
              <a:ext uri="{FF2B5EF4-FFF2-40B4-BE49-F238E27FC236}">
                <a16:creationId xmlns:a16="http://schemas.microsoft.com/office/drawing/2014/main" id="{D0F53C39-8C87-4A31-87CE-F39D1A121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6" y="1671386"/>
            <a:ext cx="784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MASTER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2AC2D36E-B8F7-4055-87CE-A40DCD8CA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86" y="1989309"/>
            <a:ext cx="784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MASTER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36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405955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6-7 ECMP(Equal Cost Multipath Protocol)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395132-8090-4AB1-A2CE-FF1950F6B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00963"/>
              </p:ext>
            </p:extLst>
          </p:nvPr>
        </p:nvGraphicFramePr>
        <p:xfrm>
          <a:off x="4690428" y="1268413"/>
          <a:ext cx="4255803" cy="3248457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ECMP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6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show run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0.0.0.0/0 eth1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route 0.0.0.0/0 eth2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006243-2F4C-4B26-9EC8-833A53061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39747"/>
              </p:ext>
            </p:extLst>
          </p:nvPr>
        </p:nvGraphicFramePr>
        <p:xfrm>
          <a:off x="162525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ECMP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965A6AF6-F566-4372-9C05-F52B70E1B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787" y="4741895"/>
            <a:ext cx="4275474" cy="1380378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PC-1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경로	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1:  PC-1:  A &gt; SRV-1	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2:  PC-1:  B &gt; SRV-2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PC-2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경로	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3:  PC-2:  B &gt; SRV-1	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4:  PC-2:  A &gt; SRV-2</a:t>
            </a:r>
          </a:p>
        </p:txBody>
      </p:sp>
      <p:sp>
        <p:nvSpPr>
          <p:cNvPr id="7" name="사각형 설명선 54">
            <a:extLst>
              <a:ext uri="{FF2B5EF4-FFF2-40B4-BE49-F238E27FC236}">
                <a16:creationId xmlns:a16="http://schemas.microsoft.com/office/drawing/2014/main" id="{0BE3090F-7CFF-4120-97D4-E2F739E9D519}"/>
              </a:ext>
            </a:extLst>
          </p:cNvPr>
          <p:cNvSpPr/>
          <p:nvPr/>
        </p:nvSpPr>
        <p:spPr>
          <a:xfrm>
            <a:off x="6208190" y="2510316"/>
            <a:ext cx="2120236" cy="192939"/>
          </a:xfrm>
          <a:prstGeom prst="wedgeRectCallout">
            <a:avLst>
              <a:gd name="adj1" fmla="val -41457"/>
              <a:gd name="adj2" fmla="val -9848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Default Routing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AD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Equal Cost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설정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BAEEC9F-8A95-4098-90F4-10C715B26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116" y="1726560"/>
            <a:ext cx="3857620" cy="393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344A71-54D5-4AF6-99B4-3875E03FB9B6}"/>
              </a:ext>
            </a:extLst>
          </p:cNvPr>
          <p:cNvSpPr txBox="1"/>
          <p:nvPr/>
        </p:nvSpPr>
        <p:spPr>
          <a:xfrm>
            <a:off x="363116" y="2512378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SRV-1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0E157-C78B-45F0-9E32-DA36C7B66F9E}"/>
              </a:ext>
            </a:extLst>
          </p:cNvPr>
          <p:cNvSpPr txBox="1"/>
          <p:nvPr/>
        </p:nvSpPr>
        <p:spPr>
          <a:xfrm>
            <a:off x="3577826" y="2583816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SRV-2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F604B-E951-4E41-BFD6-04AE9166B2A0}"/>
              </a:ext>
            </a:extLst>
          </p:cNvPr>
          <p:cNvSpPr txBox="1"/>
          <p:nvPr/>
        </p:nvSpPr>
        <p:spPr>
          <a:xfrm>
            <a:off x="791744" y="3441072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A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4D38A-1099-49F0-981A-438631FEE4F2}"/>
              </a:ext>
            </a:extLst>
          </p:cNvPr>
          <p:cNvSpPr txBox="1"/>
          <p:nvPr/>
        </p:nvSpPr>
        <p:spPr>
          <a:xfrm>
            <a:off x="3511294" y="3441072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B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5516F-D936-4E1A-A0B7-8676CA7596B5}"/>
              </a:ext>
            </a:extLst>
          </p:cNvPr>
          <p:cNvSpPr txBox="1"/>
          <p:nvPr/>
        </p:nvSpPr>
        <p:spPr>
          <a:xfrm>
            <a:off x="720306" y="5298460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PC-1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726EC-5BC7-46DE-9457-51FC77A6D4D0}"/>
              </a:ext>
            </a:extLst>
          </p:cNvPr>
          <p:cNvSpPr txBox="1"/>
          <p:nvPr/>
        </p:nvSpPr>
        <p:spPr>
          <a:xfrm>
            <a:off x="3220636" y="5227022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PC-2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5" name="자유형 64">
            <a:extLst>
              <a:ext uri="{FF2B5EF4-FFF2-40B4-BE49-F238E27FC236}">
                <a16:creationId xmlns:a16="http://schemas.microsoft.com/office/drawing/2014/main" id="{320D874A-1E69-433F-9AD0-FDCACD9F6103}"/>
              </a:ext>
            </a:extLst>
          </p:cNvPr>
          <p:cNvSpPr/>
          <p:nvPr/>
        </p:nvSpPr>
        <p:spPr>
          <a:xfrm>
            <a:off x="934620" y="2262345"/>
            <a:ext cx="1214446" cy="2655112"/>
          </a:xfrm>
          <a:custGeom>
            <a:avLst/>
            <a:gdLst>
              <a:gd name="connsiteX0" fmla="*/ 355600 w 1475317"/>
              <a:gd name="connsiteY0" fmla="*/ 2611967 h 2696634"/>
              <a:gd name="connsiteX1" fmla="*/ 1282700 w 1475317"/>
              <a:gd name="connsiteY1" fmla="*/ 2637367 h 2696634"/>
              <a:gd name="connsiteX2" fmla="*/ 1384300 w 1475317"/>
              <a:gd name="connsiteY2" fmla="*/ 2256367 h 2696634"/>
              <a:gd name="connsiteX3" fmla="*/ 736600 w 1475317"/>
              <a:gd name="connsiteY3" fmla="*/ 1545167 h 2696634"/>
              <a:gd name="connsiteX4" fmla="*/ 1358900 w 1475317"/>
              <a:gd name="connsiteY4" fmla="*/ 605367 h 2696634"/>
              <a:gd name="connsiteX5" fmla="*/ 1104900 w 1475317"/>
              <a:gd name="connsiteY5" fmla="*/ 97367 h 2696634"/>
              <a:gd name="connsiteX6" fmla="*/ 0 w 1475317"/>
              <a:gd name="connsiteY6" fmla="*/ 21167 h 2696634"/>
              <a:gd name="connsiteX0" fmla="*/ 355600 w 1462356"/>
              <a:gd name="connsiteY0" fmla="*/ 2611967 h 2696634"/>
              <a:gd name="connsiteX1" fmla="*/ 1282700 w 1462356"/>
              <a:gd name="connsiteY1" fmla="*/ 2637367 h 2696634"/>
              <a:gd name="connsiteX2" fmla="*/ 1384300 w 1462356"/>
              <a:gd name="connsiteY2" fmla="*/ 2256367 h 2696634"/>
              <a:gd name="connsiteX3" fmla="*/ 814366 w 1462356"/>
              <a:gd name="connsiteY3" fmla="*/ 1322923 h 2696634"/>
              <a:gd name="connsiteX4" fmla="*/ 1358900 w 1462356"/>
              <a:gd name="connsiteY4" fmla="*/ 605367 h 2696634"/>
              <a:gd name="connsiteX5" fmla="*/ 1104900 w 1462356"/>
              <a:gd name="connsiteY5" fmla="*/ 97367 h 2696634"/>
              <a:gd name="connsiteX6" fmla="*/ 0 w 1462356"/>
              <a:gd name="connsiteY6" fmla="*/ 21167 h 2696634"/>
              <a:gd name="connsiteX0" fmla="*/ 355600 w 1683791"/>
              <a:gd name="connsiteY0" fmla="*/ 2672295 h 2756962"/>
              <a:gd name="connsiteX1" fmla="*/ 1282700 w 1683791"/>
              <a:gd name="connsiteY1" fmla="*/ 2697695 h 2756962"/>
              <a:gd name="connsiteX2" fmla="*/ 1384300 w 1683791"/>
              <a:gd name="connsiteY2" fmla="*/ 2316695 h 2756962"/>
              <a:gd name="connsiteX3" fmla="*/ 814366 w 1683791"/>
              <a:gd name="connsiteY3" fmla="*/ 1383251 h 2756962"/>
              <a:gd name="connsiteX4" fmla="*/ 1358900 w 1683791"/>
              <a:gd name="connsiteY4" fmla="*/ 665695 h 2756962"/>
              <a:gd name="connsiteX5" fmla="*/ 1457308 w 1683791"/>
              <a:gd name="connsiteY5" fmla="*/ 97367 h 2756962"/>
              <a:gd name="connsiteX6" fmla="*/ 0 w 1683791"/>
              <a:gd name="connsiteY6" fmla="*/ 81495 h 2756962"/>
              <a:gd name="connsiteX0" fmla="*/ 41300 w 1317108"/>
              <a:gd name="connsiteY0" fmla="*/ 2799826 h 2884493"/>
              <a:gd name="connsiteX1" fmla="*/ 968400 w 1317108"/>
              <a:gd name="connsiteY1" fmla="*/ 2825226 h 2884493"/>
              <a:gd name="connsiteX2" fmla="*/ 1070000 w 1317108"/>
              <a:gd name="connsiteY2" fmla="*/ 2444226 h 2884493"/>
              <a:gd name="connsiteX3" fmla="*/ 500066 w 1317108"/>
              <a:gd name="connsiteY3" fmla="*/ 1510782 h 2884493"/>
              <a:gd name="connsiteX4" fmla="*/ 1044600 w 1317108"/>
              <a:gd name="connsiteY4" fmla="*/ 793226 h 2884493"/>
              <a:gd name="connsiteX5" fmla="*/ 1143008 w 1317108"/>
              <a:gd name="connsiteY5" fmla="*/ 224898 h 2884493"/>
              <a:gd name="connsiteX6" fmla="*/ 0 w 1317108"/>
              <a:gd name="connsiteY6" fmla="*/ 10584 h 2884493"/>
              <a:gd name="connsiteX0" fmla="*/ 41300 w 1297790"/>
              <a:gd name="connsiteY0" fmla="*/ 2799826 h 2884493"/>
              <a:gd name="connsiteX1" fmla="*/ 968400 w 1297790"/>
              <a:gd name="connsiteY1" fmla="*/ 2825226 h 2884493"/>
              <a:gd name="connsiteX2" fmla="*/ 1070000 w 1297790"/>
              <a:gd name="connsiteY2" fmla="*/ 2444226 h 2884493"/>
              <a:gd name="connsiteX3" fmla="*/ 500066 w 1297790"/>
              <a:gd name="connsiteY3" fmla="*/ 1510782 h 2884493"/>
              <a:gd name="connsiteX4" fmla="*/ 928694 w 1297790"/>
              <a:gd name="connsiteY4" fmla="*/ 724965 h 2884493"/>
              <a:gd name="connsiteX5" fmla="*/ 1143008 w 1297790"/>
              <a:gd name="connsiteY5" fmla="*/ 224898 h 2884493"/>
              <a:gd name="connsiteX6" fmla="*/ 0 w 1297790"/>
              <a:gd name="connsiteY6" fmla="*/ 10584 h 2884493"/>
              <a:gd name="connsiteX0" fmla="*/ 41300 w 1297790"/>
              <a:gd name="connsiteY0" fmla="*/ 2799826 h 2884493"/>
              <a:gd name="connsiteX1" fmla="*/ 968400 w 1297790"/>
              <a:gd name="connsiteY1" fmla="*/ 2825226 h 2884493"/>
              <a:gd name="connsiteX2" fmla="*/ 1070000 w 1297790"/>
              <a:gd name="connsiteY2" fmla="*/ 2444226 h 2884493"/>
              <a:gd name="connsiteX3" fmla="*/ 500066 w 1297790"/>
              <a:gd name="connsiteY3" fmla="*/ 1510782 h 2884493"/>
              <a:gd name="connsiteX4" fmla="*/ 928694 w 1297790"/>
              <a:gd name="connsiteY4" fmla="*/ 724965 h 2884493"/>
              <a:gd name="connsiteX5" fmla="*/ 1143008 w 1297790"/>
              <a:gd name="connsiteY5" fmla="*/ 224898 h 2884493"/>
              <a:gd name="connsiteX6" fmla="*/ 0 w 1297790"/>
              <a:gd name="connsiteY6" fmla="*/ 10584 h 2884493"/>
              <a:gd name="connsiteX0" fmla="*/ 41300 w 1297790"/>
              <a:gd name="connsiteY0" fmla="*/ 2799826 h 2884493"/>
              <a:gd name="connsiteX1" fmla="*/ 968400 w 1297790"/>
              <a:gd name="connsiteY1" fmla="*/ 2825226 h 2884493"/>
              <a:gd name="connsiteX2" fmla="*/ 1070000 w 1297790"/>
              <a:gd name="connsiteY2" fmla="*/ 2444226 h 2884493"/>
              <a:gd name="connsiteX3" fmla="*/ 428628 w 1297790"/>
              <a:gd name="connsiteY3" fmla="*/ 1367907 h 2884493"/>
              <a:gd name="connsiteX4" fmla="*/ 928694 w 1297790"/>
              <a:gd name="connsiteY4" fmla="*/ 724965 h 2884493"/>
              <a:gd name="connsiteX5" fmla="*/ 1143008 w 1297790"/>
              <a:gd name="connsiteY5" fmla="*/ 224898 h 2884493"/>
              <a:gd name="connsiteX6" fmla="*/ 0 w 1297790"/>
              <a:gd name="connsiteY6" fmla="*/ 10584 h 2884493"/>
              <a:gd name="connsiteX0" fmla="*/ 41300 w 1297790"/>
              <a:gd name="connsiteY0" fmla="*/ 2799826 h 2897190"/>
              <a:gd name="connsiteX1" fmla="*/ 968400 w 1297790"/>
              <a:gd name="connsiteY1" fmla="*/ 2825226 h 2897190"/>
              <a:gd name="connsiteX2" fmla="*/ 1071570 w 1297790"/>
              <a:gd name="connsiteY2" fmla="*/ 2368039 h 2897190"/>
              <a:gd name="connsiteX3" fmla="*/ 428628 w 1297790"/>
              <a:gd name="connsiteY3" fmla="*/ 1367907 h 2897190"/>
              <a:gd name="connsiteX4" fmla="*/ 928694 w 1297790"/>
              <a:gd name="connsiteY4" fmla="*/ 724965 h 2897190"/>
              <a:gd name="connsiteX5" fmla="*/ 1143008 w 1297790"/>
              <a:gd name="connsiteY5" fmla="*/ 224898 h 2897190"/>
              <a:gd name="connsiteX6" fmla="*/ 0 w 1297790"/>
              <a:gd name="connsiteY6" fmla="*/ 10584 h 2897190"/>
              <a:gd name="connsiteX0" fmla="*/ 41300 w 1297790"/>
              <a:gd name="connsiteY0" fmla="*/ 2799826 h 2842159"/>
              <a:gd name="connsiteX1" fmla="*/ 928694 w 1297790"/>
              <a:gd name="connsiteY1" fmla="*/ 2725228 h 2842159"/>
              <a:gd name="connsiteX2" fmla="*/ 1071570 w 1297790"/>
              <a:gd name="connsiteY2" fmla="*/ 2368039 h 2842159"/>
              <a:gd name="connsiteX3" fmla="*/ 428628 w 1297790"/>
              <a:gd name="connsiteY3" fmla="*/ 1367907 h 2842159"/>
              <a:gd name="connsiteX4" fmla="*/ 928694 w 1297790"/>
              <a:gd name="connsiteY4" fmla="*/ 724965 h 2842159"/>
              <a:gd name="connsiteX5" fmla="*/ 1143008 w 1297790"/>
              <a:gd name="connsiteY5" fmla="*/ 224898 h 2842159"/>
              <a:gd name="connsiteX6" fmla="*/ 0 w 1297790"/>
              <a:gd name="connsiteY6" fmla="*/ 10584 h 2842159"/>
              <a:gd name="connsiteX0" fmla="*/ 285752 w 1297790"/>
              <a:gd name="connsiteY0" fmla="*/ 2725229 h 2784760"/>
              <a:gd name="connsiteX1" fmla="*/ 928694 w 1297790"/>
              <a:gd name="connsiteY1" fmla="*/ 2725228 h 2784760"/>
              <a:gd name="connsiteX2" fmla="*/ 1071570 w 1297790"/>
              <a:gd name="connsiteY2" fmla="*/ 2368039 h 2784760"/>
              <a:gd name="connsiteX3" fmla="*/ 428628 w 1297790"/>
              <a:gd name="connsiteY3" fmla="*/ 1367907 h 2784760"/>
              <a:gd name="connsiteX4" fmla="*/ 928694 w 1297790"/>
              <a:gd name="connsiteY4" fmla="*/ 724965 h 2784760"/>
              <a:gd name="connsiteX5" fmla="*/ 1143008 w 1297790"/>
              <a:gd name="connsiteY5" fmla="*/ 224898 h 2784760"/>
              <a:gd name="connsiteX6" fmla="*/ 0 w 1297790"/>
              <a:gd name="connsiteY6" fmla="*/ 10584 h 2784760"/>
              <a:gd name="connsiteX0" fmla="*/ 285752 w 1297790"/>
              <a:gd name="connsiteY0" fmla="*/ 2725229 h 2767562"/>
              <a:gd name="connsiteX1" fmla="*/ 1143008 w 1297790"/>
              <a:gd name="connsiteY1" fmla="*/ 2653791 h 2767562"/>
              <a:gd name="connsiteX2" fmla="*/ 1071570 w 1297790"/>
              <a:gd name="connsiteY2" fmla="*/ 2368039 h 2767562"/>
              <a:gd name="connsiteX3" fmla="*/ 428628 w 1297790"/>
              <a:gd name="connsiteY3" fmla="*/ 1367907 h 2767562"/>
              <a:gd name="connsiteX4" fmla="*/ 928694 w 1297790"/>
              <a:gd name="connsiteY4" fmla="*/ 724965 h 2767562"/>
              <a:gd name="connsiteX5" fmla="*/ 1143008 w 1297790"/>
              <a:gd name="connsiteY5" fmla="*/ 224898 h 2767562"/>
              <a:gd name="connsiteX6" fmla="*/ 0 w 1297790"/>
              <a:gd name="connsiteY6" fmla="*/ 10584 h 2767562"/>
              <a:gd name="connsiteX0" fmla="*/ 285752 w 1297790"/>
              <a:gd name="connsiteY0" fmla="*/ 2725229 h 2767562"/>
              <a:gd name="connsiteX1" fmla="*/ 1143008 w 1297790"/>
              <a:gd name="connsiteY1" fmla="*/ 2653791 h 2767562"/>
              <a:gd name="connsiteX2" fmla="*/ 1143008 w 1297790"/>
              <a:gd name="connsiteY2" fmla="*/ 2296601 h 2767562"/>
              <a:gd name="connsiteX3" fmla="*/ 428628 w 1297790"/>
              <a:gd name="connsiteY3" fmla="*/ 1367907 h 2767562"/>
              <a:gd name="connsiteX4" fmla="*/ 928694 w 1297790"/>
              <a:gd name="connsiteY4" fmla="*/ 724965 h 2767562"/>
              <a:gd name="connsiteX5" fmla="*/ 1143008 w 1297790"/>
              <a:gd name="connsiteY5" fmla="*/ 224898 h 2767562"/>
              <a:gd name="connsiteX6" fmla="*/ 0 w 1297790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143008 w 1285884"/>
              <a:gd name="connsiteY2" fmla="*/ 2296601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143008 w 1285884"/>
              <a:gd name="connsiteY2" fmla="*/ 2296601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143008 w 1285884"/>
              <a:gd name="connsiteY2" fmla="*/ 2296601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071570 w 1285884"/>
              <a:gd name="connsiteY2" fmla="*/ 2368039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67562"/>
              <a:gd name="connsiteX1" fmla="*/ 1143008 w 1285884"/>
              <a:gd name="connsiteY1" fmla="*/ 2653791 h 2767562"/>
              <a:gd name="connsiteX2" fmla="*/ 1071570 w 1285884"/>
              <a:gd name="connsiteY2" fmla="*/ 2368039 h 2767562"/>
              <a:gd name="connsiteX3" fmla="*/ 428628 w 1285884"/>
              <a:gd name="connsiteY3" fmla="*/ 1367907 h 2767562"/>
              <a:gd name="connsiteX4" fmla="*/ 857256 w 1285884"/>
              <a:gd name="connsiteY4" fmla="*/ 653527 h 2767562"/>
              <a:gd name="connsiteX5" fmla="*/ 1143008 w 1285884"/>
              <a:gd name="connsiteY5" fmla="*/ 224898 h 2767562"/>
              <a:gd name="connsiteX6" fmla="*/ 0 w 1285884"/>
              <a:gd name="connsiteY6" fmla="*/ 10584 h 2767562"/>
              <a:gd name="connsiteX0" fmla="*/ 285752 w 1285884"/>
              <a:gd name="connsiteY0" fmla="*/ 2725229 h 2784761"/>
              <a:gd name="connsiteX1" fmla="*/ 1071570 w 1285884"/>
              <a:gd name="connsiteY1" fmla="*/ 2725229 h 2784761"/>
              <a:gd name="connsiteX2" fmla="*/ 1071570 w 1285884"/>
              <a:gd name="connsiteY2" fmla="*/ 2368039 h 2784761"/>
              <a:gd name="connsiteX3" fmla="*/ 428628 w 1285884"/>
              <a:gd name="connsiteY3" fmla="*/ 1367907 h 2784761"/>
              <a:gd name="connsiteX4" fmla="*/ 857256 w 1285884"/>
              <a:gd name="connsiteY4" fmla="*/ 653527 h 2784761"/>
              <a:gd name="connsiteX5" fmla="*/ 1143008 w 1285884"/>
              <a:gd name="connsiteY5" fmla="*/ 224898 h 2784761"/>
              <a:gd name="connsiteX6" fmla="*/ 0 w 1285884"/>
              <a:gd name="connsiteY6" fmla="*/ 10584 h 2784761"/>
              <a:gd name="connsiteX0" fmla="*/ 285752 w 1214446"/>
              <a:gd name="connsiteY0" fmla="*/ 2725229 h 2784761"/>
              <a:gd name="connsiteX1" fmla="*/ 1071570 w 1214446"/>
              <a:gd name="connsiteY1" fmla="*/ 2725229 h 2784761"/>
              <a:gd name="connsiteX2" fmla="*/ 1071570 w 1214446"/>
              <a:gd name="connsiteY2" fmla="*/ 2368039 h 2784761"/>
              <a:gd name="connsiteX3" fmla="*/ 428628 w 1214446"/>
              <a:gd name="connsiteY3" fmla="*/ 1367907 h 2784761"/>
              <a:gd name="connsiteX4" fmla="*/ 857256 w 1214446"/>
              <a:gd name="connsiteY4" fmla="*/ 653527 h 2784761"/>
              <a:gd name="connsiteX5" fmla="*/ 1071570 w 1214446"/>
              <a:gd name="connsiteY5" fmla="*/ 153461 h 2784761"/>
              <a:gd name="connsiteX6" fmla="*/ 0 w 1214446"/>
              <a:gd name="connsiteY6" fmla="*/ 10584 h 2784761"/>
              <a:gd name="connsiteX0" fmla="*/ 285752 w 1214446"/>
              <a:gd name="connsiteY0" fmla="*/ 2750363 h 2809895"/>
              <a:gd name="connsiteX1" fmla="*/ 1071570 w 1214446"/>
              <a:gd name="connsiteY1" fmla="*/ 2750363 h 2809895"/>
              <a:gd name="connsiteX2" fmla="*/ 1071570 w 1214446"/>
              <a:gd name="connsiteY2" fmla="*/ 2393173 h 2809895"/>
              <a:gd name="connsiteX3" fmla="*/ 428628 w 1214446"/>
              <a:gd name="connsiteY3" fmla="*/ 1393041 h 2809895"/>
              <a:gd name="connsiteX4" fmla="*/ 857256 w 1214446"/>
              <a:gd name="connsiteY4" fmla="*/ 678661 h 2809895"/>
              <a:gd name="connsiteX5" fmla="*/ 1071570 w 1214446"/>
              <a:gd name="connsiteY5" fmla="*/ 107157 h 2809895"/>
              <a:gd name="connsiteX6" fmla="*/ 0 w 1214446"/>
              <a:gd name="connsiteY6" fmla="*/ 35718 h 2809895"/>
              <a:gd name="connsiteX0" fmla="*/ 285752 w 1214446"/>
              <a:gd name="connsiteY0" fmla="*/ 2750363 h 2792696"/>
              <a:gd name="connsiteX1" fmla="*/ 1000132 w 1214446"/>
              <a:gd name="connsiteY1" fmla="*/ 2607487 h 2792696"/>
              <a:gd name="connsiteX2" fmla="*/ 1071570 w 1214446"/>
              <a:gd name="connsiteY2" fmla="*/ 2393173 h 2792696"/>
              <a:gd name="connsiteX3" fmla="*/ 428628 w 1214446"/>
              <a:gd name="connsiteY3" fmla="*/ 1393041 h 2792696"/>
              <a:gd name="connsiteX4" fmla="*/ 857256 w 1214446"/>
              <a:gd name="connsiteY4" fmla="*/ 678661 h 2792696"/>
              <a:gd name="connsiteX5" fmla="*/ 1071570 w 1214446"/>
              <a:gd name="connsiteY5" fmla="*/ 107157 h 2792696"/>
              <a:gd name="connsiteX6" fmla="*/ 0 w 1214446"/>
              <a:gd name="connsiteY6" fmla="*/ 35718 h 2792696"/>
              <a:gd name="connsiteX0" fmla="*/ 285752 w 1214446"/>
              <a:gd name="connsiteY0" fmla="*/ 2607487 h 2649820"/>
              <a:gd name="connsiteX1" fmla="*/ 1000132 w 1214446"/>
              <a:gd name="connsiteY1" fmla="*/ 2607487 h 2649820"/>
              <a:gd name="connsiteX2" fmla="*/ 1071570 w 1214446"/>
              <a:gd name="connsiteY2" fmla="*/ 2393173 h 2649820"/>
              <a:gd name="connsiteX3" fmla="*/ 428628 w 1214446"/>
              <a:gd name="connsiteY3" fmla="*/ 1393041 h 2649820"/>
              <a:gd name="connsiteX4" fmla="*/ 857256 w 1214446"/>
              <a:gd name="connsiteY4" fmla="*/ 678661 h 2649820"/>
              <a:gd name="connsiteX5" fmla="*/ 1071570 w 1214446"/>
              <a:gd name="connsiteY5" fmla="*/ 107157 h 2649820"/>
              <a:gd name="connsiteX6" fmla="*/ 0 w 1214446"/>
              <a:gd name="connsiteY6" fmla="*/ 35718 h 2649820"/>
              <a:gd name="connsiteX0" fmla="*/ 285752 w 1214446"/>
              <a:gd name="connsiteY0" fmla="*/ 2607487 h 2655112"/>
              <a:gd name="connsiteX1" fmla="*/ 1000132 w 1214446"/>
              <a:gd name="connsiteY1" fmla="*/ 2607487 h 2655112"/>
              <a:gd name="connsiteX2" fmla="*/ 1000132 w 1214446"/>
              <a:gd name="connsiteY2" fmla="*/ 2321735 h 2655112"/>
              <a:gd name="connsiteX3" fmla="*/ 428628 w 1214446"/>
              <a:gd name="connsiteY3" fmla="*/ 1393041 h 2655112"/>
              <a:gd name="connsiteX4" fmla="*/ 857256 w 1214446"/>
              <a:gd name="connsiteY4" fmla="*/ 678661 h 2655112"/>
              <a:gd name="connsiteX5" fmla="*/ 1071570 w 1214446"/>
              <a:gd name="connsiteY5" fmla="*/ 107157 h 2655112"/>
              <a:gd name="connsiteX6" fmla="*/ 0 w 1214446"/>
              <a:gd name="connsiteY6" fmla="*/ 35718 h 265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446" h="2655112">
                <a:moveTo>
                  <a:pt x="285752" y="2607487"/>
                </a:moveTo>
                <a:cubicBezTo>
                  <a:pt x="663577" y="2649820"/>
                  <a:pt x="881069" y="2655112"/>
                  <a:pt x="1000132" y="2607487"/>
                </a:cubicBezTo>
                <a:cubicBezTo>
                  <a:pt x="1119195" y="2559862"/>
                  <a:pt x="1091589" y="2527463"/>
                  <a:pt x="1000132" y="2321735"/>
                </a:cubicBezTo>
                <a:cubicBezTo>
                  <a:pt x="881069" y="2107421"/>
                  <a:pt x="452441" y="1666887"/>
                  <a:pt x="428628" y="1393041"/>
                </a:cubicBezTo>
                <a:cubicBezTo>
                  <a:pt x="404815" y="1119195"/>
                  <a:pt x="671061" y="869161"/>
                  <a:pt x="857256" y="678661"/>
                </a:cubicBezTo>
                <a:cubicBezTo>
                  <a:pt x="1074566" y="490025"/>
                  <a:pt x="1214446" y="214314"/>
                  <a:pt x="1071570" y="107157"/>
                </a:cubicBezTo>
                <a:cubicBezTo>
                  <a:pt x="928694" y="0"/>
                  <a:pt x="439208" y="25134"/>
                  <a:pt x="0" y="35718"/>
                </a:cubicBezTo>
              </a:path>
            </a:pathLst>
          </a:custGeom>
          <a:noFill/>
          <a:ln w="50800" cap="flat" cmpd="sng" algn="ctr">
            <a:solidFill>
              <a:srgbClr val="5B9BD5"/>
            </a:solidFill>
            <a:prstDash val="sysDot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 65">
            <a:extLst>
              <a:ext uri="{FF2B5EF4-FFF2-40B4-BE49-F238E27FC236}">
                <a16:creationId xmlns:a16="http://schemas.microsoft.com/office/drawing/2014/main" id="{C8A8EDE6-E2B3-4552-B56D-A3D39972FA00}"/>
              </a:ext>
            </a:extLst>
          </p:cNvPr>
          <p:cNvSpPr/>
          <p:nvPr/>
        </p:nvSpPr>
        <p:spPr>
          <a:xfrm>
            <a:off x="1188360" y="2274251"/>
            <a:ext cx="2532341" cy="2840993"/>
          </a:xfrm>
          <a:custGeom>
            <a:avLst/>
            <a:gdLst>
              <a:gd name="connsiteX0" fmla="*/ 0 w 2463800"/>
              <a:gd name="connsiteY0" fmla="*/ 2588683 h 2766483"/>
              <a:gd name="connsiteX1" fmla="*/ 889000 w 2463800"/>
              <a:gd name="connsiteY1" fmla="*/ 2601383 h 2766483"/>
              <a:gd name="connsiteX2" fmla="*/ 1866900 w 2463800"/>
              <a:gd name="connsiteY2" fmla="*/ 1598083 h 2766483"/>
              <a:gd name="connsiteX3" fmla="*/ 1955800 w 2463800"/>
              <a:gd name="connsiteY3" fmla="*/ 1090083 h 2766483"/>
              <a:gd name="connsiteX4" fmla="*/ 1333500 w 2463800"/>
              <a:gd name="connsiteY4" fmla="*/ 467783 h 2766483"/>
              <a:gd name="connsiteX5" fmla="*/ 1435100 w 2463800"/>
              <a:gd name="connsiteY5" fmla="*/ 74083 h 2766483"/>
              <a:gd name="connsiteX6" fmla="*/ 2463800 w 2463800"/>
              <a:gd name="connsiteY6" fmla="*/ 23283 h 2766483"/>
              <a:gd name="connsiteX0" fmla="*/ 0 w 2463800"/>
              <a:gd name="connsiteY0" fmla="*/ 2588683 h 2766483"/>
              <a:gd name="connsiteX1" fmla="*/ 889000 w 2463800"/>
              <a:gd name="connsiteY1" fmla="*/ 2601383 h 2766483"/>
              <a:gd name="connsiteX2" fmla="*/ 1866900 w 2463800"/>
              <a:gd name="connsiteY2" fmla="*/ 1598083 h 2766483"/>
              <a:gd name="connsiteX3" fmla="*/ 1906578 w 2463800"/>
              <a:gd name="connsiteY3" fmla="*/ 917049 h 2766483"/>
              <a:gd name="connsiteX4" fmla="*/ 1333500 w 2463800"/>
              <a:gd name="connsiteY4" fmla="*/ 467783 h 2766483"/>
              <a:gd name="connsiteX5" fmla="*/ 1435100 w 2463800"/>
              <a:gd name="connsiteY5" fmla="*/ 74083 h 2766483"/>
              <a:gd name="connsiteX6" fmla="*/ 2463800 w 2463800"/>
              <a:gd name="connsiteY6" fmla="*/ 23283 h 2766483"/>
              <a:gd name="connsiteX0" fmla="*/ 0 w 2463800"/>
              <a:gd name="connsiteY0" fmla="*/ 2588683 h 2784738"/>
              <a:gd name="connsiteX1" fmla="*/ 889000 w 2463800"/>
              <a:gd name="connsiteY1" fmla="*/ 2601383 h 2784738"/>
              <a:gd name="connsiteX2" fmla="*/ 1835140 w 2463800"/>
              <a:gd name="connsiteY2" fmla="*/ 1488553 h 2784738"/>
              <a:gd name="connsiteX3" fmla="*/ 1906578 w 2463800"/>
              <a:gd name="connsiteY3" fmla="*/ 917049 h 2784738"/>
              <a:gd name="connsiteX4" fmla="*/ 1333500 w 2463800"/>
              <a:gd name="connsiteY4" fmla="*/ 467783 h 2784738"/>
              <a:gd name="connsiteX5" fmla="*/ 1435100 w 2463800"/>
              <a:gd name="connsiteY5" fmla="*/ 74083 h 2784738"/>
              <a:gd name="connsiteX6" fmla="*/ 2463800 w 2463800"/>
              <a:gd name="connsiteY6" fmla="*/ 23283 h 2784738"/>
              <a:gd name="connsiteX0" fmla="*/ 0 w 2463800"/>
              <a:gd name="connsiteY0" fmla="*/ 2588683 h 2784738"/>
              <a:gd name="connsiteX1" fmla="*/ 889000 w 2463800"/>
              <a:gd name="connsiteY1" fmla="*/ 2601383 h 2784738"/>
              <a:gd name="connsiteX2" fmla="*/ 1835140 w 2463800"/>
              <a:gd name="connsiteY2" fmla="*/ 1488553 h 2784738"/>
              <a:gd name="connsiteX3" fmla="*/ 1906578 w 2463800"/>
              <a:gd name="connsiteY3" fmla="*/ 988486 h 2784738"/>
              <a:gd name="connsiteX4" fmla="*/ 1333500 w 2463800"/>
              <a:gd name="connsiteY4" fmla="*/ 467783 h 2784738"/>
              <a:gd name="connsiteX5" fmla="*/ 1435100 w 2463800"/>
              <a:gd name="connsiteY5" fmla="*/ 74083 h 2784738"/>
              <a:gd name="connsiteX6" fmla="*/ 2463800 w 2463800"/>
              <a:gd name="connsiteY6" fmla="*/ 23283 h 2784738"/>
              <a:gd name="connsiteX0" fmla="*/ 0 w 2463800"/>
              <a:gd name="connsiteY0" fmla="*/ 2674412 h 2870467"/>
              <a:gd name="connsiteX1" fmla="*/ 889000 w 2463800"/>
              <a:gd name="connsiteY1" fmla="*/ 2687112 h 2870467"/>
              <a:gd name="connsiteX2" fmla="*/ 1835140 w 2463800"/>
              <a:gd name="connsiteY2" fmla="*/ 1574282 h 2870467"/>
              <a:gd name="connsiteX3" fmla="*/ 1906578 w 2463800"/>
              <a:gd name="connsiteY3" fmla="*/ 1074215 h 2870467"/>
              <a:gd name="connsiteX4" fmla="*/ 1333500 w 2463800"/>
              <a:gd name="connsiteY4" fmla="*/ 553512 h 2870467"/>
              <a:gd name="connsiteX5" fmla="*/ 1406512 w 2463800"/>
              <a:gd name="connsiteY5" fmla="*/ 74083 h 2870467"/>
              <a:gd name="connsiteX6" fmla="*/ 2463800 w 2463800"/>
              <a:gd name="connsiteY6" fmla="*/ 109012 h 2870467"/>
              <a:gd name="connsiteX0" fmla="*/ 0 w 2478082"/>
              <a:gd name="connsiteY0" fmla="*/ 2754846 h 2950901"/>
              <a:gd name="connsiteX1" fmla="*/ 889000 w 2478082"/>
              <a:gd name="connsiteY1" fmla="*/ 2767546 h 2950901"/>
              <a:gd name="connsiteX2" fmla="*/ 1835140 w 2478082"/>
              <a:gd name="connsiteY2" fmla="*/ 1654716 h 2950901"/>
              <a:gd name="connsiteX3" fmla="*/ 1906578 w 2478082"/>
              <a:gd name="connsiteY3" fmla="*/ 1154649 h 2950901"/>
              <a:gd name="connsiteX4" fmla="*/ 1333500 w 2478082"/>
              <a:gd name="connsiteY4" fmla="*/ 633946 h 2950901"/>
              <a:gd name="connsiteX5" fmla="*/ 1406512 w 2478082"/>
              <a:gd name="connsiteY5" fmla="*/ 154517 h 2950901"/>
              <a:gd name="connsiteX6" fmla="*/ 2478082 w 2478082"/>
              <a:gd name="connsiteY6" fmla="*/ 11642 h 2950901"/>
              <a:gd name="connsiteX0" fmla="*/ 0 w 2478082"/>
              <a:gd name="connsiteY0" fmla="*/ 2754846 h 2843746"/>
              <a:gd name="connsiteX1" fmla="*/ 977884 w 2478082"/>
              <a:gd name="connsiteY1" fmla="*/ 2654848 h 2843746"/>
              <a:gd name="connsiteX2" fmla="*/ 1835140 w 2478082"/>
              <a:gd name="connsiteY2" fmla="*/ 1654716 h 2843746"/>
              <a:gd name="connsiteX3" fmla="*/ 1906578 w 2478082"/>
              <a:gd name="connsiteY3" fmla="*/ 1154649 h 2843746"/>
              <a:gd name="connsiteX4" fmla="*/ 1333500 w 2478082"/>
              <a:gd name="connsiteY4" fmla="*/ 633946 h 2843746"/>
              <a:gd name="connsiteX5" fmla="*/ 1406512 w 2478082"/>
              <a:gd name="connsiteY5" fmla="*/ 154517 h 2843746"/>
              <a:gd name="connsiteX6" fmla="*/ 2478082 w 2478082"/>
              <a:gd name="connsiteY6" fmla="*/ 11642 h 2843746"/>
              <a:gd name="connsiteX0" fmla="*/ 0 w 2478082"/>
              <a:gd name="connsiteY0" fmla="*/ 2754846 h 2843746"/>
              <a:gd name="connsiteX1" fmla="*/ 977884 w 2478082"/>
              <a:gd name="connsiteY1" fmla="*/ 2654848 h 2843746"/>
              <a:gd name="connsiteX2" fmla="*/ 1835140 w 2478082"/>
              <a:gd name="connsiteY2" fmla="*/ 1654716 h 2843746"/>
              <a:gd name="connsiteX3" fmla="*/ 1906578 w 2478082"/>
              <a:gd name="connsiteY3" fmla="*/ 1154649 h 2843746"/>
              <a:gd name="connsiteX4" fmla="*/ 1335074 w 2478082"/>
              <a:gd name="connsiteY4" fmla="*/ 511708 h 2843746"/>
              <a:gd name="connsiteX5" fmla="*/ 1406512 w 2478082"/>
              <a:gd name="connsiteY5" fmla="*/ 154517 h 2843746"/>
              <a:gd name="connsiteX6" fmla="*/ 2478082 w 2478082"/>
              <a:gd name="connsiteY6" fmla="*/ 11642 h 2843746"/>
              <a:gd name="connsiteX0" fmla="*/ 0 w 2478082"/>
              <a:gd name="connsiteY0" fmla="*/ 2754846 h 2838203"/>
              <a:gd name="connsiteX1" fmla="*/ 977884 w 2478082"/>
              <a:gd name="connsiteY1" fmla="*/ 2654848 h 2838203"/>
              <a:gd name="connsiteX2" fmla="*/ 1835140 w 2478082"/>
              <a:gd name="connsiteY2" fmla="*/ 1654716 h 2838203"/>
              <a:gd name="connsiteX3" fmla="*/ 1906578 w 2478082"/>
              <a:gd name="connsiteY3" fmla="*/ 1154649 h 2838203"/>
              <a:gd name="connsiteX4" fmla="*/ 1335074 w 2478082"/>
              <a:gd name="connsiteY4" fmla="*/ 511708 h 2838203"/>
              <a:gd name="connsiteX5" fmla="*/ 1406512 w 2478082"/>
              <a:gd name="connsiteY5" fmla="*/ 154517 h 2838203"/>
              <a:gd name="connsiteX6" fmla="*/ 2478082 w 2478082"/>
              <a:gd name="connsiteY6" fmla="*/ 11642 h 2838203"/>
              <a:gd name="connsiteX0" fmla="*/ 0 w 2478082"/>
              <a:gd name="connsiteY0" fmla="*/ 2754846 h 2784847"/>
              <a:gd name="connsiteX1" fmla="*/ 977884 w 2478082"/>
              <a:gd name="connsiteY1" fmla="*/ 2654848 h 2784847"/>
              <a:gd name="connsiteX2" fmla="*/ 1835140 w 2478082"/>
              <a:gd name="connsiteY2" fmla="*/ 1654716 h 2784847"/>
              <a:gd name="connsiteX3" fmla="*/ 1906578 w 2478082"/>
              <a:gd name="connsiteY3" fmla="*/ 1154649 h 2784847"/>
              <a:gd name="connsiteX4" fmla="*/ 1335074 w 2478082"/>
              <a:gd name="connsiteY4" fmla="*/ 511708 h 2784847"/>
              <a:gd name="connsiteX5" fmla="*/ 1406512 w 2478082"/>
              <a:gd name="connsiteY5" fmla="*/ 154517 h 2784847"/>
              <a:gd name="connsiteX6" fmla="*/ 2478082 w 2478082"/>
              <a:gd name="connsiteY6" fmla="*/ 11642 h 2784847"/>
              <a:gd name="connsiteX0" fmla="*/ 0 w 2478082"/>
              <a:gd name="connsiteY0" fmla="*/ 2754846 h 2784847"/>
              <a:gd name="connsiteX1" fmla="*/ 977884 w 2478082"/>
              <a:gd name="connsiteY1" fmla="*/ 2654848 h 2784847"/>
              <a:gd name="connsiteX2" fmla="*/ 1835140 w 2478082"/>
              <a:gd name="connsiteY2" fmla="*/ 1654716 h 2784847"/>
              <a:gd name="connsiteX3" fmla="*/ 1906578 w 2478082"/>
              <a:gd name="connsiteY3" fmla="*/ 1154649 h 2784847"/>
              <a:gd name="connsiteX4" fmla="*/ 1335074 w 2478082"/>
              <a:gd name="connsiteY4" fmla="*/ 511708 h 2784847"/>
              <a:gd name="connsiteX5" fmla="*/ 1406512 w 2478082"/>
              <a:gd name="connsiteY5" fmla="*/ 154517 h 2784847"/>
              <a:gd name="connsiteX6" fmla="*/ 2478082 w 2478082"/>
              <a:gd name="connsiteY6" fmla="*/ 11642 h 2784847"/>
              <a:gd name="connsiteX0" fmla="*/ 0 w 2478082"/>
              <a:gd name="connsiteY0" fmla="*/ 2754846 h 2856286"/>
              <a:gd name="connsiteX1" fmla="*/ 977884 w 2478082"/>
              <a:gd name="connsiteY1" fmla="*/ 2726287 h 2856286"/>
              <a:gd name="connsiteX2" fmla="*/ 1835140 w 2478082"/>
              <a:gd name="connsiteY2" fmla="*/ 1654716 h 2856286"/>
              <a:gd name="connsiteX3" fmla="*/ 1906578 w 2478082"/>
              <a:gd name="connsiteY3" fmla="*/ 1154649 h 2856286"/>
              <a:gd name="connsiteX4" fmla="*/ 1335074 w 2478082"/>
              <a:gd name="connsiteY4" fmla="*/ 511708 h 2856286"/>
              <a:gd name="connsiteX5" fmla="*/ 1406512 w 2478082"/>
              <a:gd name="connsiteY5" fmla="*/ 154517 h 2856286"/>
              <a:gd name="connsiteX6" fmla="*/ 2478082 w 2478082"/>
              <a:gd name="connsiteY6" fmla="*/ 11642 h 2856286"/>
              <a:gd name="connsiteX0" fmla="*/ 42353 w 2520435"/>
              <a:gd name="connsiteY0" fmla="*/ 2754846 h 2912182"/>
              <a:gd name="connsiteX1" fmla="*/ 162981 w 2520435"/>
              <a:gd name="connsiteY1" fmla="*/ 2654848 h 2912182"/>
              <a:gd name="connsiteX2" fmla="*/ 1020237 w 2520435"/>
              <a:gd name="connsiteY2" fmla="*/ 2726287 h 2912182"/>
              <a:gd name="connsiteX3" fmla="*/ 1877493 w 2520435"/>
              <a:gd name="connsiteY3" fmla="*/ 1654716 h 2912182"/>
              <a:gd name="connsiteX4" fmla="*/ 1948931 w 2520435"/>
              <a:gd name="connsiteY4" fmla="*/ 1154649 h 2912182"/>
              <a:gd name="connsiteX5" fmla="*/ 1377427 w 2520435"/>
              <a:gd name="connsiteY5" fmla="*/ 511708 h 2912182"/>
              <a:gd name="connsiteX6" fmla="*/ 1448865 w 2520435"/>
              <a:gd name="connsiteY6" fmla="*/ 154517 h 2912182"/>
              <a:gd name="connsiteX7" fmla="*/ 2520435 w 2520435"/>
              <a:gd name="connsiteY7" fmla="*/ 11642 h 2912182"/>
              <a:gd name="connsiteX0" fmla="*/ 30446 w 2508528"/>
              <a:gd name="connsiteY0" fmla="*/ 2754846 h 2769305"/>
              <a:gd name="connsiteX1" fmla="*/ 151074 w 2508528"/>
              <a:gd name="connsiteY1" fmla="*/ 2654848 h 2769305"/>
              <a:gd name="connsiteX2" fmla="*/ 936893 w 2508528"/>
              <a:gd name="connsiteY2" fmla="*/ 2583410 h 2769305"/>
              <a:gd name="connsiteX3" fmla="*/ 1865586 w 2508528"/>
              <a:gd name="connsiteY3" fmla="*/ 1654716 h 2769305"/>
              <a:gd name="connsiteX4" fmla="*/ 1937024 w 2508528"/>
              <a:gd name="connsiteY4" fmla="*/ 1154649 h 2769305"/>
              <a:gd name="connsiteX5" fmla="*/ 1365520 w 2508528"/>
              <a:gd name="connsiteY5" fmla="*/ 511708 h 2769305"/>
              <a:gd name="connsiteX6" fmla="*/ 1436958 w 2508528"/>
              <a:gd name="connsiteY6" fmla="*/ 154517 h 2769305"/>
              <a:gd name="connsiteX7" fmla="*/ 2508528 w 2508528"/>
              <a:gd name="connsiteY7" fmla="*/ 11642 h 2769305"/>
              <a:gd name="connsiteX0" fmla="*/ 54259 w 2532341"/>
              <a:gd name="connsiteY0" fmla="*/ 2754846 h 2757386"/>
              <a:gd name="connsiteX1" fmla="*/ 174887 w 2532341"/>
              <a:gd name="connsiteY1" fmla="*/ 2654848 h 2757386"/>
              <a:gd name="connsiteX2" fmla="*/ 1103581 w 2532341"/>
              <a:gd name="connsiteY2" fmla="*/ 2511973 h 2757386"/>
              <a:gd name="connsiteX3" fmla="*/ 1889399 w 2532341"/>
              <a:gd name="connsiteY3" fmla="*/ 1654716 h 2757386"/>
              <a:gd name="connsiteX4" fmla="*/ 1960837 w 2532341"/>
              <a:gd name="connsiteY4" fmla="*/ 1154649 h 2757386"/>
              <a:gd name="connsiteX5" fmla="*/ 1389333 w 2532341"/>
              <a:gd name="connsiteY5" fmla="*/ 511708 h 2757386"/>
              <a:gd name="connsiteX6" fmla="*/ 1460771 w 2532341"/>
              <a:gd name="connsiteY6" fmla="*/ 154517 h 2757386"/>
              <a:gd name="connsiteX7" fmla="*/ 2532341 w 2532341"/>
              <a:gd name="connsiteY7" fmla="*/ 11642 h 2757386"/>
              <a:gd name="connsiteX0" fmla="*/ 54259 w 2532341"/>
              <a:gd name="connsiteY0" fmla="*/ 2754846 h 2757386"/>
              <a:gd name="connsiteX1" fmla="*/ 174887 w 2532341"/>
              <a:gd name="connsiteY1" fmla="*/ 2654848 h 2757386"/>
              <a:gd name="connsiteX2" fmla="*/ 1103581 w 2532341"/>
              <a:gd name="connsiteY2" fmla="*/ 2511973 h 2757386"/>
              <a:gd name="connsiteX3" fmla="*/ 1889399 w 2532341"/>
              <a:gd name="connsiteY3" fmla="*/ 1654716 h 2757386"/>
              <a:gd name="connsiteX4" fmla="*/ 1960837 w 2532341"/>
              <a:gd name="connsiteY4" fmla="*/ 1154649 h 2757386"/>
              <a:gd name="connsiteX5" fmla="*/ 1460772 w 2532341"/>
              <a:gd name="connsiteY5" fmla="*/ 511709 h 2757386"/>
              <a:gd name="connsiteX6" fmla="*/ 1460771 w 2532341"/>
              <a:gd name="connsiteY6" fmla="*/ 154517 h 2757386"/>
              <a:gd name="connsiteX7" fmla="*/ 2532341 w 2532341"/>
              <a:gd name="connsiteY7" fmla="*/ 11642 h 2757386"/>
              <a:gd name="connsiteX0" fmla="*/ 54259 w 2532341"/>
              <a:gd name="connsiteY0" fmla="*/ 2754846 h 2757386"/>
              <a:gd name="connsiteX1" fmla="*/ 174887 w 2532341"/>
              <a:gd name="connsiteY1" fmla="*/ 2654848 h 2757386"/>
              <a:gd name="connsiteX2" fmla="*/ 1103581 w 2532341"/>
              <a:gd name="connsiteY2" fmla="*/ 2511973 h 2757386"/>
              <a:gd name="connsiteX3" fmla="*/ 1889399 w 2532341"/>
              <a:gd name="connsiteY3" fmla="*/ 1654716 h 2757386"/>
              <a:gd name="connsiteX4" fmla="*/ 1960837 w 2532341"/>
              <a:gd name="connsiteY4" fmla="*/ 1154649 h 2757386"/>
              <a:gd name="connsiteX5" fmla="*/ 1460772 w 2532341"/>
              <a:gd name="connsiteY5" fmla="*/ 511709 h 2757386"/>
              <a:gd name="connsiteX6" fmla="*/ 1460771 w 2532341"/>
              <a:gd name="connsiteY6" fmla="*/ 154517 h 2757386"/>
              <a:gd name="connsiteX7" fmla="*/ 2532341 w 2532341"/>
              <a:gd name="connsiteY7" fmla="*/ 11642 h 2757386"/>
              <a:gd name="connsiteX0" fmla="*/ 54259 w 2532341"/>
              <a:gd name="connsiteY0" fmla="*/ 2838453 h 2840993"/>
              <a:gd name="connsiteX1" fmla="*/ 174887 w 2532341"/>
              <a:gd name="connsiteY1" fmla="*/ 2738455 h 2840993"/>
              <a:gd name="connsiteX2" fmla="*/ 1103581 w 2532341"/>
              <a:gd name="connsiteY2" fmla="*/ 2595580 h 2840993"/>
              <a:gd name="connsiteX3" fmla="*/ 1889399 w 2532341"/>
              <a:gd name="connsiteY3" fmla="*/ 1738323 h 2840993"/>
              <a:gd name="connsiteX4" fmla="*/ 1960837 w 2532341"/>
              <a:gd name="connsiteY4" fmla="*/ 1238256 h 2840993"/>
              <a:gd name="connsiteX5" fmla="*/ 1460772 w 2532341"/>
              <a:gd name="connsiteY5" fmla="*/ 595316 h 2840993"/>
              <a:gd name="connsiteX6" fmla="*/ 1460771 w 2532341"/>
              <a:gd name="connsiteY6" fmla="*/ 238124 h 2840993"/>
              <a:gd name="connsiteX7" fmla="*/ 1960838 w 2532341"/>
              <a:gd name="connsiteY7" fmla="*/ 23812 h 2840993"/>
              <a:gd name="connsiteX8" fmla="*/ 2532341 w 2532341"/>
              <a:gd name="connsiteY8" fmla="*/ 95249 h 284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2341" h="2840993">
                <a:moveTo>
                  <a:pt x="54259" y="2838453"/>
                </a:moveTo>
                <a:cubicBezTo>
                  <a:pt x="55952" y="2840993"/>
                  <a:pt x="0" y="2778934"/>
                  <a:pt x="174887" y="2738455"/>
                </a:cubicBezTo>
                <a:cubicBezTo>
                  <a:pt x="349774" y="2697976"/>
                  <a:pt x="799418" y="2781475"/>
                  <a:pt x="1103581" y="2595580"/>
                </a:cubicBezTo>
                <a:cubicBezTo>
                  <a:pt x="1390402" y="2380779"/>
                  <a:pt x="1746523" y="1964544"/>
                  <a:pt x="1889399" y="1738323"/>
                </a:cubicBezTo>
                <a:cubicBezTo>
                  <a:pt x="2032275" y="1512102"/>
                  <a:pt x="2032275" y="1428757"/>
                  <a:pt x="1960837" y="1238256"/>
                </a:cubicBezTo>
                <a:cubicBezTo>
                  <a:pt x="1889399" y="1047755"/>
                  <a:pt x="1600326" y="797247"/>
                  <a:pt x="1460772" y="595316"/>
                </a:cubicBezTo>
                <a:cubicBezTo>
                  <a:pt x="1377428" y="428627"/>
                  <a:pt x="1282176" y="321469"/>
                  <a:pt x="1460771" y="238124"/>
                </a:cubicBezTo>
                <a:cubicBezTo>
                  <a:pt x="1545546" y="161130"/>
                  <a:pt x="1782243" y="47624"/>
                  <a:pt x="1960838" y="23812"/>
                </a:cubicBezTo>
                <a:cubicBezTo>
                  <a:pt x="2139433" y="0"/>
                  <a:pt x="2438521" y="101600"/>
                  <a:pt x="2532341" y="95249"/>
                </a:cubicBezTo>
              </a:path>
            </a:pathLst>
          </a:custGeom>
          <a:noFill/>
          <a:ln w="50800" cap="flat" cmpd="sng" algn="ctr">
            <a:solidFill>
              <a:srgbClr val="5B9BD5"/>
            </a:solidFill>
            <a:prstDash val="sysDot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자유형 66">
            <a:extLst>
              <a:ext uri="{FF2B5EF4-FFF2-40B4-BE49-F238E27FC236}">
                <a16:creationId xmlns:a16="http://schemas.microsoft.com/office/drawing/2014/main" id="{075DC884-4212-4775-A9AF-1BD05604C734}"/>
              </a:ext>
            </a:extLst>
          </p:cNvPr>
          <p:cNvSpPr/>
          <p:nvPr/>
        </p:nvSpPr>
        <p:spPr>
          <a:xfrm>
            <a:off x="1506124" y="2063909"/>
            <a:ext cx="2225696" cy="2877361"/>
          </a:xfrm>
          <a:custGeom>
            <a:avLst/>
            <a:gdLst>
              <a:gd name="connsiteX0" fmla="*/ 1564217 w 2161117"/>
              <a:gd name="connsiteY0" fmla="*/ 2988733 h 2988733"/>
              <a:gd name="connsiteX1" fmla="*/ 903817 w 2161117"/>
              <a:gd name="connsiteY1" fmla="*/ 2772833 h 2988733"/>
              <a:gd name="connsiteX2" fmla="*/ 52917 w 2161117"/>
              <a:gd name="connsiteY2" fmla="*/ 1706033 h 2988733"/>
              <a:gd name="connsiteX3" fmla="*/ 1221317 w 2161117"/>
              <a:gd name="connsiteY3" fmla="*/ 270933 h 2988733"/>
              <a:gd name="connsiteX4" fmla="*/ 2161117 w 2161117"/>
              <a:gd name="connsiteY4" fmla="*/ 80433 h 2988733"/>
              <a:gd name="connsiteX0" fmla="*/ 1540402 w 2137302"/>
              <a:gd name="connsiteY0" fmla="*/ 3060175 h 3060175"/>
              <a:gd name="connsiteX1" fmla="*/ 880002 w 2137302"/>
              <a:gd name="connsiteY1" fmla="*/ 2844275 h 3060175"/>
              <a:gd name="connsiteX2" fmla="*/ 29102 w 2137302"/>
              <a:gd name="connsiteY2" fmla="*/ 1777475 h 3060175"/>
              <a:gd name="connsiteX3" fmla="*/ 1054614 w 2137302"/>
              <a:gd name="connsiteY3" fmla="*/ 270933 h 3060175"/>
              <a:gd name="connsiteX4" fmla="*/ 2137302 w 2137302"/>
              <a:gd name="connsiteY4" fmla="*/ 151875 h 3060175"/>
              <a:gd name="connsiteX0" fmla="*/ 1657899 w 2254799"/>
              <a:gd name="connsiteY0" fmla="*/ 3047212 h 3058059"/>
              <a:gd name="connsiteX1" fmla="*/ 997499 w 2254799"/>
              <a:gd name="connsiteY1" fmla="*/ 2831312 h 3058059"/>
              <a:gd name="connsiteX2" fmla="*/ 29102 w 2254799"/>
              <a:gd name="connsiteY2" fmla="*/ 1686730 h 3058059"/>
              <a:gd name="connsiteX3" fmla="*/ 1172111 w 2254799"/>
              <a:gd name="connsiteY3" fmla="*/ 257970 h 3058059"/>
              <a:gd name="connsiteX4" fmla="*/ 2254799 w 2254799"/>
              <a:gd name="connsiteY4" fmla="*/ 138912 h 3058059"/>
              <a:gd name="connsiteX0" fmla="*/ 1586460 w 2183360"/>
              <a:gd name="connsiteY0" fmla="*/ 3023399 h 3058059"/>
              <a:gd name="connsiteX1" fmla="*/ 926060 w 2183360"/>
              <a:gd name="connsiteY1" fmla="*/ 2807499 h 3058059"/>
              <a:gd name="connsiteX2" fmla="*/ 29102 w 2183360"/>
              <a:gd name="connsiteY2" fmla="*/ 1520040 h 3058059"/>
              <a:gd name="connsiteX3" fmla="*/ 1100672 w 2183360"/>
              <a:gd name="connsiteY3" fmla="*/ 234157 h 3058059"/>
              <a:gd name="connsiteX4" fmla="*/ 2183360 w 2183360"/>
              <a:gd name="connsiteY4" fmla="*/ 115099 h 3058059"/>
              <a:gd name="connsiteX0" fmla="*/ 1657899 w 2254799"/>
              <a:gd name="connsiteY0" fmla="*/ 3023399 h 3058059"/>
              <a:gd name="connsiteX1" fmla="*/ 997499 w 2254799"/>
              <a:gd name="connsiteY1" fmla="*/ 2807499 h 3058059"/>
              <a:gd name="connsiteX2" fmla="*/ 29102 w 2254799"/>
              <a:gd name="connsiteY2" fmla="*/ 1520039 h 3058059"/>
              <a:gd name="connsiteX3" fmla="*/ 1172111 w 2254799"/>
              <a:gd name="connsiteY3" fmla="*/ 234157 h 3058059"/>
              <a:gd name="connsiteX4" fmla="*/ 2254799 w 2254799"/>
              <a:gd name="connsiteY4" fmla="*/ 115099 h 3058059"/>
              <a:gd name="connsiteX0" fmla="*/ 1657899 w 2254799"/>
              <a:gd name="connsiteY0" fmla="*/ 3023399 h 3058059"/>
              <a:gd name="connsiteX1" fmla="*/ 997499 w 2254799"/>
              <a:gd name="connsiteY1" fmla="*/ 2807499 h 3058059"/>
              <a:gd name="connsiteX2" fmla="*/ 29102 w 2254799"/>
              <a:gd name="connsiteY2" fmla="*/ 1520039 h 3058059"/>
              <a:gd name="connsiteX3" fmla="*/ 1172111 w 2254799"/>
              <a:gd name="connsiteY3" fmla="*/ 234157 h 3058059"/>
              <a:gd name="connsiteX4" fmla="*/ 2254799 w 2254799"/>
              <a:gd name="connsiteY4" fmla="*/ 115099 h 3058059"/>
              <a:gd name="connsiteX0" fmla="*/ 1628797 w 2225697"/>
              <a:gd name="connsiteY0" fmla="*/ 3023399 h 3058059"/>
              <a:gd name="connsiteX1" fmla="*/ 968397 w 2225697"/>
              <a:gd name="connsiteY1" fmla="*/ 2807499 h 3058059"/>
              <a:gd name="connsiteX2" fmla="*/ 0 w 2225697"/>
              <a:gd name="connsiteY2" fmla="*/ 1520039 h 3058059"/>
              <a:gd name="connsiteX3" fmla="*/ 1143009 w 2225697"/>
              <a:gd name="connsiteY3" fmla="*/ 234157 h 3058059"/>
              <a:gd name="connsiteX4" fmla="*/ 2225697 w 2225697"/>
              <a:gd name="connsiteY4" fmla="*/ 115099 h 3058059"/>
              <a:gd name="connsiteX0" fmla="*/ 1700234 w 2297134"/>
              <a:gd name="connsiteY0" fmla="*/ 3023399 h 3058059"/>
              <a:gd name="connsiteX1" fmla="*/ 1039834 w 2297134"/>
              <a:gd name="connsiteY1" fmla="*/ 2807499 h 3058059"/>
              <a:gd name="connsiteX2" fmla="*/ 0 w 2297134"/>
              <a:gd name="connsiteY2" fmla="*/ 1520039 h 3058059"/>
              <a:gd name="connsiteX3" fmla="*/ 1214446 w 2297134"/>
              <a:gd name="connsiteY3" fmla="*/ 234157 h 3058059"/>
              <a:gd name="connsiteX4" fmla="*/ 2297134 w 2297134"/>
              <a:gd name="connsiteY4" fmla="*/ 115099 h 3058059"/>
              <a:gd name="connsiteX0" fmla="*/ 1700234 w 2297134"/>
              <a:gd name="connsiteY0" fmla="*/ 3023399 h 3058059"/>
              <a:gd name="connsiteX1" fmla="*/ 1039834 w 2297134"/>
              <a:gd name="connsiteY1" fmla="*/ 2807499 h 3058059"/>
              <a:gd name="connsiteX2" fmla="*/ 0 w 2297134"/>
              <a:gd name="connsiteY2" fmla="*/ 1520039 h 3058059"/>
              <a:gd name="connsiteX3" fmla="*/ 1214446 w 2297134"/>
              <a:gd name="connsiteY3" fmla="*/ 234157 h 3058059"/>
              <a:gd name="connsiteX4" fmla="*/ 2297134 w 2297134"/>
              <a:gd name="connsiteY4" fmla="*/ 115099 h 3058059"/>
              <a:gd name="connsiteX0" fmla="*/ 1700234 w 2297134"/>
              <a:gd name="connsiteY0" fmla="*/ 3023399 h 3023399"/>
              <a:gd name="connsiteX1" fmla="*/ 857256 w 2297134"/>
              <a:gd name="connsiteY1" fmla="*/ 2663047 h 3023399"/>
              <a:gd name="connsiteX2" fmla="*/ 0 w 2297134"/>
              <a:gd name="connsiteY2" fmla="*/ 1520039 h 3023399"/>
              <a:gd name="connsiteX3" fmla="*/ 1214446 w 2297134"/>
              <a:gd name="connsiteY3" fmla="*/ 234157 h 3023399"/>
              <a:gd name="connsiteX4" fmla="*/ 2297134 w 2297134"/>
              <a:gd name="connsiteY4" fmla="*/ 115099 h 3023399"/>
              <a:gd name="connsiteX0" fmla="*/ 1714512 w 2297134"/>
              <a:gd name="connsiteY0" fmla="*/ 2877361 h 2889267"/>
              <a:gd name="connsiteX1" fmla="*/ 857256 w 2297134"/>
              <a:gd name="connsiteY1" fmla="*/ 2663047 h 2889267"/>
              <a:gd name="connsiteX2" fmla="*/ 0 w 2297134"/>
              <a:gd name="connsiteY2" fmla="*/ 1520039 h 2889267"/>
              <a:gd name="connsiteX3" fmla="*/ 1214446 w 2297134"/>
              <a:gd name="connsiteY3" fmla="*/ 234157 h 2889267"/>
              <a:gd name="connsiteX4" fmla="*/ 2297134 w 2297134"/>
              <a:gd name="connsiteY4" fmla="*/ 115099 h 2889267"/>
              <a:gd name="connsiteX0" fmla="*/ 1714512 w 2297134"/>
              <a:gd name="connsiteY0" fmla="*/ 2877361 h 2877361"/>
              <a:gd name="connsiteX1" fmla="*/ 785818 w 2297134"/>
              <a:gd name="connsiteY1" fmla="*/ 2591609 h 2877361"/>
              <a:gd name="connsiteX2" fmla="*/ 0 w 2297134"/>
              <a:gd name="connsiteY2" fmla="*/ 1520039 h 2877361"/>
              <a:gd name="connsiteX3" fmla="*/ 1214446 w 2297134"/>
              <a:gd name="connsiteY3" fmla="*/ 234157 h 2877361"/>
              <a:gd name="connsiteX4" fmla="*/ 2297134 w 2297134"/>
              <a:gd name="connsiteY4" fmla="*/ 115099 h 2877361"/>
              <a:gd name="connsiteX0" fmla="*/ 1643074 w 2225696"/>
              <a:gd name="connsiteY0" fmla="*/ 2877361 h 2877361"/>
              <a:gd name="connsiteX1" fmla="*/ 714380 w 2225696"/>
              <a:gd name="connsiteY1" fmla="*/ 2591609 h 2877361"/>
              <a:gd name="connsiteX2" fmla="*/ 0 w 2225696"/>
              <a:gd name="connsiteY2" fmla="*/ 1520039 h 2877361"/>
              <a:gd name="connsiteX3" fmla="*/ 1143008 w 2225696"/>
              <a:gd name="connsiteY3" fmla="*/ 234157 h 2877361"/>
              <a:gd name="connsiteX4" fmla="*/ 2225696 w 2225696"/>
              <a:gd name="connsiteY4" fmla="*/ 115099 h 2877361"/>
              <a:gd name="connsiteX0" fmla="*/ 1643074 w 2225696"/>
              <a:gd name="connsiteY0" fmla="*/ 2877361 h 2877361"/>
              <a:gd name="connsiteX1" fmla="*/ 1643074 w 2225696"/>
              <a:gd name="connsiteY1" fmla="*/ 2877361 h 2877361"/>
              <a:gd name="connsiteX2" fmla="*/ 714380 w 2225696"/>
              <a:gd name="connsiteY2" fmla="*/ 2591609 h 2877361"/>
              <a:gd name="connsiteX3" fmla="*/ 0 w 2225696"/>
              <a:gd name="connsiteY3" fmla="*/ 1520039 h 2877361"/>
              <a:gd name="connsiteX4" fmla="*/ 1143008 w 2225696"/>
              <a:gd name="connsiteY4" fmla="*/ 234157 h 2877361"/>
              <a:gd name="connsiteX5" fmla="*/ 2225696 w 2225696"/>
              <a:gd name="connsiteY5" fmla="*/ 115099 h 287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5696" h="2877361">
                <a:moveTo>
                  <a:pt x="1643074" y="2877361"/>
                </a:moveTo>
                <a:lnTo>
                  <a:pt x="1643074" y="2877361"/>
                </a:lnTo>
                <a:cubicBezTo>
                  <a:pt x="1488292" y="2829736"/>
                  <a:pt x="988226" y="2817829"/>
                  <a:pt x="714380" y="2591609"/>
                </a:cubicBezTo>
                <a:cubicBezTo>
                  <a:pt x="440534" y="2365389"/>
                  <a:pt x="22354" y="1967019"/>
                  <a:pt x="0" y="1520039"/>
                </a:cubicBezTo>
                <a:cubicBezTo>
                  <a:pt x="144396" y="1094003"/>
                  <a:pt x="772059" y="468314"/>
                  <a:pt x="1143008" y="234157"/>
                </a:cubicBezTo>
                <a:cubicBezTo>
                  <a:pt x="1513957" y="0"/>
                  <a:pt x="1931479" y="74882"/>
                  <a:pt x="2225696" y="115099"/>
                </a:cubicBezTo>
              </a:path>
            </a:pathLst>
          </a:custGeom>
          <a:noFill/>
          <a:ln w="5080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 67">
            <a:extLst>
              <a:ext uri="{FF2B5EF4-FFF2-40B4-BE49-F238E27FC236}">
                <a16:creationId xmlns:a16="http://schemas.microsoft.com/office/drawing/2014/main" id="{C1950418-CE04-4DAA-A5D8-3B0639F620AF}"/>
              </a:ext>
            </a:extLst>
          </p:cNvPr>
          <p:cNvSpPr/>
          <p:nvPr/>
        </p:nvSpPr>
        <p:spPr>
          <a:xfrm>
            <a:off x="863182" y="2095656"/>
            <a:ext cx="2357454" cy="2738458"/>
          </a:xfrm>
          <a:custGeom>
            <a:avLst/>
            <a:gdLst>
              <a:gd name="connsiteX0" fmla="*/ 2527300 w 2527300"/>
              <a:gd name="connsiteY0" fmla="*/ 2692400 h 2692400"/>
              <a:gd name="connsiteX1" fmla="*/ 1828800 w 2527300"/>
              <a:gd name="connsiteY1" fmla="*/ 2400300 h 2692400"/>
              <a:gd name="connsiteX2" fmla="*/ 2463800 w 2527300"/>
              <a:gd name="connsiteY2" fmla="*/ 1562100 h 2692400"/>
              <a:gd name="connsiteX3" fmla="*/ 1892300 w 2527300"/>
              <a:gd name="connsiteY3" fmla="*/ 647700 h 2692400"/>
              <a:gd name="connsiteX4" fmla="*/ 1155700 w 2527300"/>
              <a:gd name="connsiteY4" fmla="*/ 114300 h 2692400"/>
              <a:gd name="connsiteX5" fmla="*/ 0 w 2527300"/>
              <a:gd name="connsiteY5" fmla="*/ 0 h 2692400"/>
              <a:gd name="connsiteX0" fmla="*/ 2527300 w 2527300"/>
              <a:gd name="connsiteY0" fmla="*/ 2692400 h 2692400"/>
              <a:gd name="connsiteX1" fmla="*/ 1828800 w 2527300"/>
              <a:gd name="connsiteY1" fmla="*/ 2400300 h 2692400"/>
              <a:gd name="connsiteX2" fmla="*/ 2444740 w 2527300"/>
              <a:gd name="connsiteY2" fmla="*/ 1370018 h 2692400"/>
              <a:gd name="connsiteX3" fmla="*/ 1892300 w 2527300"/>
              <a:gd name="connsiteY3" fmla="*/ 647700 h 2692400"/>
              <a:gd name="connsiteX4" fmla="*/ 1155700 w 2527300"/>
              <a:gd name="connsiteY4" fmla="*/ 114300 h 2692400"/>
              <a:gd name="connsiteX5" fmla="*/ 0 w 2527300"/>
              <a:gd name="connsiteY5" fmla="*/ 0 h 2692400"/>
              <a:gd name="connsiteX0" fmla="*/ 2527300 w 2527300"/>
              <a:gd name="connsiteY0" fmla="*/ 2859092 h 2859092"/>
              <a:gd name="connsiteX1" fmla="*/ 1828800 w 2527300"/>
              <a:gd name="connsiteY1" fmla="*/ 2566992 h 2859092"/>
              <a:gd name="connsiteX2" fmla="*/ 2444740 w 2527300"/>
              <a:gd name="connsiteY2" fmla="*/ 1536710 h 2859092"/>
              <a:gd name="connsiteX3" fmla="*/ 1892300 w 2527300"/>
              <a:gd name="connsiteY3" fmla="*/ 814392 h 2859092"/>
              <a:gd name="connsiteX4" fmla="*/ 1301732 w 2527300"/>
              <a:gd name="connsiteY4" fmla="*/ 107950 h 2859092"/>
              <a:gd name="connsiteX5" fmla="*/ 0 w 2527300"/>
              <a:gd name="connsiteY5" fmla="*/ 166692 h 2859092"/>
              <a:gd name="connsiteX0" fmla="*/ 2297138 w 2297138"/>
              <a:gd name="connsiteY0" fmla="*/ 2894018 h 2894018"/>
              <a:gd name="connsiteX1" fmla="*/ 1598638 w 2297138"/>
              <a:gd name="connsiteY1" fmla="*/ 2601918 h 2894018"/>
              <a:gd name="connsiteX2" fmla="*/ 2214578 w 2297138"/>
              <a:gd name="connsiteY2" fmla="*/ 1571636 h 2894018"/>
              <a:gd name="connsiteX3" fmla="*/ 1662138 w 2297138"/>
              <a:gd name="connsiteY3" fmla="*/ 849318 h 2894018"/>
              <a:gd name="connsiteX4" fmla="*/ 1071570 w 2297138"/>
              <a:gd name="connsiteY4" fmla="*/ 142876 h 2894018"/>
              <a:gd name="connsiteX5" fmla="*/ 0 w 2297138"/>
              <a:gd name="connsiteY5" fmla="*/ 0 h 2894018"/>
              <a:gd name="connsiteX0" fmla="*/ 2297138 w 2297138"/>
              <a:gd name="connsiteY0" fmla="*/ 2964133 h 2964133"/>
              <a:gd name="connsiteX1" fmla="*/ 1598638 w 2297138"/>
              <a:gd name="connsiteY1" fmla="*/ 2672033 h 2964133"/>
              <a:gd name="connsiteX2" fmla="*/ 2214578 w 2297138"/>
              <a:gd name="connsiteY2" fmla="*/ 1641751 h 2964133"/>
              <a:gd name="connsiteX3" fmla="*/ 1662138 w 2297138"/>
              <a:gd name="connsiteY3" fmla="*/ 919433 h 2964133"/>
              <a:gd name="connsiteX4" fmla="*/ 1071570 w 2297138"/>
              <a:gd name="connsiteY4" fmla="*/ 141553 h 2964133"/>
              <a:gd name="connsiteX5" fmla="*/ 0 w 2297138"/>
              <a:gd name="connsiteY5" fmla="*/ 70115 h 2964133"/>
              <a:gd name="connsiteX0" fmla="*/ 2297138 w 2297138"/>
              <a:gd name="connsiteY0" fmla="*/ 2964133 h 2964133"/>
              <a:gd name="connsiteX1" fmla="*/ 1571636 w 2297138"/>
              <a:gd name="connsiteY1" fmla="*/ 2570446 h 2964133"/>
              <a:gd name="connsiteX2" fmla="*/ 2214578 w 2297138"/>
              <a:gd name="connsiteY2" fmla="*/ 1641751 h 2964133"/>
              <a:gd name="connsiteX3" fmla="*/ 1662138 w 2297138"/>
              <a:gd name="connsiteY3" fmla="*/ 919433 h 2964133"/>
              <a:gd name="connsiteX4" fmla="*/ 1071570 w 2297138"/>
              <a:gd name="connsiteY4" fmla="*/ 141553 h 2964133"/>
              <a:gd name="connsiteX5" fmla="*/ 0 w 2297138"/>
              <a:gd name="connsiteY5" fmla="*/ 70115 h 2964133"/>
              <a:gd name="connsiteX0" fmla="*/ 2357454 w 2357454"/>
              <a:gd name="connsiteY0" fmla="*/ 2713322 h 2749041"/>
              <a:gd name="connsiteX1" fmla="*/ 1571636 w 2357454"/>
              <a:gd name="connsiteY1" fmla="*/ 2570446 h 2749041"/>
              <a:gd name="connsiteX2" fmla="*/ 2214578 w 2357454"/>
              <a:gd name="connsiteY2" fmla="*/ 1641751 h 2749041"/>
              <a:gd name="connsiteX3" fmla="*/ 1662138 w 2357454"/>
              <a:gd name="connsiteY3" fmla="*/ 919433 h 2749041"/>
              <a:gd name="connsiteX4" fmla="*/ 1071570 w 2357454"/>
              <a:gd name="connsiteY4" fmla="*/ 141553 h 2749041"/>
              <a:gd name="connsiteX5" fmla="*/ 0 w 2357454"/>
              <a:gd name="connsiteY5" fmla="*/ 70115 h 2749041"/>
              <a:gd name="connsiteX0" fmla="*/ 2357454 w 2357454"/>
              <a:gd name="connsiteY0" fmla="*/ 2702739 h 2738458"/>
              <a:gd name="connsiteX1" fmla="*/ 1571636 w 2357454"/>
              <a:gd name="connsiteY1" fmla="*/ 2559863 h 2738458"/>
              <a:gd name="connsiteX2" fmla="*/ 2214578 w 2357454"/>
              <a:gd name="connsiteY2" fmla="*/ 1631168 h 2738458"/>
              <a:gd name="connsiteX3" fmla="*/ 1714512 w 2357454"/>
              <a:gd name="connsiteY3" fmla="*/ 845351 h 2738458"/>
              <a:gd name="connsiteX4" fmla="*/ 1071570 w 2357454"/>
              <a:gd name="connsiteY4" fmla="*/ 130970 h 2738458"/>
              <a:gd name="connsiteX5" fmla="*/ 0 w 2357454"/>
              <a:gd name="connsiteY5" fmla="*/ 59532 h 273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7454" h="2738458">
                <a:moveTo>
                  <a:pt x="2357454" y="2702739"/>
                </a:moveTo>
                <a:cubicBezTo>
                  <a:pt x="2013495" y="2650880"/>
                  <a:pt x="1595449" y="2738458"/>
                  <a:pt x="1571636" y="2559863"/>
                </a:cubicBezTo>
                <a:cubicBezTo>
                  <a:pt x="1547823" y="2381268"/>
                  <a:pt x="2190765" y="1916920"/>
                  <a:pt x="2214578" y="1631168"/>
                </a:cubicBezTo>
                <a:cubicBezTo>
                  <a:pt x="2238391" y="1345416"/>
                  <a:pt x="1905013" y="1095384"/>
                  <a:pt x="1714512" y="845351"/>
                </a:cubicBezTo>
                <a:cubicBezTo>
                  <a:pt x="1524011" y="595318"/>
                  <a:pt x="1357322" y="261940"/>
                  <a:pt x="1071570" y="130970"/>
                </a:cubicBezTo>
                <a:cubicBezTo>
                  <a:pt x="785818" y="0"/>
                  <a:pt x="420158" y="62707"/>
                  <a:pt x="0" y="59532"/>
                </a:cubicBezTo>
              </a:path>
            </a:pathLst>
          </a:custGeom>
          <a:noFill/>
          <a:ln w="5080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83A3-CE9B-4F70-8569-6F89EB968A66}"/>
              </a:ext>
            </a:extLst>
          </p:cNvPr>
          <p:cNvSpPr txBox="1"/>
          <p:nvPr/>
        </p:nvSpPr>
        <p:spPr>
          <a:xfrm>
            <a:off x="1937854" y="5655650"/>
            <a:ext cx="7970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 err="1">
                <a:solidFill>
                  <a:srgbClr val="C00000"/>
                </a:solidFill>
                <a:latin typeface="Calibri"/>
                <a:ea typeface="HY울릉도M" pitchFamily="18" charset="-127"/>
              </a:rPr>
              <a:t>NexG</a:t>
            </a:r>
            <a:r>
              <a:rPr kumimoji="1" lang="en-US" altLang="ko-KR" sz="11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-VPN</a:t>
            </a:r>
            <a:endParaRPr kumimoji="1" lang="ko-KR" altLang="en-US" sz="1100" b="1" dirty="0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57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6-8 NTP(Network Time Protocol)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48C286-FC3E-436C-99F8-F94FB5D9F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91772"/>
              </p:ext>
            </p:extLst>
          </p:nvPr>
        </p:nvGraphicFramePr>
        <p:xfrm>
          <a:off x="161844" y="1286701"/>
          <a:ext cx="8783736" cy="2350256"/>
        </p:xfrm>
        <a:graphic>
          <a:graphicData uri="http://schemas.openxmlformats.org/drawingml/2006/table">
            <a:tbl>
              <a:tblPr firstRow="1" bandRow="1"/>
              <a:tblGrid>
                <a:gridCol w="4391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1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1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clock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203.252.0.211 prefer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203.248.240.140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210.98.16.100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210.98.16.101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clock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timezone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KST 9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시간 관련 설정 보기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서버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아이피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NTP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서버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아이피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(time.bora.net)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NTP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서버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아이피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(time.kriss.re.kr)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(3) : NTP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서버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아이피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(time2.kriss.re.kr)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(4)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장비 표준시 설정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한국 표준시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8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associations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address              ref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clock            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   when   poll    reach  delay  offset      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disp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~203.252.0.211      123.140.16.100     2      143     1024   377     0.0    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0.0          18.7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 master (synced), # master 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unsynced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), + selected, - candidate, ~ configured	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BB1F55-559F-43C9-A183-ABDF4D018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173385"/>
              </p:ext>
            </p:extLst>
          </p:nvPr>
        </p:nvGraphicFramePr>
        <p:xfrm>
          <a:off x="169605" y="3806981"/>
          <a:ext cx="8783736" cy="1755195"/>
        </p:xfrm>
        <a:graphic>
          <a:graphicData uri="http://schemas.openxmlformats.org/drawingml/2006/table">
            <a:tbl>
              <a:tblPr firstRow="1" bandRow="1"/>
              <a:tblGrid>
                <a:gridCol w="4391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1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1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시간 가져오기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3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clock </a:t>
                      </a:r>
                      <a:r>
                        <a:rPr lang="en-US" altLang="ko-KR" sz="9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ntpdate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203.248.240.140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clock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Wed Jul 22 14:53:02 KST 2009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 NTP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서버 시간 즉시 가져오기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현재 시간 보기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(3)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현재 시간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344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4559896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6-9 SNMP(Simple Network Management Protocol)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0B56390-A068-418E-BCB6-AD08C995C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362247"/>
              </p:ext>
            </p:extLst>
          </p:nvPr>
        </p:nvGraphicFramePr>
        <p:xfrm>
          <a:off x="180132" y="5298580"/>
          <a:ext cx="8783736" cy="958915"/>
        </p:xfrm>
        <a:graphic>
          <a:graphicData uri="http://schemas.openxmlformats.org/drawingml/2006/table">
            <a:tbl>
              <a:tblPr firstRow="1" bandRow="1"/>
              <a:tblGrid>
                <a:gridCol w="4391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1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SNMP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08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snmp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-server source {Source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Binding IP/INTERFACE}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snmp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-server host {NMS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서버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} traps version 2c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snmp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-server community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rw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snmp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-server info interval 1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 SNMP Source Binding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Trap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설정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(3) : Community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설정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(4) : Trap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전송 주기 설정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</a:t>
                      </a:r>
                      <a:r>
                        <a:rPr lang="ko-KR" altLang="en-US" sz="9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FFF0974-344D-47EF-8722-4E603C465C44}"/>
              </a:ext>
            </a:extLst>
          </p:cNvPr>
          <p:cNvGrpSpPr/>
          <p:nvPr/>
        </p:nvGrpSpPr>
        <p:grpSpPr>
          <a:xfrm>
            <a:off x="2072752" y="1268413"/>
            <a:ext cx="4357662" cy="3595180"/>
            <a:chOff x="1542398" y="4471752"/>
            <a:chExt cx="4470561" cy="43729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06EAEE-405C-4AA5-A8C6-D065212866BC}"/>
                </a:ext>
              </a:extLst>
            </p:cNvPr>
            <p:cNvGrpSpPr/>
            <p:nvPr/>
          </p:nvGrpSpPr>
          <p:grpSpPr>
            <a:xfrm>
              <a:off x="2675232" y="5439832"/>
              <a:ext cx="2333247" cy="3404907"/>
              <a:chOff x="1825130" y="3817278"/>
              <a:chExt cx="1507081" cy="2012439"/>
            </a:xfrm>
          </p:grpSpPr>
          <p:sp>
            <p:nvSpPr>
              <p:cNvPr id="23" name="Line 24">
                <a:extLst>
                  <a:ext uri="{FF2B5EF4-FFF2-40B4-BE49-F238E27FC236}">
                    <a16:creationId xmlns:a16="http://schemas.microsoft.com/office/drawing/2014/main" id="{F9642239-A973-4131-85C2-74FA03A7A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7984" y="4168293"/>
                <a:ext cx="0" cy="238449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산돌고딕B" pitchFamily="18" charset="-127"/>
                  <a:ea typeface="산돌고딕B" pitchFamily="18" charset="-127"/>
                </a:endParaRPr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501BE144-5BE1-4174-8928-04EDB5496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5130" y="4414358"/>
                <a:ext cx="1373731" cy="2242"/>
              </a:xfrm>
              <a:prstGeom prst="line">
                <a:avLst/>
              </a:prstGeom>
              <a:noFill/>
              <a:ln w="38100">
                <a:solidFill>
                  <a:srgbClr val="0033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산돌고딕B" pitchFamily="18" charset="-127"/>
                  <a:ea typeface="산돌고딕B" pitchFamily="18" charset="-127"/>
                </a:endParaRPr>
              </a:p>
            </p:txBody>
          </p:sp>
          <p:sp>
            <p:nvSpPr>
              <p:cNvPr id="25" name="Text Box 194">
                <a:extLst>
                  <a:ext uri="{FF2B5EF4-FFF2-40B4-BE49-F238E27FC236}">
                    <a16:creationId xmlns:a16="http://schemas.microsoft.com/office/drawing/2014/main" id="{5C62966A-254E-4D44-9159-44A3C52CC7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9762" y="3817278"/>
                <a:ext cx="634152" cy="110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산돌고딕 L" pitchFamily="18" charset="-127"/>
                    <a:ea typeface="산돌고딕 L" pitchFamily="18" charset="-127"/>
                  </a:rPr>
                  <a:t>VPN </a:t>
                </a:r>
                <a:r>
                  <a:rPr kumimoji="1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관리시스템</a:t>
                </a:r>
              </a:p>
            </p:txBody>
          </p:sp>
          <p:pic>
            <p:nvPicPr>
              <p:cNvPr id="26" name="Picture 3" descr="\\file2.nexg.net\넥스지 공용\제품 사진(201011)\제품별 분류\NMS3000\1E6A9579.JPG">
                <a:extLst>
                  <a:ext uri="{FF2B5EF4-FFF2-40B4-BE49-F238E27FC236}">
                    <a16:creationId xmlns:a16="http://schemas.microsoft.com/office/drawing/2014/main" id="{E213D1F9-2B56-4850-BE6D-395987177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06363" y="3859583"/>
                <a:ext cx="715167" cy="476733"/>
              </a:xfrm>
              <a:prstGeom prst="rect">
                <a:avLst/>
              </a:prstGeom>
              <a:noFill/>
            </p:spPr>
          </p:pic>
          <p:grpSp>
            <p:nvGrpSpPr>
              <p:cNvPr id="27" name="Group 139">
                <a:extLst>
                  <a:ext uri="{FF2B5EF4-FFF2-40B4-BE49-F238E27FC236}">
                    <a16:creationId xmlns:a16="http://schemas.microsoft.com/office/drawing/2014/main" id="{5DE51707-3938-4537-A214-14C3F2177C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5523" y="5106181"/>
                <a:ext cx="1436688" cy="442912"/>
                <a:chOff x="2473" y="3669"/>
                <a:chExt cx="905" cy="279"/>
              </a:xfrm>
            </p:grpSpPr>
            <p:pic>
              <p:nvPicPr>
                <p:cNvPr id="33" name="Picture 140" descr="cloud">
                  <a:extLst>
                    <a:ext uri="{FF2B5EF4-FFF2-40B4-BE49-F238E27FC236}">
                      <a16:creationId xmlns:a16="http://schemas.microsoft.com/office/drawing/2014/main" id="{7FE7EE4D-DC77-4459-A548-019F85602D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25" y="3669"/>
                  <a:ext cx="804" cy="2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 Box 141">
                  <a:extLst>
                    <a:ext uri="{FF2B5EF4-FFF2-40B4-BE49-F238E27FC236}">
                      <a16:creationId xmlns:a16="http://schemas.microsoft.com/office/drawing/2014/main" id="{7BAEA411-8466-4E1D-920D-8939540564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73" y="3776"/>
                  <a:ext cx="905" cy="1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uLnTx/>
                      <a:uFillTx/>
                      <a:latin typeface="Tahoma" pitchFamily="34" charset="0"/>
                      <a:ea typeface="굴림" pitchFamily="50" charset="-127"/>
                    </a:rPr>
                    <a:t>Internet</a:t>
                  </a:r>
                </a:p>
              </p:txBody>
            </p:sp>
          </p:grpSp>
          <p:sp>
            <p:nvSpPr>
              <p:cNvPr id="28" name="Line 142">
                <a:extLst>
                  <a:ext uri="{FF2B5EF4-FFF2-40B4-BE49-F238E27FC236}">
                    <a16:creationId xmlns:a16="http://schemas.microsoft.com/office/drawing/2014/main" id="{828BD30C-F0BC-48B0-B7DF-D26525854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6804" y="4823046"/>
                <a:ext cx="0" cy="290513"/>
              </a:xfrm>
              <a:prstGeom prst="line">
                <a:avLst/>
              </a:prstGeom>
              <a:noFill/>
              <a:ln w="31750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90000" bIns="0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울릉도M" pitchFamily="18" charset="-127"/>
                  <a:ea typeface="HY울릉도M" pitchFamily="18" charset="-127"/>
                </a:endParaRPr>
              </a:p>
            </p:txBody>
          </p:sp>
          <p:pic>
            <p:nvPicPr>
              <p:cNvPr id="29" name="Picture 144" descr="Router copy">
                <a:extLst>
                  <a:ext uri="{FF2B5EF4-FFF2-40B4-BE49-F238E27FC236}">
                    <a16:creationId xmlns:a16="http://schemas.microsoft.com/office/drawing/2014/main" id="{9C5E3DF8-435A-4976-9DB1-554CB130FC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2342" y="4751610"/>
                <a:ext cx="303212" cy="215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8CCFABED-F1ED-4785-BF3C-59085F482B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167262" y="5678524"/>
                <a:ext cx="893210" cy="1511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19D7D44F-7DC4-413E-9501-5F363A04B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0772" y="4499266"/>
                <a:ext cx="632570" cy="120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C1CFDB0E-27A6-4088-98A2-BC136D5FF4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576" y="4508865"/>
                <a:ext cx="632570" cy="120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 Box 194">
              <a:extLst>
                <a:ext uri="{FF2B5EF4-FFF2-40B4-BE49-F238E27FC236}">
                  <a16:creationId xmlns:a16="http://schemas.microsoft.com/office/drawing/2014/main" id="{FF55A9D0-400A-4892-A5B3-E367685B4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398" y="6949619"/>
              <a:ext cx="1485808" cy="561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Trap(UDP 162)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(Event,</a:t>
              </a:r>
              <a:r>
                <a:rPr kumimoji="1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주기적인 성능정보</a:t>
              </a: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</a:p>
          </p:txBody>
        </p:sp>
        <p:grpSp>
          <p:nvGrpSpPr>
            <p:cNvPr id="8" name="Group 107">
              <a:extLst>
                <a:ext uri="{FF2B5EF4-FFF2-40B4-BE49-F238E27FC236}">
                  <a16:creationId xmlns:a16="http://schemas.microsoft.com/office/drawing/2014/main" id="{2F07FCA9-EBC4-4140-94F9-7CA00D3C86D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14047" y="4471752"/>
              <a:ext cx="2198912" cy="1235368"/>
              <a:chOff x="3036" y="1140"/>
              <a:chExt cx="2355" cy="1323"/>
            </a:xfrm>
          </p:grpSpPr>
          <p:grpSp>
            <p:nvGrpSpPr>
              <p:cNvPr id="14" name="Group 124">
                <a:extLst>
                  <a:ext uri="{FF2B5EF4-FFF2-40B4-BE49-F238E27FC236}">
                    <a16:creationId xmlns:a16="http://schemas.microsoft.com/office/drawing/2014/main" id="{442E02E1-C972-4D95-968C-DD62FDD35FB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36" y="1306"/>
                <a:ext cx="2011" cy="949"/>
                <a:chOff x="3121" y="1207"/>
                <a:chExt cx="2011" cy="949"/>
              </a:xfrm>
            </p:grpSpPr>
            <p:sp>
              <p:nvSpPr>
                <p:cNvPr id="21" name="Line 126">
                  <a:extLst>
                    <a:ext uri="{FF2B5EF4-FFF2-40B4-BE49-F238E27FC236}">
                      <a16:creationId xmlns:a16="http://schemas.microsoft.com/office/drawing/2014/main" id="{A0ACE8D4-A17A-425B-A607-26B70A51A6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121" y="1707"/>
                  <a:ext cx="1479" cy="435"/>
                </a:xfrm>
                <a:prstGeom prst="line">
                  <a:avLst/>
                </a:prstGeom>
                <a:noFill/>
                <a:ln w="3175">
                  <a:solidFill>
                    <a:srgbClr val="44546A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0000" tIns="46800" rIns="90000" bIns="46800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  <p:sp>
              <p:nvSpPr>
                <p:cNvPr id="22" name="Oval 127">
                  <a:extLst>
                    <a:ext uri="{FF2B5EF4-FFF2-40B4-BE49-F238E27FC236}">
                      <a16:creationId xmlns:a16="http://schemas.microsoft.com/office/drawing/2014/main" id="{BD123FF2-FAF3-4336-944F-1894AA460C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172" y="1207"/>
                  <a:ext cx="960" cy="94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9CCFF"/>
                    </a:gs>
                    <a:gs pos="50000">
                      <a:srgbClr val="FFFFFF"/>
                    </a:gs>
                    <a:gs pos="100000">
                      <a:srgbClr val="99CCFF"/>
                    </a:gs>
                  </a:gsLst>
                  <a:lin ang="5400000" scaled="1"/>
                </a:gradFill>
                <a:ln w="3175">
                  <a:solidFill>
                    <a:srgbClr val="44546A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울릉도M" pitchFamily="18" charset="-127"/>
                    <a:ea typeface="HY울릉도M" pitchFamily="18" charset="-127"/>
                  </a:endParaRPr>
                </a:p>
              </p:txBody>
            </p:sp>
          </p:grpSp>
          <p:pic>
            <p:nvPicPr>
              <p:cNvPr id="15" name="Picture 128">
                <a:extLst>
                  <a:ext uri="{FF2B5EF4-FFF2-40B4-BE49-F238E27FC236}">
                    <a16:creationId xmlns:a16="http://schemas.microsoft.com/office/drawing/2014/main" id="{567D734D-9F4E-410E-BC9D-0FDA0745A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75"/>
              <a:stretch>
                <a:fillRect/>
              </a:stretch>
            </p:blipFill>
            <p:spPr bwMode="auto">
              <a:xfrm>
                <a:off x="4272" y="1140"/>
                <a:ext cx="591" cy="407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rgbClr val="FFFFFF"/>
                  </a:gs>
                  <a:gs pos="100000">
                    <a:srgbClr val="99CCFF"/>
                  </a:gs>
                </a:gsLst>
                <a:lin ang="5400000" scaled="1"/>
              </a:gradFill>
              <a:ln w="9525">
                <a:solidFill>
                  <a:srgbClr val="E7E6E6"/>
                </a:solidFill>
                <a:miter lim="800000"/>
                <a:headEnd/>
                <a:tailEnd/>
              </a:ln>
            </p:spPr>
          </p:pic>
          <p:pic>
            <p:nvPicPr>
              <p:cNvPr id="16" name="Picture 129">
                <a:extLst>
                  <a:ext uri="{FF2B5EF4-FFF2-40B4-BE49-F238E27FC236}">
                    <a16:creationId xmlns:a16="http://schemas.microsoft.com/office/drawing/2014/main" id="{61B8D756-0171-49A4-BB54-E29B08EAF1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0" y="1619"/>
                <a:ext cx="591" cy="382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rgbClr val="FFFFFF"/>
                  </a:gs>
                  <a:gs pos="100000">
                    <a:srgbClr val="99CCFF"/>
                  </a:gs>
                </a:gsLst>
                <a:lin ang="5400000" scaled="1"/>
              </a:gradFill>
              <a:ln w="9525">
                <a:solidFill>
                  <a:srgbClr val="E7E6E6"/>
                </a:solidFill>
                <a:miter lim="800000"/>
                <a:headEnd/>
                <a:tailEnd/>
              </a:ln>
            </p:spPr>
          </p:pic>
          <p:pic>
            <p:nvPicPr>
              <p:cNvPr id="17" name="Picture 130">
                <a:extLst>
                  <a:ext uri="{FF2B5EF4-FFF2-40B4-BE49-F238E27FC236}">
                    <a16:creationId xmlns:a16="http://schemas.microsoft.com/office/drawing/2014/main" id="{D1B0C9B5-1E39-4F0A-AB5D-FCD2514ABB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9" y="1637"/>
                <a:ext cx="572" cy="377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ysClr val="window" lastClr="FFFFFF"/>
                  </a:gs>
                  <a:gs pos="100000">
                    <a:srgbClr val="99CCFF"/>
                  </a:gs>
                </a:gsLst>
                <a:lin ang="5400000" scaled="1"/>
              </a:gradFill>
              <a:ln w="9525">
                <a:solidFill>
                  <a:srgbClr val="E7E6E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131">
                <a:extLst>
                  <a:ext uri="{FF2B5EF4-FFF2-40B4-BE49-F238E27FC236}">
                    <a16:creationId xmlns:a16="http://schemas.microsoft.com/office/drawing/2014/main" id="{E945C6BE-5C63-4AE5-95B5-41A27C885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8" t="12579" r="4768" b="6610"/>
              <a:stretch>
                <a:fillRect/>
              </a:stretch>
            </p:blipFill>
            <p:spPr bwMode="auto">
              <a:xfrm>
                <a:off x="4384" y="1593"/>
                <a:ext cx="375" cy="452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rgbClr val="FFFFFF"/>
                  </a:gs>
                  <a:gs pos="100000">
                    <a:srgbClr val="99CCFF"/>
                  </a:gs>
                </a:gsLst>
                <a:lin ang="5400000" scaled="1"/>
              </a:gradFill>
              <a:ln w="9525">
                <a:solidFill>
                  <a:srgbClr val="E7E6E6"/>
                </a:solidFill>
                <a:miter lim="800000"/>
                <a:headEnd/>
                <a:tailEnd/>
              </a:ln>
            </p:spPr>
          </p:pic>
          <p:pic>
            <p:nvPicPr>
              <p:cNvPr id="19" name="Picture 132">
                <a:extLst>
                  <a:ext uri="{FF2B5EF4-FFF2-40B4-BE49-F238E27FC236}">
                    <a16:creationId xmlns:a16="http://schemas.microsoft.com/office/drawing/2014/main" id="{29020F2E-AE61-4C43-9265-AD74C0E78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6" t="16785" r="44507" b="37785"/>
              <a:stretch>
                <a:fillRect/>
              </a:stretch>
            </p:blipFill>
            <p:spPr bwMode="auto">
              <a:xfrm>
                <a:off x="3975" y="2092"/>
                <a:ext cx="580" cy="371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ysClr val="window" lastClr="FFFFFF"/>
                  </a:gs>
                  <a:gs pos="100000">
                    <a:srgbClr val="99CCFF"/>
                  </a:gs>
                </a:gsLst>
                <a:lin ang="5400000" scaled="1"/>
              </a:gradFill>
              <a:ln w="9525">
                <a:solidFill>
                  <a:srgbClr val="E7E6E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133">
                <a:extLst>
                  <a:ext uri="{FF2B5EF4-FFF2-40B4-BE49-F238E27FC236}">
                    <a16:creationId xmlns:a16="http://schemas.microsoft.com/office/drawing/2014/main" id="{2D4BE147-59D9-4951-B411-EC9C8FE92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2" t="9483" r="1855" b="12442"/>
              <a:stretch>
                <a:fillRect/>
              </a:stretch>
            </p:blipFill>
            <p:spPr bwMode="auto">
              <a:xfrm>
                <a:off x="4601" y="2092"/>
                <a:ext cx="575" cy="356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50000">
                    <a:sysClr val="window" lastClr="FFFFFF"/>
                  </a:gs>
                  <a:gs pos="100000">
                    <a:srgbClr val="99CCFF"/>
                  </a:gs>
                </a:gsLst>
                <a:lin ang="5400000" scaled="1"/>
              </a:gradFill>
              <a:ln w="9525">
                <a:solidFill>
                  <a:srgbClr val="E7E6E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134" descr="PC">
              <a:extLst>
                <a:ext uri="{FF2B5EF4-FFF2-40B4-BE49-F238E27FC236}">
                  <a16:creationId xmlns:a16="http://schemas.microsoft.com/office/drawing/2014/main" id="{A3525F35-3E1B-4AA7-9366-5AA2A487C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946" y="4895931"/>
              <a:ext cx="508000" cy="44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142">
              <a:extLst>
                <a:ext uri="{FF2B5EF4-FFF2-40B4-BE49-F238E27FC236}">
                  <a16:creationId xmlns:a16="http://schemas.microsoft.com/office/drawing/2014/main" id="{32EDB880-65D0-4F80-BAAD-85726F8CC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5404" y="5018889"/>
              <a:ext cx="733462" cy="149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관리자 콘솔 </a:t>
              </a:r>
              <a:r>
                <a:rPr kumimoji="1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</p:txBody>
        </p:sp>
        <p:sp>
          <p:nvSpPr>
            <p:cNvPr id="11" name="AutoShape 20">
              <a:extLst>
                <a:ext uri="{FF2B5EF4-FFF2-40B4-BE49-F238E27FC236}">
                  <a16:creationId xmlns:a16="http://schemas.microsoft.com/office/drawing/2014/main" id="{39D29A5B-21A5-45C7-9A7D-7B2481223E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251586" y="7076502"/>
              <a:ext cx="401324" cy="461802"/>
            </a:xfrm>
            <a:prstGeom prst="downArrow">
              <a:avLst>
                <a:gd name="adj1" fmla="val 50000"/>
                <a:gd name="adj2" fmla="val 7608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5400000" scaled="1"/>
            </a:gradFill>
            <a:ln w="12700" algn="ctr">
              <a:solidFill>
                <a:srgbClr val="3366FF"/>
              </a:solidFill>
              <a:miter lim="800000"/>
              <a:headEnd/>
              <a:tailEnd/>
            </a:ln>
          </p:spPr>
          <p:txBody>
            <a:bodyPr vert="eaVert" wrap="squar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울릉도B" pitchFamily="18" charset="-127"/>
                <a:ea typeface="HY울릉도B" pitchFamily="18" charset="-127"/>
              </a:endParaRPr>
            </a:p>
          </p:txBody>
        </p:sp>
        <p:sp>
          <p:nvSpPr>
            <p:cNvPr id="12" name="AutoShape 20">
              <a:extLst>
                <a:ext uri="{FF2B5EF4-FFF2-40B4-BE49-F238E27FC236}">
                  <a16:creationId xmlns:a16="http://schemas.microsoft.com/office/drawing/2014/main" id="{A3ECB6D3-C315-4BEF-9F53-C876321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148606" y="7083896"/>
              <a:ext cx="401324" cy="461802"/>
            </a:xfrm>
            <a:prstGeom prst="downArrow">
              <a:avLst>
                <a:gd name="adj1" fmla="val 50000"/>
                <a:gd name="adj2" fmla="val 7608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5400000" scaled="1"/>
            </a:gradFill>
            <a:ln w="12700" algn="ctr">
              <a:solidFill>
                <a:srgbClr val="3366FF"/>
              </a:solidFill>
              <a:miter lim="800000"/>
              <a:headEnd/>
              <a:tailEnd/>
            </a:ln>
          </p:spPr>
          <p:txBody>
            <a:bodyPr vert="eaVert" wrap="squar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울릉도B" pitchFamily="18" charset="-127"/>
                <a:ea typeface="HY울릉도B" pitchFamily="18" charset="-127"/>
              </a:endParaRPr>
            </a:p>
          </p:txBody>
        </p:sp>
        <p:sp>
          <p:nvSpPr>
            <p:cNvPr id="13" name="Line 125">
              <a:extLst>
                <a:ext uri="{FF2B5EF4-FFF2-40B4-BE49-F238E27FC236}">
                  <a16:creationId xmlns:a16="http://schemas.microsoft.com/office/drawing/2014/main" id="{353E012B-4954-460B-9311-C1B1D6C92CC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25997" y="4706125"/>
              <a:ext cx="1133694" cy="304811"/>
            </a:xfrm>
            <a:prstGeom prst="line">
              <a:avLst/>
            </a:prstGeom>
            <a:noFill/>
            <a:ln w="6350">
              <a:solidFill>
                <a:srgbClr val="44546A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35" name="AutoShape 20">
            <a:extLst>
              <a:ext uri="{FF2B5EF4-FFF2-40B4-BE49-F238E27FC236}">
                <a16:creationId xmlns:a16="http://schemas.microsoft.com/office/drawing/2014/main" id="{E4CBE73C-5CD8-4E8B-9097-1575F9ED099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635650" y="2523386"/>
            <a:ext cx="391189" cy="379663"/>
          </a:xfrm>
          <a:prstGeom prst="downArrow">
            <a:avLst>
              <a:gd name="adj1" fmla="val 50000"/>
              <a:gd name="adj2" fmla="val 76088"/>
            </a:avLst>
          </a:prstGeom>
          <a:gradFill rotWithShape="1">
            <a:gsLst>
              <a:gs pos="0">
                <a:srgbClr val="FFFFFF"/>
              </a:gs>
              <a:gs pos="100000">
                <a:srgbClr val="99CCFF"/>
              </a:gs>
            </a:gsLst>
            <a:lin ang="5400000" scaled="1"/>
          </a:gradFill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vert="eaVert"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000" b="1">
              <a:solidFill>
                <a:srgbClr val="FF0000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0257AA2B-1C97-49D4-9B97-0AEC08F1A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139" y="2543293"/>
            <a:ext cx="391189" cy="379663"/>
          </a:xfrm>
          <a:prstGeom prst="downArrow">
            <a:avLst>
              <a:gd name="adj1" fmla="val 50000"/>
              <a:gd name="adj2" fmla="val 76088"/>
            </a:avLst>
          </a:prstGeom>
          <a:gradFill rotWithShape="1">
            <a:gsLst>
              <a:gs pos="0">
                <a:srgbClr val="FFFFFF"/>
              </a:gs>
              <a:gs pos="100000">
                <a:srgbClr val="99CCFF"/>
              </a:gs>
            </a:gsLst>
            <a:lin ang="5400000" scaled="1"/>
          </a:gradFill>
          <a:ln w="12700" algn="ctr">
            <a:solidFill>
              <a:srgbClr val="3366FF"/>
            </a:solidFill>
            <a:miter lim="800000"/>
            <a:headEnd/>
            <a:tailEnd/>
          </a:ln>
        </p:spPr>
        <p:txBody>
          <a:bodyPr vert="eaVert"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1000" b="1">
              <a:solidFill>
                <a:srgbClr val="FF0000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4C07D8-23BC-4F80-B008-18BCAE88F8D1}"/>
              </a:ext>
            </a:extLst>
          </p:cNvPr>
          <p:cNvSpPr/>
          <p:nvPr/>
        </p:nvSpPr>
        <p:spPr>
          <a:xfrm>
            <a:off x="4713521" y="2546031"/>
            <a:ext cx="4949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UDP 161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(Get </a:t>
            </a:r>
            <a:r>
              <a:rPr kumimoji="1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Request,Response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…)</a:t>
            </a: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64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00A6629-FCCD-416B-A548-D7510A31F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1700213"/>
            <a:ext cx="137409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0" b="1" kern="0" dirty="0">
                <a:solidFill>
                  <a:prstClr val="black"/>
                </a:solidFill>
              </a:rPr>
              <a:t>7</a:t>
            </a:r>
            <a:endParaRPr kumimoji="1" lang="en-US" altLang="ko-KR" sz="1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23A1745-2D77-4FCA-8498-DEA467E58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414" y="2309814"/>
            <a:ext cx="43252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방화벽</a:t>
            </a:r>
            <a:r>
              <a:rPr kumimoji="1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1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정책</a:t>
            </a:r>
            <a:r>
              <a:rPr kumimoji="1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r>
              <a:rPr kumimoji="1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설정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E9FF028E-5F64-4788-82A0-5D0305C98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91" y="3564015"/>
            <a:ext cx="405350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NAT Overview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7-2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정책 흐름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7-3 Stateful Inspection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방식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7-4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객체 설정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7-5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객체 설정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7-6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 실습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7-7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 예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7-8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 옵션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7-9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7-10 NAT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실습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7-11 NAT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예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7-12 NAT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심화</a:t>
            </a:r>
            <a:endParaRPr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7-13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WebUI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NAT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271359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NAT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A99DEB-A8B4-4432-87A4-18AB0F8D9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49" y="1286701"/>
            <a:ext cx="7858125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Stateful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Inspection Firewall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Rule, Session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개수에 무관한 성능 보장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지원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(1:1, N:1, M:N, Static NAT, Excluded NAT, ECMP NAT, Double NAT)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직관적인 객체 관리기능 지원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(IP Address, Service, Time)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정책별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세션 제한 기능 지원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자체 통계 리포트 지원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서비스별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정책별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Dashboard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시스템 상태 모니터링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(Concurrent Session, New Session, Concurrent Log)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HA(High Availability)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Active-Active, Active-Standby, Clustering HA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(Without L4)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Dynamic Routing / VRRP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Full-Mash Firewall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인증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ID/PASSWORD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인증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OTP(One-Time Password)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TACAS+,  RADIUS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b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Privilege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권한 설정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F396-C317-426E-8300-432B54F0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49" y="4435341"/>
            <a:ext cx="5561554" cy="152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596CA-C1E1-4BC6-8551-0DECE2CD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02" y="4453629"/>
            <a:ext cx="3053023" cy="162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58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64D6F116-C9A1-434A-AF44-54899BFAC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3716338"/>
            <a:ext cx="1335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b="1"/>
              <a:t>IKE Phase </a:t>
            </a:r>
            <a:endParaRPr lang="ko-KR" altLang="en-US" b="1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0DF9695A-07FB-43CE-89DA-416302535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4470400"/>
            <a:ext cx="69215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buFont typeface="Arial" charset="0"/>
              <a:buChar char="•"/>
              <a:defRPr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Phase 1 (ISAKMP SA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설정과정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eaLnBrk="1" hangingPunct="1">
              <a:buFont typeface="Arial" charset="0"/>
              <a:buChar char="•"/>
              <a:defRPr/>
            </a:pP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defRPr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Phase 2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에서 사용될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IKE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메시지들을 보호하기 위한 마스터 키를 설정하고 상호인증을 수행</a:t>
            </a:r>
          </a:p>
          <a:p>
            <a:pPr algn="l" eaLnBrk="1" hangingPunct="1">
              <a:buFont typeface="Arial" charset="0"/>
              <a:buChar char="•"/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buFont typeface="Arial" charset="0"/>
              <a:buChar char="•"/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buFont typeface="Arial" charset="0"/>
              <a:buChar char="•"/>
              <a:defRPr/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Phase 2 (</a:t>
            </a:r>
            <a:r>
              <a:rPr lang="en-US" altLang="ko-KR" sz="1200" b="1" dirty="0" err="1">
                <a:latin typeface="맑은 고딕" pitchFamily="50" charset="-127"/>
                <a:ea typeface="맑은 고딕" pitchFamily="50" charset="-127"/>
              </a:rPr>
              <a:t>IPSec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SA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설정과정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실제 전송될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IPSec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패킷을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암호화 하기 위한 협상 과정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5A2E154D-30FA-4DD6-8D7F-0CCE6063E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5388"/>
            <a:ext cx="3167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b="1"/>
              <a:t>IKE(Internet Key Exchange)</a:t>
            </a:r>
            <a:endParaRPr lang="ko-KR" alt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1C027-02A2-4E0E-810F-2913DB4F732A}"/>
              </a:ext>
            </a:extLst>
          </p:cNvPr>
          <p:cNvSpPr txBox="1"/>
          <p:nvPr/>
        </p:nvSpPr>
        <p:spPr>
          <a:xfrm>
            <a:off x="971550" y="1843088"/>
            <a:ext cx="69850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IKE</a:t>
            </a:r>
            <a:r>
              <a:rPr lang="ko-KR" altLang="en-US" sz="1200" dirty="0"/>
              <a:t>는 </a:t>
            </a:r>
            <a:r>
              <a:rPr lang="en-US" altLang="ko-KR" sz="1200" dirty="0"/>
              <a:t>KEY Exchange, Security Services </a:t>
            </a:r>
            <a:r>
              <a:rPr lang="ko-KR" altLang="en-US" sz="1200" dirty="0"/>
              <a:t>협상 등을 </a:t>
            </a:r>
            <a:r>
              <a:rPr lang="en-US" altLang="ko-KR" sz="1200" dirty="0"/>
              <a:t>ISAKMP</a:t>
            </a:r>
            <a:r>
              <a:rPr lang="ko-KR" altLang="en-US" sz="1200" dirty="0"/>
              <a:t>를 사용</a:t>
            </a:r>
            <a:endParaRPr lang="en-US" altLang="ko-KR" sz="1200" dirty="0"/>
          </a:p>
          <a:p>
            <a:pPr algn="l">
              <a:defRPr/>
            </a:pPr>
            <a:endParaRPr lang="en-US" altLang="ko-KR" sz="1200" dirty="0"/>
          </a:p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IKE</a:t>
            </a:r>
            <a:r>
              <a:rPr lang="ko-KR" altLang="en-US" sz="1200" dirty="0"/>
              <a:t>는 여러 </a:t>
            </a:r>
            <a:r>
              <a:rPr lang="en-US" altLang="ko-KR" sz="1200" dirty="0"/>
              <a:t>Exchange</a:t>
            </a:r>
            <a:r>
              <a:rPr lang="ko-KR" altLang="en-US" sz="1200" dirty="0"/>
              <a:t>와 각각의 </a:t>
            </a:r>
            <a:r>
              <a:rPr lang="en-US" altLang="ko-KR" sz="1200" dirty="0"/>
              <a:t>Exchange</a:t>
            </a:r>
            <a:r>
              <a:rPr lang="ko-KR" altLang="en-US" sz="1200" dirty="0"/>
              <a:t>에 적용될 옵션에 대해 정의</a:t>
            </a:r>
            <a:endParaRPr lang="en-US" altLang="ko-KR" sz="1200" dirty="0"/>
          </a:p>
          <a:p>
            <a:pPr algn="l">
              <a:defRPr/>
            </a:pPr>
            <a:endParaRPr lang="en-US" altLang="ko-KR" sz="1200" dirty="0"/>
          </a:p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IKE</a:t>
            </a:r>
            <a:r>
              <a:rPr lang="ko-KR" altLang="en-US" sz="1200" dirty="0"/>
              <a:t>는 </a:t>
            </a:r>
            <a:r>
              <a:rPr lang="en-US" altLang="ko-KR" sz="1200" dirty="0"/>
              <a:t>ISAKMP</a:t>
            </a:r>
            <a:r>
              <a:rPr lang="ko-KR" altLang="en-US" sz="1200" dirty="0"/>
              <a:t>의 두 </a:t>
            </a:r>
            <a:r>
              <a:rPr lang="en-US" altLang="ko-KR" sz="1200" dirty="0"/>
              <a:t>Phase</a:t>
            </a:r>
            <a:r>
              <a:rPr lang="ko-KR" altLang="en-US" sz="1200" dirty="0"/>
              <a:t>를 사용한다</a:t>
            </a:r>
            <a:r>
              <a:rPr lang="en-US" altLang="ko-KR" sz="1200" dirty="0"/>
              <a:t>.(Phase 1, Phase 2) </a:t>
            </a:r>
          </a:p>
          <a:p>
            <a:pPr algn="l">
              <a:defRPr/>
            </a:pPr>
            <a:r>
              <a:rPr lang="en-US" altLang="ko-KR" sz="1200" dirty="0"/>
              <a:t>   </a:t>
            </a:r>
            <a:r>
              <a:rPr lang="ko-KR" altLang="en-US" sz="1200" dirty="0"/>
              <a:t>각 </a:t>
            </a:r>
            <a:r>
              <a:rPr lang="en-US" altLang="ko-KR" sz="1200" dirty="0"/>
              <a:t>phase</a:t>
            </a:r>
            <a:r>
              <a:rPr lang="ko-KR" altLang="en-US" sz="1200" dirty="0"/>
              <a:t>마다 별도의 </a:t>
            </a:r>
            <a:r>
              <a:rPr lang="en-US" altLang="ko-KR" sz="1200" dirty="0"/>
              <a:t>SA</a:t>
            </a:r>
            <a:r>
              <a:rPr lang="ko-KR" altLang="en-US" sz="1200" dirty="0"/>
              <a:t>가 설정되며</a:t>
            </a:r>
            <a:r>
              <a:rPr lang="en-US" altLang="ko-KR" sz="1200" dirty="0"/>
              <a:t>, </a:t>
            </a:r>
            <a:r>
              <a:rPr lang="ko-KR" altLang="en-US" sz="1200" dirty="0"/>
              <a:t>이 </a:t>
            </a:r>
            <a:r>
              <a:rPr lang="en-US" altLang="ko-KR" sz="1200" dirty="0"/>
              <a:t>SA</a:t>
            </a:r>
            <a:r>
              <a:rPr lang="ko-KR" altLang="en-US" sz="1200" dirty="0"/>
              <a:t>마다 쌍방은 상호 인증 후 공유 마스터 키를 생성</a:t>
            </a:r>
            <a:endParaRPr lang="en-US" altLang="ko-KR" sz="1200" dirty="0"/>
          </a:p>
          <a:p>
            <a:pPr algn="l">
              <a:defRPr/>
            </a:pPr>
            <a:r>
              <a:rPr lang="en-US" altLang="ko-KR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2131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7-2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방화벽 정책 흐름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(Flow)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8CDC3-7222-440D-9D5C-9AEE940FB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133" y="1268413"/>
            <a:ext cx="5146859" cy="516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1BFB90-3960-4AE2-9278-B95C2ED1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8773" y="1448433"/>
            <a:ext cx="310064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9486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7-3 Stateful Inspection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방식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303416-339E-40DB-879F-2ECA0501EB6B}"/>
              </a:ext>
            </a:extLst>
          </p:cNvPr>
          <p:cNvSpPr/>
          <p:nvPr/>
        </p:nvSpPr>
        <p:spPr>
          <a:xfrm>
            <a:off x="1477288" y="1425321"/>
            <a:ext cx="2039937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solidFill>
                  <a:prstClr val="black"/>
                </a:solidFill>
                <a:cs typeface="Tahoma" pitchFamily="34" charset="0"/>
              </a:rPr>
              <a:t>Stateless(ACL) </a:t>
            </a:r>
            <a:r>
              <a:rPr kumimoji="1" lang="ko-KR" altLang="en-US" sz="1600" b="1" dirty="0">
                <a:solidFill>
                  <a:prstClr val="black"/>
                </a:solidFill>
                <a:cs typeface="Tahoma" pitchFamily="34" charset="0"/>
              </a:rPr>
              <a:t>방식</a:t>
            </a:r>
            <a:endParaRPr kumimoji="1" lang="en-US" altLang="ko-KR" sz="16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FA9F4-4DF5-4F6D-AFB8-65EAF46B1A37}"/>
              </a:ext>
            </a:extLst>
          </p:cNvPr>
          <p:cNvSpPr/>
          <p:nvPr/>
        </p:nvSpPr>
        <p:spPr>
          <a:xfrm>
            <a:off x="5987375" y="1425321"/>
            <a:ext cx="1471613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b="1" dirty="0" err="1">
                <a:solidFill>
                  <a:prstClr val="black"/>
                </a:solidFill>
                <a:cs typeface="Tahoma" pitchFamily="34" charset="0"/>
              </a:rPr>
              <a:t>Statefull</a:t>
            </a:r>
            <a:r>
              <a:rPr kumimoji="1" lang="en-US" altLang="ko-KR" sz="1600" b="1" dirty="0">
                <a:solidFill>
                  <a:prstClr val="black"/>
                </a:solidFill>
                <a:cs typeface="Tahoma" pitchFamily="34" charset="0"/>
              </a:rPr>
              <a:t> </a:t>
            </a:r>
            <a:r>
              <a:rPr kumimoji="1" lang="ko-KR" altLang="en-US" sz="1600" b="1" dirty="0">
                <a:solidFill>
                  <a:prstClr val="black"/>
                </a:solidFill>
                <a:cs typeface="Tahoma" pitchFamily="34" charset="0"/>
              </a:rPr>
              <a:t>방식</a:t>
            </a:r>
            <a:endParaRPr kumimoji="1" lang="en-US" altLang="ko-KR" sz="1600" b="1" dirty="0">
              <a:solidFill>
                <a:prstClr val="black"/>
              </a:solidFill>
              <a:cs typeface="Tahoma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3AEC91-0DB9-40B0-A283-2DBA2B927069}"/>
              </a:ext>
            </a:extLst>
          </p:cNvPr>
          <p:cNvCxnSpPr/>
          <p:nvPr/>
        </p:nvCxnSpPr>
        <p:spPr>
          <a:xfrm rot="5400000">
            <a:off x="2451218" y="3604165"/>
            <a:ext cx="4357688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A54347-7727-482F-95A9-995B960A6BFE}"/>
              </a:ext>
            </a:extLst>
          </p:cNvPr>
          <p:cNvSpPr/>
          <p:nvPr/>
        </p:nvSpPr>
        <p:spPr>
          <a:xfrm>
            <a:off x="558125" y="5402010"/>
            <a:ext cx="3794125" cy="600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 </a:t>
            </a:r>
            <a:r>
              <a:rPr kumimoji="1" lang="ko-KR" altLang="en-US" sz="1100" b="1" dirty="0" err="1">
                <a:solidFill>
                  <a:prstClr val="black"/>
                </a:solidFill>
                <a:cs typeface="Tahoma" pitchFamily="34" charset="0"/>
              </a:rPr>
              <a:t>라우터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, 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스위치에서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ACL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을 설정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Packet Filtering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 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 각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Packet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의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SRC, DST / IP, Port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에 대한 단순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Filtering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 Return Packet Flow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에 대한 별도의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rule 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설정 필요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051EBF-0DE8-4C2A-A725-0BC53104511B}"/>
              </a:ext>
            </a:extLst>
          </p:cNvPr>
          <p:cNvCxnSpPr/>
          <p:nvPr/>
        </p:nvCxnSpPr>
        <p:spPr>
          <a:xfrm>
            <a:off x="1915438" y="3082671"/>
            <a:ext cx="1000125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DD52A7C-D297-41F2-AE00-5B0DABFB51A8}"/>
              </a:ext>
            </a:extLst>
          </p:cNvPr>
          <p:cNvCxnSpPr/>
          <p:nvPr/>
        </p:nvCxnSpPr>
        <p:spPr>
          <a:xfrm rot="5400000">
            <a:off x="2129749" y="2519109"/>
            <a:ext cx="5715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D48EFA-2AA3-4253-8D92-CBB3F4C39C29}"/>
              </a:ext>
            </a:extLst>
          </p:cNvPr>
          <p:cNvCxnSpPr/>
          <p:nvPr/>
        </p:nvCxnSpPr>
        <p:spPr>
          <a:xfrm rot="16200000" flipH="1">
            <a:off x="2415500" y="2804859"/>
            <a:ext cx="214312" cy="21431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DFC8B1-8E7A-49B2-9AF7-1FA8FE9FE95A}"/>
              </a:ext>
            </a:extLst>
          </p:cNvPr>
          <p:cNvCxnSpPr/>
          <p:nvPr/>
        </p:nvCxnSpPr>
        <p:spPr>
          <a:xfrm rot="5400000">
            <a:off x="1946393" y="3683540"/>
            <a:ext cx="938212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7612616-13C7-45D5-BCBD-DADD8FCBB8BD}"/>
              </a:ext>
            </a:extLst>
          </p:cNvPr>
          <p:cNvCxnSpPr/>
          <p:nvPr/>
        </p:nvCxnSpPr>
        <p:spPr>
          <a:xfrm rot="5400000">
            <a:off x="2017830" y="4540790"/>
            <a:ext cx="795338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13" name="Picture 23">
            <a:extLst>
              <a:ext uri="{FF2B5EF4-FFF2-40B4-BE49-F238E27FC236}">
                <a16:creationId xmlns:a16="http://schemas.microsoft.com/office/drawing/2014/main" id="{1813DDDA-9B3F-4E07-9AF1-A382734B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750" y="3055685"/>
            <a:ext cx="6905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A9AF57F9-5061-4D5C-8DA5-558BFA47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8" y="3081085"/>
            <a:ext cx="947737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C697EA-1B7B-4FB0-9864-8FE588F0CEBC}"/>
              </a:ext>
            </a:extLst>
          </p:cNvPr>
          <p:cNvCxnSpPr/>
          <p:nvPr/>
        </p:nvCxnSpPr>
        <p:spPr>
          <a:xfrm>
            <a:off x="6273125" y="3082671"/>
            <a:ext cx="1000125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28E1E1-C89A-49F5-BFC7-2AEBCB455832}"/>
              </a:ext>
            </a:extLst>
          </p:cNvPr>
          <p:cNvCxnSpPr/>
          <p:nvPr/>
        </p:nvCxnSpPr>
        <p:spPr>
          <a:xfrm rot="10800000">
            <a:off x="6287413" y="4047871"/>
            <a:ext cx="1000125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FAF55A-7E60-4A21-8579-4E5CE6B79FB2}"/>
              </a:ext>
            </a:extLst>
          </p:cNvPr>
          <p:cNvCxnSpPr/>
          <p:nvPr/>
        </p:nvCxnSpPr>
        <p:spPr>
          <a:xfrm rot="5400000">
            <a:off x="6487437" y="2519109"/>
            <a:ext cx="5715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B9D4938-CC1A-4C4F-AB7A-7FD2BEC4CD89}"/>
              </a:ext>
            </a:extLst>
          </p:cNvPr>
          <p:cNvCxnSpPr/>
          <p:nvPr/>
        </p:nvCxnSpPr>
        <p:spPr>
          <a:xfrm rot="16200000" flipH="1">
            <a:off x="6773187" y="2804859"/>
            <a:ext cx="214312" cy="21431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B83BAA-8DE0-4DA0-A044-3C1B46191A38}"/>
              </a:ext>
            </a:extLst>
          </p:cNvPr>
          <p:cNvCxnSpPr/>
          <p:nvPr/>
        </p:nvCxnSpPr>
        <p:spPr>
          <a:xfrm rot="5400000">
            <a:off x="6487437" y="3500184"/>
            <a:ext cx="5715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C6CDD6-9C45-4C29-8451-8469C3E0D723}"/>
              </a:ext>
            </a:extLst>
          </p:cNvPr>
          <p:cNvCxnSpPr/>
          <p:nvPr/>
        </p:nvCxnSpPr>
        <p:spPr>
          <a:xfrm rot="5400000">
            <a:off x="6411237" y="4533646"/>
            <a:ext cx="7239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1E77667-A132-4A29-854B-DD3EDF65E6B2}"/>
              </a:ext>
            </a:extLst>
          </p:cNvPr>
          <p:cNvCxnSpPr/>
          <p:nvPr/>
        </p:nvCxnSpPr>
        <p:spPr>
          <a:xfrm rot="5400000">
            <a:off x="6594594" y="3964528"/>
            <a:ext cx="357187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256C81-B8C2-404E-917B-4E645676CECC}"/>
              </a:ext>
            </a:extLst>
          </p:cNvPr>
          <p:cNvCxnSpPr/>
          <p:nvPr/>
        </p:nvCxnSpPr>
        <p:spPr>
          <a:xfrm rot="10800000" flipV="1">
            <a:off x="6549349" y="3785935"/>
            <a:ext cx="223838" cy="22383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23" name="Picture 23">
            <a:extLst>
              <a:ext uri="{FF2B5EF4-FFF2-40B4-BE49-F238E27FC236}">
                <a16:creationId xmlns:a16="http://schemas.microsoft.com/office/drawing/2014/main" id="{E157DEAF-8AE0-4F1D-BDF0-78B22162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37" y="3055685"/>
            <a:ext cx="69056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4">
            <a:extLst>
              <a:ext uri="{FF2B5EF4-FFF2-40B4-BE49-F238E27FC236}">
                <a16:creationId xmlns:a16="http://schemas.microsoft.com/office/drawing/2014/main" id="{BD907ADF-C1F4-45B3-BDA5-F4A308103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24" y="3081085"/>
            <a:ext cx="947738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501C424-011F-4547-AA00-9057407E352D}"/>
              </a:ext>
            </a:extLst>
          </p:cNvPr>
          <p:cNvCxnSpPr/>
          <p:nvPr/>
        </p:nvCxnSpPr>
        <p:spPr>
          <a:xfrm rot="5400000">
            <a:off x="6380280" y="3759740"/>
            <a:ext cx="357188" cy="0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ysDot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38DE12-03B5-4878-935A-3D3CED925891}"/>
              </a:ext>
            </a:extLst>
          </p:cNvPr>
          <p:cNvSpPr/>
          <p:nvPr/>
        </p:nvSpPr>
        <p:spPr>
          <a:xfrm>
            <a:off x="437474" y="4095496"/>
            <a:ext cx="15763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Source IP : 10.10.10.10</a:t>
            </a:r>
            <a:b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</a:b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Port : 1234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53EF0B-325F-4C99-B947-62136F0C7C40}"/>
              </a:ext>
            </a:extLst>
          </p:cNvPr>
          <p:cNvSpPr/>
          <p:nvPr/>
        </p:nvSpPr>
        <p:spPr>
          <a:xfrm>
            <a:off x="2804438" y="4152646"/>
            <a:ext cx="15763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Source IP : 20.20.20.20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Port </a:t>
            </a:r>
            <a:r>
              <a:rPr kumimoji="1" lang="en-US" altLang="ko-KR" sz="1000" b="1">
                <a:solidFill>
                  <a:prstClr val="black"/>
                </a:solidFill>
                <a:cs typeface="Tahoma" pitchFamily="34" charset="0"/>
              </a:rPr>
              <a:t>: 80</a:t>
            </a:r>
            <a:endParaRPr kumimoji="1" lang="en-US" altLang="ko-KR" sz="10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28" name="폭발 1 40">
            <a:extLst>
              <a:ext uri="{FF2B5EF4-FFF2-40B4-BE49-F238E27FC236}">
                <a16:creationId xmlns:a16="http://schemas.microsoft.com/office/drawing/2014/main" id="{0D657992-0D8E-4273-9EB5-56D67CF47E14}"/>
              </a:ext>
            </a:extLst>
          </p:cNvPr>
          <p:cNvSpPr/>
          <p:nvPr/>
        </p:nvSpPr>
        <p:spPr>
          <a:xfrm>
            <a:off x="2039263" y="3828797"/>
            <a:ext cx="714375" cy="455613"/>
          </a:xfrm>
          <a:prstGeom prst="irregularSeal1">
            <a:avLst/>
          </a:prstGeom>
          <a:solidFill>
            <a:srgbClr val="FFFF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차단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E0B70F-BEE6-47F4-B0F9-2395F7F2A0B7}"/>
              </a:ext>
            </a:extLst>
          </p:cNvPr>
          <p:cNvSpPr/>
          <p:nvPr/>
        </p:nvSpPr>
        <p:spPr>
          <a:xfrm>
            <a:off x="5058688" y="5402010"/>
            <a:ext cx="3216275" cy="600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 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관리 운용의 편의성 증가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 Packet filtering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에 비해 부하 증가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 Returned Packet Flow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에 대한 </a:t>
            </a:r>
            <a:r>
              <a:rPr kumimoji="1" lang="en-US" altLang="ko-KR" sz="1100" b="1" dirty="0">
                <a:solidFill>
                  <a:prstClr val="black"/>
                </a:solidFill>
                <a:cs typeface="Tahoma" pitchFamily="34" charset="0"/>
              </a:rPr>
              <a:t>Rule </a:t>
            </a: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자동 생성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345B1B-FEE9-4792-B38B-7558726E928F}"/>
              </a:ext>
            </a:extLst>
          </p:cNvPr>
          <p:cNvCxnSpPr/>
          <p:nvPr/>
        </p:nvCxnSpPr>
        <p:spPr>
          <a:xfrm rot="10800000">
            <a:off x="2486937" y="4038346"/>
            <a:ext cx="571500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2FF7B8-C2E7-4089-B646-4266C6BE7731}"/>
              </a:ext>
            </a:extLst>
          </p:cNvPr>
          <p:cNvSpPr/>
          <p:nvPr/>
        </p:nvSpPr>
        <p:spPr>
          <a:xfrm>
            <a:off x="1915438" y="2795335"/>
            <a:ext cx="325437" cy="261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①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C37F2A-E473-4B65-B9D6-53791C0FDDB9}"/>
              </a:ext>
            </a:extLst>
          </p:cNvPr>
          <p:cNvSpPr/>
          <p:nvPr/>
        </p:nvSpPr>
        <p:spPr>
          <a:xfrm>
            <a:off x="2701249" y="3795460"/>
            <a:ext cx="325438" cy="261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②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D215FA-07DF-4169-B875-8B4EDAAE38E9}"/>
              </a:ext>
            </a:extLst>
          </p:cNvPr>
          <p:cNvSpPr/>
          <p:nvPr/>
        </p:nvSpPr>
        <p:spPr>
          <a:xfrm>
            <a:off x="6201688" y="2795335"/>
            <a:ext cx="325437" cy="261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①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BEB977-F8D2-4FB9-845D-C5C192842039}"/>
              </a:ext>
            </a:extLst>
          </p:cNvPr>
          <p:cNvSpPr/>
          <p:nvPr/>
        </p:nvSpPr>
        <p:spPr>
          <a:xfrm>
            <a:off x="6916063" y="3804985"/>
            <a:ext cx="325437" cy="261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b="1" dirty="0">
                <a:solidFill>
                  <a:prstClr val="black"/>
                </a:solidFill>
                <a:cs typeface="Tahoma" pitchFamily="34" charset="0"/>
              </a:rPr>
              <a:t>②</a:t>
            </a:r>
            <a:endParaRPr kumimoji="1" lang="en-US" altLang="ko-KR" sz="11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0CE1F7-967E-4838-845C-E5B9703B5D55}"/>
              </a:ext>
            </a:extLst>
          </p:cNvPr>
          <p:cNvSpPr/>
          <p:nvPr/>
        </p:nvSpPr>
        <p:spPr>
          <a:xfrm>
            <a:off x="4749124" y="4095496"/>
            <a:ext cx="15763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Source IP : 10.10.10.10</a:t>
            </a:r>
            <a:b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</a:b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Port : 1234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2F5E25-241E-4D81-B950-707813E57382}"/>
              </a:ext>
            </a:extLst>
          </p:cNvPr>
          <p:cNvSpPr/>
          <p:nvPr/>
        </p:nvSpPr>
        <p:spPr>
          <a:xfrm>
            <a:off x="7116088" y="4152646"/>
            <a:ext cx="1576387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Source IP : 20.20.20.20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Port </a:t>
            </a:r>
            <a:r>
              <a:rPr kumimoji="1" lang="en-US" altLang="ko-KR" sz="1000" b="1">
                <a:solidFill>
                  <a:prstClr val="black"/>
                </a:solidFill>
                <a:cs typeface="Tahoma" pitchFamily="34" charset="0"/>
              </a:rPr>
              <a:t>: 80</a:t>
            </a:r>
            <a:endParaRPr kumimoji="1" lang="en-US" altLang="ko-KR" sz="10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3D8A99-6E36-4E54-AC53-466BC1D82FAE}"/>
              </a:ext>
            </a:extLst>
          </p:cNvPr>
          <p:cNvSpPr txBox="1"/>
          <p:nvPr/>
        </p:nvSpPr>
        <p:spPr>
          <a:xfrm>
            <a:off x="864512" y="1914272"/>
            <a:ext cx="31305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PASS : 10.10.10.10/32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itchFamily="2" charset="2"/>
              </a:rPr>
              <a:t> 20.20.20.20/32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695F7A-43E1-4162-9F60-53095A385F56}"/>
              </a:ext>
            </a:extLst>
          </p:cNvPr>
          <p:cNvSpPr txBox="1"/>
          <p:nvPr/>
        </p:nvSpPr>
        <p:spPr>
          <a:xfrm>
            <a:off x="5223787" y="1914272"/>
            <a:ext cx="31305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PASS : 10.10.10.10/32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itchFamily="2" charset="2"/>
              </a:rPr>
              <a:t> 20.20.20.20/32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4391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7-3 Stateful Inspection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동작 방식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C18BB8-6462-408F-87DE-BAB66728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26270"/>
              </p:ext>
            </p:extLst>
          </p:nvPr>
        </p:nvGraphicFramePr>
        <p:xfrm>
          <a:off x="161857" y="3268997"/>
          <a:ext cx="8820980" cy="3095100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6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객체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2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2F8F3B4-8549-446B-BEDD-820F9235D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23" b="7265"/>
          <a:stretch/>
        </p:blipFill>
        <p:spPr>
          <a:xfrm>
            <a:off x="701338" y="3589227"/>
            <a:ext cx="7641903" cy="2700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BFA83D-C853-4EF5-B4B4-0C3DB79906B6}"/>
              </a:ext>
            </a:extLst>
          </p:cNvPr>
          <p:cNvSpPr/>
          <p:nvPr/>
        </p:nvSpPr>
        <p:spPr>
          <a:xfrm>
            <a:off x="1072226" y="4576365"/>
            <a:ext cx="6981825" cy="36235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6" name="사각형 설명선 56">
            <a:extLst>
              <a:ext uri="{FF2B5EF4-FFF2-40B4-BE49-F238E27FC236}">
                <a16:creationId xmlns:a16="http://schemas.microsoft.com/office/drawing/2014/main" id="{BB1232C2-1F68-4442-B9AC-C57B020DF0CE}"/>
              </a:ext>
            </a:extLst>
          </p:cNvPr>
          <p:cNvSpPr/>
          <p:nvPr/>
        </p:nvSpPr>
        <p:spPr>
          <a:xfrm>
            <a:off x="872412" y="3870480"/>
            <a:ext cx="1387264" cy="196351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IPv4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객체 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사각형 설명선 26">
            <a:extLst>
              <a:ext uri="{FF2B5EF4-FFF2-40B4-BE49-F238E27FC236}">
                <a16:creationId xmlns:a16="http://schemas.microsoft.com/office/drawing/2014/main" id="{05866589-AF2A-44BC-8037-697DAF9F971B}"/>
              </a:ext>
            </a:extLst>
          </p:cNvPr>
          <p:cNvSpPr/>
          <p:nvPr/>
        </p:nvSpPr>
        <p:spPr>
          <a:xfrm>
            <a:off x="2087547" y="4319768"/>
            <a:ext cx="889679" cy="190726"/>
          </a:xfrm>
          <a:prstGeom prst="wedgeRectCallout">
            <a:avLst>
              <a:gd name="adj1" fmla="val -35391"/>
              <a:gd name="adj2" fmla="val 9690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입력</a:t>
            </a:r>
          </a:p>
        </p:txBody>
      </p:sp>
      <p:sp>
        <p:nvSpPr>
          <p:cNvPr id="18" name="사각형 설명선 53">
            <a:extLst>
              <a:ext uri="{FF2B5EF4-FFF2-40B4-BE49-F238E27FC236}">
                <a16:creationId xmlns:a16="http://schemas.microsoft.com/office/drawing/2014/main" id="{AFAE4B65-24ED-4D0E-9EE3-53E1C97020C0}"/>
              </a:ext>
            </a:extLst>
          </p:cNvPr>
          <p:cNvSpPr/>
          <p:nvPr/>
        </p:nvSpPr>
        <p:spPr>
          <a:xfrm>
            <a:off x="7094537" y="5778800"/>
            <a:ext cx="945105" cy="183267"/>
          </a:xfrm>
          <a:prstGeom prst="wedgeRectCallout">
            <a:avLst>
              <a:gd name="adj1" fmla="val 38925"/>
              <a:gd name="adj2" fmla="val 14143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ADD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 설명선 18">
            <a:extLst>
              <a:ext uri="{FF2B5EF4-FFF2-40B4-BE49-F238E27FC236}">
                <a16:creationId xmlns:a16="http://schemas.microsoft.com/office/drawing/2014/main" id="{F415EBA4-0670-4107-AFD3-AD7CF50CB2EE}"/>
              </a:ext>
            </a:extLst>
          </p:cNvPr>
          <p:cNvSpPr/>
          <p:nvPr/>
        </p:nvSpPr>
        <p:spPr>
          <a:xfrm>
            <a:off x="1565307" y="5054170"/>
            <a:ext cx="1369057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IP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및 네트워크 대역 입력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 설명선 17">
            <a:extLst>
              <a:ext uri="{FF2B5EF4-FFF2-40B4-BE49-F238E27FC236}">
                <a16:creationId xmlns:a16="http://schemas.microsoft.com/office/drawing/2014/main" id="{49347B73-72DF-4524-816A-C2881E5B0CC8}"/>
              </a:ext>
            </a:extLst>
          </p:cNvPr>
          <p:cNvSpPr/>
          <p:nvPr/>
        </p:nvSpPr>
        <p:spPr>
          <a:xfrm>
            <a:off x="6400407" y="5392653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65EF421-7DA3-4C16-8959-327B0A23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2425"/>
              </p:ext>
            </p:extLst>
          </p:nvPr>
        </p:nvGraphicFramePr>
        <p:xfrm>
          <a:off x="161857" y="1278532"/>
          <a:ext cx="8820980" cy="1844012"/>
        </p:xfrm>
        <a:graphic>
          <a:graphicData uri="http://schemas.openxmlformats.org/drawingml/2006/table">
            <a:tbl>
              <a:tblPr firstRow="1" bandRow="1"/>
              <a:tblGrid>
                <a:gridCol w="441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5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객체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01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)#network-list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range 192.168.1.1</a:t>
                      </a:r>
                      <a:r>
                        <a:rPr lang="en-US" altLang="ko-KR" sz="9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192.168.1.100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)#network-list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local 192.168.1.0/24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)#network-list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server 192.168.1.200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network-list range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network-list local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network-list server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policy pass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network-list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range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 정의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network-list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local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정의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(3) : network-list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server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객체 정의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(4) : network-list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range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 적용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(5) : network-list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local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 적용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(6) : network-list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server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객체 적용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634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7-4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WebUI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객체 설정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C7DC36-4063-4BDE-B4C8-33116A0A2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032803"/>
              </p:ext>
            </p:extLst>
          </p:nvPr>
        </p:nvGraphicFramePr>
        <p:xfrm>
          <a:off x="161857" y="3248633"/>
          <a:ext cx="8820980" cy="2738933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7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서비스 객체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10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E5051C-105E-4CF3-9B91-D26881F80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371850"/>
              </p:ext>
            </p:extLst>
          </p:nvPr>
        </p:nvGraphicFramePr>
        <p:xfrm>
          <a:off x="161857" y="1268413"/>
          <a:ext cx="8820980" cy="1844012"/>
        </p:xfrm>
        <a:graphic>
          <a:graphicData uri="http://schemas.openxmlformats.org/drawingml/2006/table">
            <a:tbl>
              <a:tblPr firstRow="1" bandRow="1"/>
              <a:tblGrid>
                <a:gridCol w="441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5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객체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01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)#service-list test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)#service-list test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80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description http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)#service-list test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53 description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dns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)#service-list test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udp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53 description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dns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VForce#sh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9999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network-list local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network-list server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service-list test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policy pass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(1) : service-list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test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 정의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: service-list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객체 적용 예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78FC811-E44D-4485-8EB7-EEE7D0494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76"/>
          <a:stretch/>
        </p:blipFill>
        <p:spPr>
          <a:xfrm>
            <a:off x="710863" y="3752756"/>
            <a:ext cx="7641903" cy="19855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0CC7BF-9D7B-4967-B707-7AC1B627D5E8}"/>
              </a:ext>
            </a:extLst>
          </p:cNvPr>
          <p:cNvSpPr/>
          <p:nvPr/>
        </p:nvSpPr>
        <p:spPr>
          <a:xfrm>
            <a:off x="1827042" y="4874481"/>
            <a:ext cx="5527995" cy="36235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8" name="사각형 설명선 23">
            <a:extLst>
              <a:ext uri="{FF2B5EF4-FFF2-40B4-BE49-F238E27FC236}">
                <a16:creationId xmlns:a16="http://schemas.microsoft.com/office/drawing/2014/main" id="{6D0F000C-240E-429D-9BD9-AE42389459E9}"/>
              </a:ext>
            </a:extLst>
          </p:cNvPr>
          <p:cNvSpPr/>
          <p:nvPr/>
        </p:nvSpPr>
        <p:spPr>
          <a:xfrm>
            <a:off x="881937" y="4287280"/>
            <a:ext cx="1080120" cy="196351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서비스 객체 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24">
            <a:extLst>
              <a:ext uri="{FF2B5EF4-FFF2-40B4-BE49-F238E27FC236}">
                <a16:creationId xmlns:a16="http://schemas.microsoft.com/office/drawing/2014/main" id="{1C862020-8C50-47B6-B43D-3DE264FEFC9E}"/>
              </a:ext>
            </a:extLst>
          </p:cNvPr>
          <p:cNvSpPr/>
          <p:nvPr/>
        </p:nvSpPr>
        <p:spPr>
          <a:xfrm>
            <a:off x="2727142" y="4617884"/>
            <a:ext cx="889679" cy="190726"/>
          </a:xfrm>
          <a:prstGeom prst="wedgeRectCallout">
            <a:avLst>
              <a:gd name="adj1" fmla="val -35391"/>
              <a:gd name="adj2" fmla="val 9690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입력</a:t>
            </a:r>
          </a:p>
        </p:txBody>
      </p:sp>
      <p:sp>
        <p:nvSpPr>
          <p:cNvPr id="10" name="사각형 설명선 25">
            <a:extLst>
              <a:ext uri="{FF2B5EF4-FFF2-40B4-BE49-F238E27FC236}">
                <a16:creationId xmlns:a16="http://schemas.microsoft.com/office/drawing/2014/main" id="{FF8DB0E3-4653-445E-9B0A-6E3F8D2E0D42}"/>
              </a:ext>
            </a:extLst>
          </p:cNvPr>
          <p:cNvSpPr/>
          <p:nvPr/>
        </p:nvSpPr>
        <p:spPr>
          <a:xfrm>
            <a:off x="7722697" y="5078883"/>
            <a:ext cx="945105" cy="183267"/>
          </a:xfrm>
          <a:prstGeom prst="wedgeRectCallout">
            <a:avLst>
              <a:gd name="adj1" fmla="val -34310"/>
              <a:gd name="adj2" fmla="val -10456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ADD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27">
            <a:extLst>
              <a:ext uri="{FF2B5EF4-FFF2-40B4-BE49-F238E27FC236}">
                <a16:creationId xmlns:a16="http://schemas.microsoft.com/office/drawing/2014/main" id="{C387D803-AE16-408B-B4ED-E5D29CC19B9E}"/>
              </a:ext>
            </a:extLst>
          </p:cNvPr>
          <p:cNvSpPr/>
          <p:nvPr/>
        </p:nvSpPr>
        <p:spPr>
          <a:xfrm>
            <a:off x="2483210" y="5352286"/>
            <a:ext cx="1369057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프로토콜 및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Port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입력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 설명선 28">
            <a:extLst>
              <a:ext uri="{FF2B5EF4-FFF2-40B4-BE49-F238E27FC236}">
                <a16:creationId xmlns:a16="http://schemas.microsoft.com/office/drawing/2014/main" id="{0FAF4C60-911E-4BAF-AEB4-4B4AA7A77771}"/>
              </a:ext>
            </a:extLst>
          </p:cNvPr>
          <p:cNvSpPr/>
          <p:nvPr/>
        </p:nvSpPr>
        <p:spPr>
          <a:xfrm>
            <a:off x="5697472" y="5690769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15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7-5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WebUI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네트워크 객체 설정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A454978-20E9-4BB1-AD1B-BD3F4AB78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67642"/>
              </p:ext>
            </p:extLst>
          </p:nvPr>
        </p:nvGraphicFramePr>
        <p:xfrm>
          <a:off x="4717860" y="1277557"/>
          <a:ext cx="4255803" cy="342038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방화벽 설정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5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1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100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description TEST rule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source 192.168.1.0/24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10.10.10.10/32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protocol </a:t>
                      </a:r>
                      <a:r>
                        <a:rPr lang="en-US" altLang="ko-KR" sz="1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policy drop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log connections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enable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Protocol </a:t>
                      </a:r>
                      <a:r>
                        <a:rPr lang="ko-KR" altLang="en-US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지정이 되지 않으면 모든 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Protocol</a:t>
                      </a:r>
                      <a:r>
                        <a:rPr lang="ko-KR" altLang="en-US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을 의미함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307CA1-1B1A-43B1-99BB-3DB625E00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91317"/>
              </p:ext>
            </p:extLst>
          </p:nvPr>
        </p:nvGraphicFramePr>
        <p:xfrm>
          <a:off x="152713" y="1277557"/>
          <a:ext cx="4258407" cy="3420380"/>
        </p:xfrm>
        <a:graphic>
          <a:graphicData uri="http://schemas.openxmlformats.org/drawingml/2006/table">
            <a:tbl>
              <a:tblPr firstRow="1" bandRow="1"/>
              <a:tblGrid>
                <a:gridCol w="425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7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방화벽 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5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CB038F70-03FA-46A2-BCC0-6FE1B7C0D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74" y="4832952"/>
            <a:ext cx="8813219" cy="152657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Session Log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vforce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# show logging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5 Lines: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Index  Time                 Proto      Policy Rule  Type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Src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             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Dst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      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Spt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-c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Dpt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-t   Bytes      Packets 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R_Src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    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R_Dst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    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R_Spt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-c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R_Dpt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-t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R_Bytes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R_Packets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Count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000000 04-05 16:34:10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icmp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   drop   20    n/a   192.168.1.50      10.10.10.10    0       8         0            0            0.0.0.0         0.0.0.0          0           0         0               0              5   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000001 04-05 16:34:21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icmp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굴림" pitchFamily="50" charset="-127"/>
                <a:cs typeface="Tahoma" pitchFamily="34" charset="0"/>
              </a:rPr>
              <a:t>       drop   20    n/a   192.168.1.50      10.10.10.10    0       8         0            0            0.0.0.0         0.0.0.0          0           0         0               0              5    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2B0FE80C-A7B0-481B-9B97-A81BDF7F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596" y="2661017"/>
            <a:ext cx="105509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남김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F5550B4D-50C3-4AA6-BB68-1F8D4ECFC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93" y="2779665"/>
            <a:ext cx="77405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9" name="그룹 24">
            <a:extLst>
              <a:ext uri="{FF2B5EF4-FFF2-40B4-BE49-F238E27FC236}">
                <a16:creationId xmlns:a16="http://schemas.microsoft.com/office/drawing/2014/main" id="{B38D7440-5290-467B-A56D-1E412307963D}"/>
              </a:ext>
            </a:extLst>
          </p:cNvPr>
          <p:cNvGrpSpPr>
            <a:grpSpLocks/>
          </p:cNvGrpSpPr>
          <p:nvPr/>
        </p:nvGrpSpPr>
        <p:grpSpPr bwMode="auto">
          <a:xfrm>
            <a:off x="160474" y="1846204"/>
            <a:ext cx="4148828" cy="1326595"/>
            <a:chOff x="181641" y="2500306"/>
            <a:chExt cx="8846661" cy="22756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DBFDD16-969F-4785-8541-F3DF57F40730}"/>
                </a:ext>
              </a:extLst>
            </p:cNvPr>
            <p:cNvCxnSpPr/>
            <p:nvPr/>
          </p:nvCxnSpPr>
          <p:spPr>
            <a:xfrm rot="10800000">
              <a:off x="1572906" y="3535103"/>
              <a:ext cx="6141462" cy="0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BA7CB1C-1D7F-498E-B282-66D975D62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66392" y="2928934"/>
              <a:ext cx="816142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276E30B-A7FA-4899-BBC6-EF2855E8C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9255" y="2928934"/>
              <a:ext cx="816142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A9D074AF-380D-48EE-8331-6052DDF86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867" y="3078164"/>
              <a:ext cx="947737" cy="915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8E69073C-3D9A-449B-819E-B4A161F7C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15272" y="3078164"/>
              <a:ext cx="947737" cy="915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A3340F-7839-498C-BD5A-E2B960A68D4A}"/>
                </a:ext>
              </a:extLst>
            </p:cNvPr>
            <p:cNvSpPr txBox="1"/>
            <p:nvPr/>
          </p:nvSpPr>
          <p:spPr>
            <a:xfrm>
              <a:off x="3339045" y="2500306"/>
              <a:ext cx="2619637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200.200.200.0/30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2F373-1A7B-4217-B075-E5E5A5E035F3}"/>
                </a:ext>
              </a:extLst>
            </p:cNvPr>
            <p:cNvSpPr txBox="1"/>
            <p:nvPr/>
          </p:nvSpPr>
          <p:spPr>
            <a:xfrm>
              <a:off x="5837849" y="2500306"/>
              <a:ext cx="2308921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192.168.1.0/24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0F2080-F451-42D2-9E3E-264E52B6A489}"/>
                </a:ext>
              </a:extLst>
            </p:cNvPr>
            <p:cNvSpPr txBox="1"/>
            <p:nvPr/>
          </p:nvSpPr>
          <p:spPr>
            <a:xfrm>
              <a:off x="1098017" y="2500306"/>
              <a:ext cx="2153563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10.10.10.0/24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64C136-16BD-4546-A4AF-9337A77E070A}"/>
                </a:ext>
              </a:extLst>
            </p:cNvPr>
            <p:cNvSpPr txBox="1"/>
            <p:nvPr/>
          </p:nvSpPr>
          <p:spPr>
            <a:xfrm>
              <a:off x="2574725" y="3774741"/>
              <a:ext cx="651767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B7557F-5C9E-46BF-9190-57A8A1031E86}"/>
                </a:ext>
              </a:extLst>
            </p:cNvPr>
            <p:cNvSpPr txBox="1"/>
            <p:nvPr/>
          </p:nvSpPr>
          <p:spPr>
            <a:xfrm>
              <a:off x="1268752" y="3774741"/>
              <a:ext cx="807125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.10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2EE895-FEFA-4423-89A3-20315226FD8B}"/>
                </a:ext>
              </a:extLst>
            </p:cNvPr>
            <p:cNvSpPr txBox="1"/>
            <p:nvPr/>
          </p:nvSpPr>
          <p:spPr>
            <a:xfrm>
              <a:off x="3718588" y="3774741"/>
              <a:ext cx="651767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B40B40-B988-4692-AB13-8C7DD787893D}"/>
                </a:ext>
              </a:extLst>
            </p:cNvPr>
            <p:cNvSpPr txBox="1"/>
            <p:nvPr/>
          </p:nvSpPr>
          <p:spPr>
            <a:xfrm>
              <a:off x="4938711" y="3774741"/>
              <a:ext cx="651767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.2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A06169-F6B5-4218-BD90-23B7C54D8BA8}"/>
                </a:ext>
              </a:extLst>
            </p:cNvPr>
            <p:cNvSpPr txBox="1"/>
            <p:nvPr/>
          </p:nvSpPr>
          <p:spPr>
            <a:xfrm>
              <a:off x="6081212" y="3774741"/>
              <a:ext cx="651767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CB0E7D-3D27-4041-A287-F7EC74356F76}"/>
                </a:ext>
              </a:extLst>
            </p:cNvPr>
            <p:cNvSpPr txBox="1"/>
            <p:nvPr/>
          </p:nvSpPr>
          <p:spPr>
            <a:xfrm>
              <a:off x="7136505" y="3774741"/>
              <a:ext cx="807125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.50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171C33-CAE7-4D1C-A988-729D6F332075}"/>
                </a:ext>
              </a:extLst>
            </p:cNvPr>
            <p:cNvSpPr txBox="1"/>
            <p:nvPr/>
          </p:nvSpPr>
          <p:spPr>
            <a:xfrm>
              <a:off x="181641" y="4142367"/>
              <a:ext cx="1698586" cy="633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서버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82AD6D-3876-40E6-B9D9-259F44CE3176}"/>
                </a:ext>
              </a:extLst>
            </p:cNvPr>
            <p:cNvSpPr txBox="1"/>
            <p:nvPr/>
          </p:nvSpPr>
          <p:spPr>
            <a:xfrm>
              <a:off x="2534733" y="4142367"/>
              <a:ext cx="1698586" cy="633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서버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UTM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A)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162EB-6493-4B93-9B91-236D67E43A2F}"/>
                </a:ext>
              </a:extLst>
            </p:cNvPr>
            <p:cNvSpPr txBox="1"/>
            <p:nvPr/>
          </p:nvSpPr>
          <p:spPr>
            <a:xfrm>
              <a:off x="4976054" y="4142367"/>
              <a:ext cx="1680089" cy="633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내부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UTM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B)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D672C7-9CDB-4C37-B14E-66DEAEED94F5}"/>
                </a:ext>
              </a:extLst>
            </p:cNvPr>
            <p:cNvSpPr txBox="1"/>
            <p:nvPr/>
          </p:nvSpPr>
          <p:spPr>
            <a:xfrm>
              <a:off x="7348213" y="4142367"/>
              <a:ext cx="1680089" cy="633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내부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7D2D2-1C38-4498-AC6E-A63A00F87A2C}"/>
                </a:ext>
              </a:extLst>
            </p:cNvPr>
            <p:cNvSpPr txBox="1"/>
            <p:nvPr/>
          </p:nvSpPr>
          <p:spPr>
            <a:xfrm>
              <a:off x="2304677" y="3001366"/>
              <a:ext cx="995772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eth0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4C0396-30AF-46E0-A134-AB53F4A72227}"/>
                </a:ext>
              </a:extLst>
            </p:cNvPr>
            <p:cNvSpPr txBox="1"/>
            <p:nvPr/>
          </p:nvSpPr>
          <p:spPr>
            <a:xfrm>
              <a:off x="3667783" y="3001366"/>
              <a:ext cx="995772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eth1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007297-6433-416A-A684-348991797734}"/>
                </a:ext>
              </a:extLst>
            </p:cNvPr>
            <p:cNvSpPr txBox="1"/>
            <p:nvPr/>
          </p:nvSpPr>
          <p:spPr>
            <a:xfrm>
              <a:off x="4596490" y="3001366"/>
              <a:ext cx="995772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eth1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25AC4E-84C5-45DE-AA3B-64BB9E4203F2}"/>
                </a:ext>
              </a:extLst>
            </p:cNvPr>
            <p:cNvSpPr txBox="1"/>
            <p:nvPr/>
          </p:nvSpPr>
          <p:spPr>
            <a:xfrm>
              <a:off x="6023598" y="3001366"/>
              <a:ext cx="995772" cy="395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eth0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2FF7C8C-540F-42E5-8D1E-EE7B88436FF6}"/>
              </a:ext>
            </a:extLst>
          </p:cNvPr>
          <p:cNvCxnSpPr/>
          <p:nvPr/>
        </p:nvCxnSpPr>
        <p:spPr>
          <a:xfrm flipH="1">
            <a:off x="846125" y="3437894"/>
            <a:ext cx="2824739" cy="0"/>
          </a:xfrm>
          <a:prstGeom prst="straightConnector1">
            <a:avLst/>
          </a:prstGeom>
          <a:noFill/>
          <a:ln w="12700" cap="flat" cmpd="sng" algn="ctr">
            <a:solidFill>
              <a:srgbClr val="ED7D3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33" name="폭발 1 91">
            <a:extLst>
              <a:ext uri="{FF2B5EF4-FFF2-40B4-BE49-F238E27FC236}">
                <a16:creationId xmlns:a16="http://schemas.microsoft.com/office/drawing/2014/main" id="{E7506547-057E-4FDD-8793-C43781851AFE}"/>
              </a:ext>
            </a:extLst>
          </p:cNvPr>
          <p:cNvSpPr/>
          <p:nvPr/>
        </p:nvSpPr>
        <p:spPr>
          <a:xfrm>
            <a:off x="1738595" y="3151349"/>
            <a:ext cx="1000125" cy="571500"/>
          </a:xfrm>
          <a:prstGeom prst="irregularSeal1">
            <a:avLst/>
          </a:prstGeom>
          <a:solidFill>
            <a:srgbClr val="FFFF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 DROP</a:t>
            </a: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5A79EA9-8759-4C86-B7B7-108E7186BC7A}"/>
              </a:ext>
            </a:extLst>
          </p:cNvPr>
          <p:cNvCxnSpPr/>
          <p:nvPr/>
        </p:nvCxnSpPr>
        <p:spPr>
          <a:xfrm flipH="1">
            <a:off x="908878" y="3990156"/>
            <a:ext cx="2725271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567D454-952A-4514-9C92-E34CC7CDA782}"/>
              </a:ext>
            </a:extLst>
          </p:cNvPr>
          <p:cNvSpPr/>
          <p:nvPr/>
        </p:nvSpPr>
        <p:spPr>
          <a:xfrm>
            <a:off x="1835885" y="3774257"/>
            <a:ext cx="857250" cy="428625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PASS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23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7-7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 예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5071977-BD9E-4C12-98DD-BB697FA46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1824"/>
              </p:ext>
            </p:extLst>
          </p:nvPr>
        </p:nvGraphicFramePr>
        <p:xfrm>
          <a:off x="161886" y="1268413"/>
          <a:ext cx="4255804" cy="234835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</a:t>
                      </a: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단방향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허용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(PASS)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양방향 허용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(PASS)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11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pass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12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pass bi-direction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F95BE95-56D0-4898-9569-D681C15C8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98624"/>
              </p:ext>
            </p:extLst>
          </p:nvPr>
        </p:nvGraphicFramePr>
        <p:xfrm>
          <a:off x="161886" y="3850761"/>
          <a:ext cx="4255804" cy="2286300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</a:t>
                      </a: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단방향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차단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(DROP)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양방향 차단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(DROP)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13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drop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     or 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reject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drop bi-direction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      or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reject bi-direction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6E07588D-B41C-48D1-BCE6-ED26BD39D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40775"/>
              </p:ext>
            </p:extLst>
          </p:nvPr>
        </p:nvGraphicFramePr>
        <p:xfrm>
          <a:off x="4727033" y="1269280"/>
          <a:ext cx="4255804" cy="234835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Application Gateway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정책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Application Gateway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정책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13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appgw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[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정책 객체 이름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13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appgw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http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480F3580-2952-4944-A2D4-A866BADF3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37641"/>
              </p:ext>
            </p:extLst>
          </p:nvPr>
        </p:nvGraphicFramePr>
        <p:xfrm>
          <a:off x="4727033" y="3851628"/>
          <a:ext cx="4255804" cy="2286300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Application Gateway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정책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Application Gateway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정책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4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13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appgw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ftp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rule 13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destination 10.10.10.0/24</a:t>
                      </a: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policy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appgw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im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719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7-8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 옵션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4BE080-C43D-4271-9567-3B68AE9A2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669267"/>
              </p:ext>
            </p:extLst>
          </p:nvPr>
        </p:nvGraphicFramePr>
        <p:xfrm>
          <a:off x="142876" y="1279725"/>
          <a:ext cx="8878676" cy="2346918"/>
        </p:xfrm>
        <a:graphic>
          <a:graphicData uri="http://schemas.openxmlformats.org/drawingml/2006/table">
            <a:tbl>
              <a:tblPr firstRow="1" bandRow="1"/>
              <a:tblGrid>
                <a:gridCol w="444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39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방화벽 룰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(Rule)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매칭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(Matching)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조건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3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100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192.168.1.55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192.168.1.56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168.126.63.1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168.126.63.2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53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80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udp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53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policy pass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5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900" b="1" dirty="0">
                          <a:latin typeface="+mn-ea"/>
                          <a:ea typeface="+mn-ea"/>
                          <a:cs typeface="Tahoma" pitchFamily="34" charset="0"/>
                        </a:rPr>
                        <a:t>방화벽 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  <a:cs typeface="Tahoma" pitchFamily="34" charset="0"/>
                        </a:rPr>
                        <a:t>rule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  <a:cs typeface="Tahoma" pitchFamily="34" charset="0"/>
                        </a:rPr>
                        <a:t>정책에서 같은 항목과는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or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  <a:cs typeface="Tahoma" pitchFamily="34" charset="0"/>
                        </a:rPr>
                        <a:t>조건 다른 항목과는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and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  <a:cs typeface="Tahoma" pitchFamily="34" charset="0"/>
                        </a:rPr>
                        <a:t>조건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  <a:cs typeface="Tahoma" pitchFamily="34" charset="0"/>
                        </a:rPr>
                        <a:t>처리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출발지 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IP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에서 목적지로 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IP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로 통신 할 때 해당 프로토콜 및 포트 번호만 허용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ko-KR" altLang="en-US" sz="900" b="1" dirty="0">
                          <a:latin typeface="+mn-ea"/>
                        </a:rPr>
                        <a:t>역방향으로 목적지 </a:t>
                      </a:r>
                      <a:r>
                        <a:rPr lang="en-US" altLang="ko-KR" sz="900" b="1" dirty="0">
                          <a:latin typeface="+mn-ea"/>
                        </a:rPr>
                        <a:t>IP </a:t>
                      </a:r>
                      <a:r>
                        <a:rPr lang="ko-KR" altLang="en-US" sz="900" b="1" dirty="0">
                          <a:latin typeface="+mn-ea"/>
                        </a:rPr>
                        <a:t>에서 </a:t>
                      </a:r>
                      <a:r>
                        <a:rPr lang="ko-KR" altLang="en-US" sz="900" b="1" dirty="0" err="1">
                          <a:latin typeface="+mn-ea"/>
                        </a:rPr>
                        <a:t>패킷이</a:t>
                      </a:r>
                      <a:r>
                        <a:rPr lang="ko-KR" altLang="en-US" sz="900" b="1" dirty="0">
                          <a:latin typeface="+mn-ea"/>
                        </a:rPr>
                        <a:t> 생성되어 출발지 </a:t>
                      </a:r>
                      <a:r>
                        <a:rPr lang="en-US" altLang="ko-KR" sz="900" b="1" dirty="0">
                          <a:latin typeface="+mn-ea"/>
                        </a:rPr>
                        <a:t>IP</a:t>
                      </a:r>
                      <a:r>
                        <a:rPr lang="ko-KR" altLang="en-US" sz="900" b="1" dirty="0">
                          <a:latin typeface="+mn-ea"/>
                        </a:rPr>
                        <a:t>로 들어오는 </a:t>
                      </a:r>
                      <a:r>
                        <a:rPr lang="ko-KR" altLang="en-US" sz="900" b="1" dirty="0" err="1">
                          <a:latin typeface="+mn-ea"/>
                        </a:rPr>
                        <a:t>패킷은</a:t>
                      </a:r>
                      <a:r>
                        <a:rPr lang="ko-KR" altLang="en-US" sz="900" b="1" dirty="0">
                          <a:latin typeface="+mn-ea"/>
                        </a:rPr>
                        <a:t> 방화벽 허용 룰이 없기 때문에 차단됨</a:t>
                      </a:r>
                      <a:endParaRPr lang="en-US" altLang="ko-KR" sz="900" b="1" dirty="0">
                        <a:latin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27533C6-4B27-4E30-935E-C36A68BD5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09841"/>
              </p:ext>
            </p:extLst>
          </p:nvPr>
        </p:nvGraphicFramePr>
        <p:xfrm>
          <a:off x="142875" y="4520085"/>
          <a:ext cx="8878676" cy="1844012"/>
        </p:xfrm>
        <a:graphic>
          <a:graphicData uri="http://schemas.openxmlformats.org/drawingml/2006/table">
            <a:tbl>
              <a:tblPr firstRow="1" bandRow="1"/>
              <a:tblGrid>
                <a:gridCol w="444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39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방화벽 룰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(Rule)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110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192.168.1.0/24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protocol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sport any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80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inbound interface eth1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policy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appgw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http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log connections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session-limit 100000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layer7 filtering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inspection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enable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9">
            <a:extLst>
              <a:ext uri="{FF2B5EF4-FFF2-40B4-BE49-F238E27FC236}">
                <a16:creationId xmlns:a16="http://schemas.microsoft.com/office/drawing/2014/main" id="{927040C2-4D3C-41A6-8327-783CB8797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96" y="1684770"/>
            <a:ext cx="190949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IP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192.168.1.55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</a:t>
            </a:r>
          </a:p>
        </p:txBody>
      </p:sp>
      <p:sp>
        <p:nvSpPr>
          <p:cNvPr id="7" name="Line 38">
            <a:extLst>
              <a:ext uri="{FF2B5EF4-FFF2-40B4-BE49-F238E27FC236}">
                <a16:creationId xmlns:a16="http://schemas.microsoft.com/office/drawing/2014/main" id="{710A12A8-E286-4771-93A6-E48FBC625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5737" y="1788657"/>
            <a:ext cx="323697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Text Box 39">
            <a:extLst>
              <a:ext uri="{FF2B5EF4-FFF2-40B4-BE49-F238E27FC236}">
                <a16:creationId xmlns:a16="http://schemas.microsoft.com/office/drawing/2014/main" id="{8C528892-114C-45C3-87C8-9A5158347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714" y="1811942"/>
            <a:ext cx="201208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IP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192.168.1.56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이면서</a:t>
            </a:r>
          </a:p>
        </p:txBody>
      </p:sp>
      <p:sp>
        <p:nvSpPr>
          <p:cNvPr id="9" name="Text Box 39">
            <a:extLst>
              <a:ext uri="{FF2B5EF4-FFF2-40B4-BE49-F238E27FC236}">
                <a16:creationId xmlns:a16="http://schemas.microsoft.com/office/drawing/2014/main" id="{5570E899-DB78-40AE-8993-AB5D81857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714" y="1949228"/>
            <a:ext cx="190949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IP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168.126.63.1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</a:t>
            </a:r>
          </a:p>
        </p:txBody>
      </p:sp>
      <p:sp>
        <p:nvSpPr>
          <p:cNvPr id="10" name="Text Box 39">
            <a:extLst>
              <a:ext uri="{FF2B5EF4-FFF2-40B4-BE49-F238E27FC236}">
                <a16:creationId xmlns:a16="http://schemas.microsoft.com/office/drawing/2014/main" id="{3D47ABD4-A4DD-4870-8E85-F01F80E9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714" y="2091475"/>
            <a:ext cx="201208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IP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168.126.63.2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이면서</a:t>
            </a: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FC2D3F80-E01F-4155-A7FB-2B9A5A496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96" y="2370099"/>
            <a:ext cx="201208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tcp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목적지 포트가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또는</a:t>
            </a:r>
          </a:p>
        </p:txBody>
      </p:sp>
      <p:sp>
        <p:nvSpPr>
          <p:cNvPr id="12" name="Text Box 39">
            <a:extLst>
              <a:ext uri="{FF2B5EF4-FFF2-40B4-BE49-F238E27FC236}">
                <a16:creationId xmlns:a16="http://schemas.microsoft.com/office/drawing/2014/main" id="{64B446A7-0638-4D25-A10A-90D78A71A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95" y="2505218"/>
            <a:ext cx="204895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udp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목적지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포트가 </a:t>
            </a: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또는</a:t>
            </a: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7D58654E-FE79-4042-92AE-A115CFD32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795" y="2641702"/>
            <a:ext cx="204895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udp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목적지 포트가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Box 39">
            <a:extLst>
              <a:ext uri="{FF2B5EF4-FFF2-40B4-BE49-F238E27FC236}">
                <a16:creationId xmlns:a16="http://schemas.microsoft.com/office/drawing/2014/main" id="{FF7A1CF4-1DD8-4730-86E4-935DAC8AC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4026" y="2778239"/>
            <a:ext cx="97654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패킷을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통과 시킴</a:t>
            </a:r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9764793F-93CF-487E-B5E8-FD5B893A0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0499" y="1919882"/>
            <a:ext cx="323697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id="{A88DF72A-D070-437D-B27F-00561857F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5756" y="2058157"/>
            <a:ext cx="306172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Line 38">
            <a:extLst>
              <a:ext uri="{FF2B5EF4-FFF2-40B4-BE49-F238E27FC236}">
                <a16:creationId xmlns:a16="http://schemas.microsoft.com/office/drawing/2014/main" id="{65553D77-8922-4C8B-8064-FBB12BD35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5756" y="2204285"/>
            <a:ext cx="306172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6A0B8A94-8420-4649-8E75-D6F777977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786" y="2472728"/>
            <a:ext cx="279169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2491B12C-0639-41F4-B273-DB1887211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5667" y="2347239"/>
            <a:ext cx="387181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39593AC4-E26D-43F6-BA1E-4D29E5EB33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786" y="2604569"/>
            <a:ext cx="279169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1" name="Line 38">
            <a:extLst>
              <a:ext uri="{FF2B5EF4-FFF2-40B4-BE49-F238E27FC236}">
                <a16:creationId xmlns:a16="http://schemas.microsoft.com/office/drawing/2014/main" id="{ADD46792-EA29-4B13-A8FB-5FFB8D51B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0791" y="2745934"/>
            <a:ext cx="274668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2" name="Text Box 39">
            <a:extLst>
              <a:ext uri="{FF2B5EF4-FFF2-40B4-BE49-F238E27FC236}">
                <a16:creationId xmlns:a16="http://schemas.microsoft.com/office/drawing/2014/main" id="{9ACE1F2E-F81A-4E81-976F-5F7B91AC8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96" y="2235084"/>
            <a:ext cx="1213794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프로토콜이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icmp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</a:t>
            </a:r>
          </a:p>
        </p:txBody>
      </p:sp>
      <p:sp>
        <p:nvSpPr>
          <p:cNvPr id="23" name="Line 38">
            <a:extLst>
              <a:ext uri="{FF2B5EF4-FFF2-40B4-BE49-F238E27FC236}">
                <a16:creationId xmlns:a16="http://schemas.microsoft.com/office/drawing/2014/main" id="{091FD314-94A3-4FA8-9520-155794339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651" y="2886359"/>
            <a:ext cx="400682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B364352-CB53-4C6F-874E-36DCB9EBF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19093"/>
              </p:ext>
            </p:extLst>
          </p:nvPr>
        </p:nvGraphicFramePr>
        <p:xfrm>
          <a:off x="142875" y="3729045"/>
          <a:ext cx="8878676" cy="681980"/>
        </p:xfrm>
        <a:graphic>
          <a:graphicData uri="http://schemas.openxmlformats.org/drawingml/2006/table">
            <a:tbl>
              <a:tblPr firstRow="1" bandRow="1"/>
              <a:tblGrid>
                <a:gridCol w="444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39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방화벽 룰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(Rule)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(Sequence)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일괄 변경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UTM-1(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resequence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start 100 increment 100 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rule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전체를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100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부터 시작해서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씩 증가 하도록 변경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 Box 39">
            <a:extLst>
              <a:ext uri="{FF2B5EF4-FFF2-40B4-BE49-F238E27FC236}">
                <a16:creationId xmlns:a16="http://schemas.microsoft.com/office/drawing/2014/main" id="{7C7C3FFA-2B01-4A95-A259-A97C5655C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714" y="5331835"/>
            <a:ext cx="280237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패킷이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들어오는 인터페이스를 지정 하고 싶을 경우 설정</a:t>
            </a:r>
          </a:p>
        </p:txBody>
      </p:sp>
      <p:sp>
        <p:nvSpPr>
          <p:cNvPr id="26" name="Text Box 39">
            <a:extLst>
              <a:ext uri="{FF2B5EF4-FFF2-40B4-BE49-F238E27FC236}">
                <a16:creationId xmlns:a16="http://schemas.microsoft.com/office/drawing/2014/main" id="{DB267E8D-CAF3-4A01-B191-FE94401FC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96" y="5610459"/>
            <a:ext cx="2978701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해당된 룰에 걸린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로그를 남기고 싶을 경우 설정</a:t>
            </a:r>
          </a:p>
        </p:txBody>
      </p:sp>
      <p:sp>
        <p:nvSpPr>
          <p:cNvPr id="27" name="Text Box 39">
            <a:extLst>
              <a:ext uri="{FF2B5EF4-FFF2-40B4-BE49-F238E27FC236}">
                <a16:creationId xmlns:a16="http://schemas.microsoft.com/office/drawing/2014/main" id="{B452BA55-3B74-4CFD-8355-2AFD8F48F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95" y="5745578"/>
            <a:ext cx="2699778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방화벽 룰에서 출발지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아이피별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세션 제한을 설정</a:t>
            </a:r>
          </a:p>
        </p:txBody>
      </p:sp>
      <p:sp>
        <p:nvSpPr>
          <p:cNvPr id="28" name="Text Box 39">
            <a:extLst>
              <a:ext uri="{FF2B5EF4-FFF2-40B4-BE49-F238E27FC236}">
                <a16:creationId xmlns:a16="http://schemas.microsoft.com/office/drawing/2014/main" id="{AE3C2448-810A-4B2D-BF34-B716B7909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795" y="5882062"/>
            <a:ext cx="374173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방화벽 룰의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L7 Filter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(policy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옶션이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없을 경우 기본 정책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3529BEFD-FD18-4DF5-9F0B-1EB69D4CC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4026" y="6018599"/>
            <a:ext cx="3562194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방화벽 룰의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IPS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적용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(policy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옵션이 없을 경우 기본 정책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0" name="Line 38">
            <a:extLst>
              <a:ext uri="{FF2B5EF4-FFF2-40B4-BE49-F238E27FC236}">
                <a16:creationId xmlns:a16="http://schemas.microsoft.com/office/drawing/2014/main" id="{D8BD2F30-011C-42EE-9559-301FE20D1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716" y="5444645"/>
            <a:ext cx="342176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1625BF15-C572-4AD8-9EA0-8AA73CD7D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0681" y="5713088"/>
            <a:ext cx="373679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2" name="Line 38">
            <a:extLst>
              <a:ext uri="{FF2B5EF4-FFF2-40B4-BE49-F238E27FC236}">
                <a16:creationId xmlns:a16="http://schemas.microsoft.com/office/drawing/2014/main" id="{E948A959-7BC4-4CD2-B918-703B96DD4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0691" y="5587599"/>
            <a:ext cx="364678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9959834F-D847-4D7B-B713-D0A65987D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5706" y="5844929"/>
            <a:ext cx="351177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04710C44-8493-4D02-999A-B9D313103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0671" y="5986294"/>
            <a:ext cx="382680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A2B60DF5-B5C2-434C-B2CF-000F3DC25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96" y="5475444"/>
            <a:ext cx="2576346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정책 설정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(pass, drop, reject,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appgw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1A500D18-06A9-4E92-A3C6-4F3D878FF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0671" y="6126719"/>
            <a:ext cx="382680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4998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7-9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WebUI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설정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0E0A3E-6963-4F17-8977-EF10570B9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506219"/>
              </p:ext>
            </p:extLst>
          </p:nvPr>
        </p:nvGraphicFramePr>
        <p:xfrm>
          <a:off x="180145" y="1268413"/>
          <a:ext cx="8820980" cy="4862512"/>
        </p:xfrm>
        <a:graphic>
          <a:graphicData uri="http://schemas.openxmlformats.org/drawingml/2006/table">
            <a:tbl>
              <a:tblPr firstRow="1" bandRow="1"/>
              <a:tblGrid>
                <a:gridCol w="88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http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/ https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방화벽 설정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E5EE970-BBE1-4A32-85F9-800A3155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38" y="1547799"/>
            <a:ext cx="7652015" cy="44006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1B917D-A3E2-42E7-96E4-30458D0FA447}"/>
              </a:ext>
            </a:extLst>
          </p:cNvPr>
          <p:cNvSpPr/>
          <p:nvPr/>
        </p:nvSpPr>
        <p:spPr>
          <a:xfrm>
            <a:off x="2356812" y="2426225"/>
            <a:ext cx="4462990" cy="743418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7" name="사각형 설명선 56">
            <a:extLst>
              <a:ext uri="{FF2B5EF4-FFF2-40B4-BE49-F238E27FC236}">
                <a16:creationId xmlns:a16="http://schemas.microsoft.com/office/drawing/2014/main" id="{C4BEE6B1-8E79-49B9-9558-1BCE30A9F8F4}"/>
              </a:ext>
            </a:extLst>
          </p:cNvPr>
          <p:cNvSpPr/>
          <p:nvPr/>
        </p:nvSpPr>
        <p:spPr>
          <a:xfrm>
            <a:off x="900225" y="3466105"/>
            <a:ext cx="1150073" cy="196351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IPv4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룰 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 설명선 26">
            <a:extLst>
              <a:ext uri="{FF2B5EF4-FFF2-40B4-BE49-F238E27FC236}">
                <a16:creationId xmlns:a16="http://schemas.microsoft.com/office/drawing/2014/main" id="{641389F5-A63D-4C8C-9740-C02ADF4A9F51}"/>
              </a:ext>
            </a:extLst>
          </p:cNvPr>
          <p:cNvSpPr/>
          <p:nvPr/>
        </p:nvSpPr>
        <p:spPr>
          <a:xfrm>
            <a:off x="3510515" y="2395510"/>
            <a:ext cx="1581454" cy="190726"/>
          </a:xfrm>
          <a:prstGeom prst="wedgeRectCallout">
            <a:avLst>
              <a:gd name="adj1" fmla="val -66524"/>
              <a:gd name="adj2" fmla="val -1296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룰 번호 입력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룰 간 우선순위</a:t>
            </a:r>
          </a:p>
        </p:txBody>
      </p:sp>
      <p:sp>
        <p:nvSpPr>
          <p:cNvPr id="9" name="사각형 설명선 53">
            <a:extLst>
              <a:ext uri="{FF2B5EF4-FFF2-40B4-BE49-F238E27FC236}">
                <a16:creationId xmlns:a16="http://schemas.microsoft.com/office/drawing/2014/main" id="{1F04D8F2-B7F4-47E9-88F4-086B7C3B9839}"/>
              </a:ext>
            </a:extLst>
          </p:cNvPr>
          <p:cNvSpPr/>
          <p:nvPr/>
        </p:nvSpPr>
        <p:spPr>
          <a:xfrm>
            <a:off x="7043407" y="5433705"/>
            <a:ext cx="945105" cy="183267"/>
          </a:xfrm>
          <a:prstGeom prst="wedgeRectCallout">
            <a:avLst>
              <a:gd name="adj1" fmla="val 38925"/>
              <a:gd name="adj2" fmla="val 14143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ADD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18">
            <a:extLst>
              <a:ext uri="{FF2B5EF4-FFF2-40B4-BE49-F238E27FC236}">
                <a16:creationId xmlns:a16="http://schemas.microsoft.com/office/drawing/2014/main" id="{D5FD24B9-DE9A-4D82-8CE1-F3700C4828F7}"/>
              </a:ext>
            </a:extLst>
          </p:cNvPr>
          <p:cNvSpPr/>
          <p:nvPr/>
        </p:nvSpPr>
        <p:spPr>
          <a:xfrm>
            <a:off x="5310715" y="5372119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9.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 설명선 19">
            <a:extLst>
              <a:ext uri="{FF2B5EF4-FFF2-40B4-BE49-F238E27FC236}">
                <a16:creationId xmlns:a16="http://schemas.microsoft.com/office/drawing/2014/main" id="{11848D4F-0A76-4D02-9AF4-A7F1361E73D3}"/>
              </a:ext>
            </a:extLst>
          </p:cNvPr>
          <p:cNvSpPr/>
          <p:nvPr/>
        </p:nvSpPr>
        <p:spPr>
          <a:xfrm>
            <a:off x="5715760" y="2586236"/>
            <a:ext cx="1048593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출발지 객체 선택</a:t>
            </a:r>
          </a:p>
        </p:txBody>
      </p:sp>
      <p:sp>
        <p:nvSpPr>
          <p:cNvPr id="12" name="사각형 설명선 20">
            <a:extLst>
              <a:ext uri="{FF2B5EF4-FFF2-40B4-BE49-F238E27FC236}">
                <a16:creationId xmlns:a16="http://schemas.microsoft.com/office/drawing/2014/main" id="{5283EC75-5673-4C01-AE74-36631C7ACC48}"/>
              </a:ext>
            </a:extLst>
          </p:cNvPr>
          <p:cNvSpPr/>
          <p:nvPr/>
        </p:nvSpPr>
        <p:spPr>
          <a:xfrm>
            <a:off x="5715760" y="2786266"/>
            <a:ext cx="1048593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목적지 객체 선택</a:t>
            </a:r>
          </a:p>
        </p:txBody>
      </p:sp>
      <p:sp>
        <p:nvSpPr>
          <p:cNvPr id="13" name="사각형 설명선 22">
            <a:extLst>
              <a:ext uri="{FF2B5EF4-FFF2-40B4-BE49-F238E27FC236}">
                <a16:creationId xmlns:a16="http://schemas.microsoft.com/office/drawing/2014/main" id="{D9557A14-492B-42D8-A2A6-C822FC8BC814}"/>
              </a:ext>
            </a:extLst>
          </p:cNvPr>
          <p:cNvSpPr/>
          <p:nvPr/>
        </p:nvSpPr>
        <p:spPr>
          <a:xfrm>
            <a:off x="4815660" y="2994864"/>
            <a:ext cx="1048593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서비스 객체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9F5B1F-C503-4B20-9E5E-05913E356DBB}"/>
              </a:ext>
            </a:extLst>
          </p:cNvPr>
          <p:cNvSpPr/>
          <p:nvPr/>
        </p:nvSpPr>
        <p:spPr>
          <a:xfrm>
            <a:off x="2356812" y="4922447"/>
            <a:ext cx="4462990" cy="183267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5" name="사각형 설명선 24">
            <a:extLst>
              <a:ext uri="{FF2B5EF4-FFF2-40B4-BE49-F238E27FC236}">
                <a16:creationId xmlns:a16="http://schemas.microsoft.com/office/drawing/2014/main" id="{7651DEC6-1A41-4A5D-98A6-3396E21C4798}"/>
              </a:ext>
            </a:extLst>
          </p:cNvPr>
          <p:cNvSpPr/>
          <p:nvPr/>
        </p:nvSpPr>
        <p:spPr>
          <a:xfrm>
            <a:off x="2873542" y="5207838"/>
            <a:ext cx="1083997" cy="183267"/>
          </a:xfrm>
          <a:prstGeom prst="wedgeRectCallout">
            <a:avLst>
              <a:gd name="adj1" fmla="val -34552"/>
              <a:gd name="adj2" fmla="val -10370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8.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사용여부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yes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C23CD6-ED54-4D7F-876F-AFEEA83F185B}"/>
              </a:ext>
            </a:extLst>
          </p:cNvPr>
          <p:cNvSpPr/>
          <p:nvPr/>
        </p:nvSpPr>
        <p:spPr>
          <a:xfrm>
            <a:off x="2359437" y="4195710"/>
            <a:ext cx="4462990" cy="183267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7" name="사각형 설명선 27">
            <a:extLst>
              <a:ext uri="{FF2B5EF4-FFF2-40B4-BE49-F238E27FC236}">
                <a16:creationId xmlns:a16="http://schemas.microsoft.com/office/drawing/2014/main" id="{93A01AD6-6F43-4FB3-835B-4F25BD564CAE}"/>
              </a:ext>
            </a:extLst>
          </p:cNvPr>
          <p:cNvSpPr/>
          <p:nvPr/>
        </p:nvSpPr>
        <p:spPr>
          <a:xfrm>
            <a:off x="3420505" y="4417488"/>
            <a:ext cx="1221169" cy="183267"/>
          </a:xfrm>
          <a:prstGeom prst="wedgeRectCallout">
            <a:avLst>
              <a:gd name="adj1" fmla="val -41251"/>
              <a:gd name="adj2" fmla="val -98506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정책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(Pass/Drop)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4267018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7-10 NAT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실습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F62E75-1A75-4A49-879D-0E190BA73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30273"/>
              </p:ext>
            </p:extLst>
          </p:nvPr>
        </p:nvGraphicFramePr>
        <p:xfrm>
          <a:off x="4718838" y="1277557"/>
          <a:ext cx="4255803" cy="230422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Source NAT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4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vforce#</a:t>
                      </a:r>
                      <a:r>
                        <a:rPr lang="en-US" altLang="ko-KR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100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source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192.168.1.50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80.80.80.80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eth1 auto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enable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  <a:endParaRPr lang="en-US" altLang="ko-KR" sz="9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Source NAT : 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최종 경로를 </a:t>
                      </a:r>
                      <a:r>
                        <a:rPr lang="ko-KR" altLang="en-US" sz="9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선택후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패킷이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나갈때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Source IP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를 변경 함</a:t>
                      </a: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.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E34634-BEEB-416E-B8FC-A6A98553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54940"/>
              </p:ext>
            </p:extLst>
          </p:nvPr>
        </p:nvGraphicFramePr>
        <p:xfrm>
          <a:off x="153691" y="1277557"/>
          <a:ext cx="4258407" cy="2304220"/>
        </p:xfrm>
        <a:graphic>
          <a:graphicData uri="http://schemas.openxmlformats.org/drawingml/2006/table">
            <a:tbl>
              <a:tblPr firstRow="1" bandRow="1"/>
              <a:tblGrid>
                <a:gridCol w="425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7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NAT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구성도 예시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(SNAT)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3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D1F01A31-29F6-45D4-AC24-4AEADF9D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29" y="1618836"/>
            <a:ext cx="4018505" cy="99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FCD9B-F15C-49CA-88BA-AEBBFC838D6B}"/>
              </a:ext>
            </a:extLst>
          </p:cNvPr>
          <p:cNvSpPr txBox="1"/>
          <p:nvPr/>
        </p:nvSpPr>
        <p:spPr>
          <a:xfrm>
            <a:off x="142875" y="2394537"/>
            <a:ext cx="7304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192.168.1.50</a:t>
            </a:r>
            <a:endParaRPr kumimoji="1" lang="ko-KR" altLang="en-US" sz="800" b="1" dirty="0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4478A-724A-4101-A609-51C35BC2ACCE}"/>
              </a:ext>
            </a:extLst>
          </p:cNvPr>
          <p:cNvSpPr txBox="1"/>
          <p:nvPr/>
        </p:nvSpPr>
        <p:spPr>
          <a:xfrm>
            <a:off x="3750519" y="2394537"/>
            <a:ext cx="6705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80.80.80.80</a:t>
            </a:r>
            <a:endParaRPr kumimoji="1" lang="ko-KR" altLang="en-US" sz="800" b="1" dirty="0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C8DA5-51AA-4E21-A399-6E5E9F688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77236"/>
              </p:ext>
            </p:extLst>
          </p:nvPr>
        </p:nvGraphicFramePr>
        <p:xfrm>
          <a:off x="179382" y="3104652"/>
          <a:ext cx="2086003" cy="396240"/>
        </p:xfrm>
        <a:graphic>
          <a:graphicData uri="http://schemas.openxmlformats.org/drawingml/2006/table">
            <a:tbl>
              <a:tblPr firstRow="1" bandRow="1"/>
              <a:tblGrid>
                <a:gridCol w="66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출발지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Port</a:t>
                      </a:r>
                      <a:endParaRPr lang="ko-KR" altLang="en-US" sz="7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목적지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/>
                        <a:t>Port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C00000"/>
                          </a:solidFill>
                        </a:rPr>
                        <a:t>192.168.1.50</a:t>
                      </a:r>
                      <a:endParaRPr lang="ko-KR" altLang="en-US" sz="7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>
                          <a:solidFill>
                            <a:srgbClr val="C00000"/>
                          </a:solidFill>
                        </a:rPr>
                        <a:t>2900</a:t>
                      </a:r>
                      <a:endParaRPr lang="ko-KR" altLang="en-US" sz="7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80.80.80.80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80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F49959-451B-4DE2-9F30-7F258879B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28989"/>
              </p:ext>
            </p:extLst>
          </p:nvPr>
        </p:nvGraphicFramePr>
        <p:xfrm>
          <a:off x="2394796" y="3104652"/>
          <a:ext cx="1990666" cy="396240"/>
        </p:xfrm>
        <a:graphic>
          <a:graphicData uri="http://schemas.openxmlformats.org/drawingml/2006/table">
            <a:tbl>
              <a:tblPr firstRow="1" bandRow="1"/>
              <a:tblGrid>
                <a:gridCol w="58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출발지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Port</a:t>
                      </a:r>
                      <a:endParaRPr lang="ko-KR" altLang="en-US" sz="7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목적지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/>
                        <a:t>Port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C00000"/>
                          </a:solidFill>
                        </a:rPr>
                        <a:t>50.50.50.1</a:t>
                      </a:r>
                      <a:endParaRPr lang="ko-KR" altLang="en-US" sz="7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C00000"/>
                          </a:solidFill>
                        </a:rPr>
                        <a:t>2900</a:t>
                      </a:r>
                      <a:endParaRPr lang="ko-KR" altLang="en-US" sz="7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80.80.80.80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80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D47E9E-03C0-4232-9472-D1E0814AD427}"/>
              </a:ext>
            </a:extLst>
          </p:cNvPr>
          <p:cNvSpPr txBox="1"/>
          <p:nvPr/>
        </p:nvSpPr>
        <p:spPr>
          <a:xfrm>
            <a:off x="2774198" y="2399672"/>
            <a:ext cx="65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Eth1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50.50.50.1</a:t>
            </a:r>
          </a:p>
        </p:txBody>
      </p:sp>
      <p:sp>
        <p:nvSpPr>
          <p:cNvPr id="12" name="오른쪽으로 구부러진 화살표 46">
            <a:extLst>
              <a:ext uri="{FF2B5EF4-FFF2-40B4-BE49-F238E27FC236}">
                <a16:creationId xmlns:a16="http://schemas.microsoft.com/office/drawing/2014/main" id="{0667BDF6-67C2-4C91-8F4A-3021D275097B}"/>
              </a:ext>
            </a:extLst>
          </p:cNvPr>
          <p:cNvSpPr/>
          <p:nvPr/>
        </p:nvSpPr>
        <p:spPr>
          <a:xfrm rot="747735">
            <a:off x="2357097" y="2012214"/>
            <a:ext cx="438582" cy="1107820"/>
          </a:xfrm>
          <a:prstGeom prst="curved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포인트가 8개인 별 48">
            <a:extLst>
              <a:ext uri="{FF2B5EF4-FFF2-40B4-BE49-F238E27FC236}">
                <a16:creationId xmlns:a16="http://schemas.microsoft.com/office/drawing/2014/main" id="{E0924224-E39D-48B2-97F3-BEA44188BEAB}"/>
              </a:ext>
            </a:extLst>
          </p:cNvPr>
          <p:cNvSpPr/>
          <p:nvPr/>
        </p:nvSpPr>
        <p:spPr>
          <a:xfrm>
            <a:off x="2733604" y="1948497"/>
            <a:ext cx="503556" cy="313081"/>
          </a:xfrm>
          <a:prstGeom prst="star8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26A2F-F2F2-4AF0-9756-E8D923A0F1F3}"/>
              </a:ext>
            </a:extLst>
          </p:cNvPr>
          <p:cNvSpPr txBox="1"/>
          <p:nvPr/>
        </p:nvSpPr>
        <p:spPr>
          <a:xfrm>
            <a:off x="1726481" y="2399672"/>
            <a:ext cx="684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Eth0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192.168.1.1</a:t>
            </a:r>
            <a:endParaRPr kumimoji="1" lang="ko-KR" altLang="en-US" sz="8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26F889-8B24-4636-8873-4EC038F2A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03480"/>
              </p:ext>
            </p:extLst>
          </p:nvPr>
        </p:nvGraphicFramePr>
        <p:xfrm>
          <a:off x="4718838" y="3797837"/>
          <a:ext cx="4255803" cy="230422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Destination NAT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4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vforce#</a:t>
                      </a:r>
                      <a:r>
                        <a:rPr lang="en-US" altLang="ko-KR" sz="9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  <a:endParaRPr lang="fr-FR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fr-FR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nat 110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fr-FR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source </a:t>
                      </a:r>
                      <a:r>
                        <a:rPr lang="fr-FR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192.168.1.50</a:t>
                      </a:r>
                      <a:endParaRPr lang="fr-FR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fr-FR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</a:t>
                      </a:r>
                      <a:r>
                        <a:rPr lang="fr-FR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80.80.80.80</a:t>
                      </a:r>
                      <a:endParaRPr lang="fr-FR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fr-FR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 </a:t>
                      </a:r>
                      <a:r>
                        <a:rPr lang="fr-FR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80.80.80.81</a:t>
                      </a:r>
                      <a:endParaRPr lang="fr-FR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fr-FR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enable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config-ip-nat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  <a:endParaRPr lang="en-US" altLang="ko-KR" sz="9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NAT : </a:t>
                      </a:r>
                      <a:r>
                        <a:rPr lang="ko-KR" altLang="en-US" sz="9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패킷이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들어 오면 바로 </a:t>
                      </a: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IP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를 변경 함</a:t>
                      </a:r>
                      <a:endParaRPr lang="en-US" altLang="ko-KR" sz="900" b="1" i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878057-8112-44C7-900E-4F44A0EBB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34486"/>
              </p:ext>
            </p:extLst>
          </p:nvPr>
        </p:nvGraphicFramePr>
        <p:xfrm>
          <a:off x="153691" y="3797837"/>
          <a:ext cx="4258407" cy="2304220"/>
        </p:xfrm>
        <a:graphic>
          <a:graphicData uri="http://schemas.openxmlformats.org/drawingml/2006/table">
            <a:tbl>
              <a:tblPr firstRow="1" bandRow="1"/>
              <a:tblGrid>
                <a:gridCol w="425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7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NAT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구성도 예시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(DNAT)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3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4">
            <a:extLst>
              <a:ext uri="{FF2B5EF4-FFF2-40B4-BE49-F238E27FC236}">
                <a16:creationId xmlns:a16="http://schemas.microsoft.com/office/drawing/2014/main" id="{0D7F56C1-723D-405F-8A36-E2C4B47A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29" y="4139116"/>
            <a:ext cx="4018505" cy="99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0ACACB-54FF-4FCF-A8CA-6525F20D9924}"/>
              </a:ext>
            </a:extLst>
          </p:cNvPr>
          <p:cNvSpPr txBox="1"/>
          <p:nvPr/>
        </p:nvSpPr>
        <p:spPr>
          <a:xfrm>
            <a:off x="142875" y="4914817"/>
            <a:ext cx="7304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192.168.1.50</a:t>
            </a:r>
            <a:endParaRPr kumimoji="1" lang="ko-KR" altLang="en-US" sz="800" b="1" dirty="0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F98CB-AA56-4D57-B9FE-32A168D518E0}"/>
              </a:ext>
            </a:extLst>
          </p:cNvPr>
          <p:cNvSpPr txBox="1"/>
          <p:nvPr/>
        </p:nvSpPr>
        <p:spPr>
          <a:xfrm>
            <a:off x="3750519" y="4914817"/>
            <a:ext cx="6705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80.80.80.80</a:t>
            </a:r>
            <a:endParaRPr kumimoji="1" lang="ko-KR" altLang="en-US" sz="800" b="1" dirty="0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BF69DDB-EBF9-4BC6-9762-952CB2BCA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00137"/>
              </p:ext>
            </p:extLst>
          </p:nvPr>
        </p:nvGraphicFramePr>
        <p:xfrm>
          <a:off x="179382" y="5624932"/>
          <a:ext cx="2086003" cy="396240"/>
        </p:xfrm>
        <a:graphic>
          <a:graphicData uri="http://schemas.openxmlformats.org/drawingml/2006/table">
            <a:tbl>
              <a:tblPr firstRow="1" bandRow="1"/>
              <a:tblGrid>
                <a:gridCol w="66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출발지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Port</a:t>
                      </a:r>
                      <a:endParaRPr lang="ko-KR" altLang="en-US" sz="7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목적지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/>
                        <a:t>Port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192.168.1.50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2900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80.80.80.80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2C51353-B9F0-484B-85DE-3907355E0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65689"/>
              </p:ext>
            </p:extLst>
          </p:nvPr>
        </p:nvGraphicFramePr>
        <p:xfrm>
          <a:off x="2394796" y="5624932"/>
          <a:ext cx="1990666" cy="396240"/>
        </p:xfrm>
        <a:graphic>
          <a:graphicData uri="http://schemas.openxmlformats.org/drawingml/2006/table">
            <a:tbl>
              <a:tblPr firstRow="1" bandRow="1"/>
              <a:tblGrid>
                <a:gridCol w="58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출발지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/>
                        <a:t>Port</a:t>
                      </a:r>
                      <a:endParaRPr lang="ko-KR" altLang="en-US" sz="7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/>
                        <a:t>목적지</a:t>
                      </a:r>
                      <a:r>
                        <a:rPr lang="en-US" altLang="ko-KR" sz="700" dirty="0"/>
                        <a:t> IP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/>
                        <a:t>Port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50.50.50.1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2900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80.80.80.80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6DFA63B-375F-41AC-A2FE-28F75E229774}"/>
              </a:ext>
            </a:extLst>
          </p:cNvPr>
          <p:cNvSpPr txBox="1"/>
          <p:nvPr/>
        </p:nvSpPr>
        <p:spPr>
          <a:xfrm>
            <a:off x="2774198" y="4919952"/>
            <a:ext cx="65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Eth1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50.50.50.1</a:t>
            </a:r>
          </a:p>
        </p:txBody>
      </p:sp>
      <p:sp>
        <p:nvSpPr>
          <p:cNvPr id="23" name="오른쪽으로 구부러진 화살표 195">
            <a:extLst>
              <a:ext uri="{FF2B5EF4-FFF2-40B4-BE49-F238E27FC236}">
                <a16:creationId xmlns:a16="http://schemas.microsoft.com/office/drawing/2014/main" id="{30FFBAA6-BD8B-40C7-B675-982AB3E636D4}"/>
              </a:ext>
            </a:extLst>
          </p:cNvPr>
          <p:cNvSpPr/>
          <p:nvPr/>
        </p:nvSpPr>
        <p:spPr>
          <a:xfrm rot="21141721">
            <a:off x="1983692" y="4596120"/>
            <a:ext cx="438582" cy="1107820"/>
          </a:xfrm>
          <a:prstGeom prst="curved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포인트가 8개인 별 196">
            <a:extLst>
              <a:ext uri="{FF2B5EF4-FFF2-40B4-BE49-F238E27FC236}">
                <a16:creationId xmlns:a16="http://schemas.microsoft.com/office/drawing/2014/main" id="{40004E28-D4FB-41C8-BE36-E3574228581B}"/>
              </a:ext>
            </a:extLst>
          </p:cNvPr>
          <p:cNvSpPr/>
          <p:nvPr/>
        </p:nvSpPr>
        <p:spPr>
          <a:xfrm>
            <a:off x="2043901" y="4468777"/>
            <a:ext cx="503556" cy="313081"/>
          </a:xfrm>
          <a:prstGeom prst="star8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380902-C62B-40F4-B69B-0A248D418680}"/>
              </a:ext>
            </a:extLst>
          </p:cNvPr>
          <p:cNvSpPr txBox="1"/>
          <p:nvPr/>
        </p:nvSpPr>
        <p:spPr>
          <a:xfrm>
            <a:off x="1726481" y="4919952"/>
            <a:ext cx="684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C00000"/>
                </a:solidFill>
                <a:latin typeface="Calibri"/>
                <a:ea typeface="HY울릉도M" pitchFamily="18" charset="-127"/>
              </a:rPr>
              <a:t>Eth0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192.168.1.1</a:t>
            </a:r>
            <a:endParaRPr kumimoji="1" lang="ko-KR" altLang="en-US" sz="8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26" name="오른쪽 화살표 3094">
            <a:extLst>
              <a:ext uri="{FF2B5EF4-FFF2-40B4-BE49-F238E27FC236}">
                <a16:creationId xmlns:a16="http://schemas.microsoft.com/office/drawing/2014/main" id="{4293F138-9D28-42DA-B441-B71398B3ACFC}"/>
              </a:ext>
            </a:extLst>
          </p:cNvPr>
          <p:cNvSpPr/>
          <p:nvPr/>
        </p:nvSpPr>
        <p:spPr>
          <a:xfrm>
            <a:off x="1082463" y="1871587"/>
            <a:ext cx="826423" cy="18598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오른쪽 화살표 199">
            <a:extLst>
              <a:ext uri="{FF2B5EF4-FFF2-40B4-BE49-F238E27FC236}">
                <a16:creationId xmlns:a16="http://schemas.microsoft.com/office/drawing/2014/main" id="{C2D250ED-DAC8-4961-84E1-4F06E9F2BD94}"/>
              </a:ext>
            </a:extLst>
          </p:cNvPr>
          <p:cNvSpPr/>
          <p:nvPr/>
        </p:nvSpPr>
        <p:spPr>
          <a:xfrm>
            <a:off x="1080866" y="4355827"/>
            <a:ext cx="826423" cy="18598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 Box 39">
            <a:extLst>
              <a:ext uri="{FF2B5EF4-FFF2-40B4-BE49-F238E27FC236}">
                <a16:creationId xmlns:a16="http://schemas.microsoft.com/office/drawing/2014/main" id="{63CFF108-54E7-4C05-8DE6-6ECBD5FF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079" y="1886787"/>
            <a:ext cx="891591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</a:p>
        </p:txBody>
      </p:sp>
      <p:sp>
        <p:nvSpPr>
          <p:cNvPr id="29" name="Line 38">
            <a:extLst>
              <a:ext uri="{FF2B5EF4-FFF2-40B4-BE49-F238E27FC236}">
                <a16:creationId xmlns:a16="http://schemas.microsoft.com/office/drawing/2014/main" id="{DBC339F5-173C-4FA9-AFED-F18D5056D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1397" y="2000665"/>
            <a:ext cx="187939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0" name="Text Box 39">
            <a:extLst>
              <a:ext uri="{FF2B5EF4-FFF2-40B4-BE49-F238E27FC236}">
                <a16:creationId xmlns:a16="http://schemas.microsoft.com/office/drawing/2014/main" id="{98DD9838-11C0-4C19-A0B7-B0C8A5B3C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5905" y="2018792"/>
            <a:ext cx="86594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99820395-A916-4939-843D-82FC446D8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6809" y="2132670"/>
            <a:ext cx="71398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2" name="Text Box 39">
            <a:extLst>
              <a:ext uri="{FF2B5EF4-FFF2-40B4-BE49-F238E27FC236}">
                <a16:creationId xmlns:a16="http://schemas.microsoft.com/office/drawing/2014/main" id="{142D17C0-2E89-48DA-B0D2-EEFAFDA65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70" y="2162227"/>
            <a:ext cx="86594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2EF74D0A-AE45-447D-9025-D746AA695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4511" y="2276105"/>
            <a:ext cx="55524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4" name="Text Box 39">
            <a:extLst>
              <a:ext uri="{FF2B5EF4-FFF2-40B4-BE49-F238E27FC236}">
                <a16:creationId xmlns:a16="http://schemas.microsoft.com/office/drawing/2014/main" id="{550D3CEE-DF52-40CF-B76F-672BEE817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249" y="2295352"/>
            <a:ext cx="132921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IP/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35" name="Line 38">
            <a:extLst>
              <a:ext uri="{FF2B5EF4-FFF2-40B4-BE49-F238E27FC236}">
                <a16:creationId xmlns:a16="http://schemas.microsoft.com/office/drawing/2014/main" id="{525DD4C0-A19B-4D8B-877A-E5533CEC3B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9466" y="2409230"/>
            <a:ext cx="50978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E878954A-26B4-46B3-B7A4-1BF0FA59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810" y="2429577"/>
            <a:ext cx="742511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D46CE035-9C58-4897-9185-462AD844B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381" y="2543455"/>
            <a:ext cx="189021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8" name="Text Box 39">
            <a:extLst>
              <a:ext uri="{FF2B5EF4-FFF2-40B4-BE49-F238E27FC236}">
                <a16:creationId xmlns:a16="http://schemas.microsoft.com/office/drawing/2014/main" id="{7C110D47-FED3-46D2-8876-287AE031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973" y="4413482"/>
            <a:ext cx="891591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Rule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1DA26636-13F7-4745-B75D-79288C038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291" y="4527360"/>
            <a:ext cx="187939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77037F17-17C5-42F3-B9BB-CF2860B8E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799" y="4545487"/>
            <a:ext cx="86594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123E3044-10B3-4370-9B3C-FB36B5070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703" y="4659365"/>
            <a:ext cx="71398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2" name="Text Box 39">
            <a:extLst>
              <a:ext uri="{FF2B5EF4-FFF2-40B4-BE49-F238E27FC236}">
                <a16:creationId xmlns:a16="http://schemas.microsoft.com/office/drawing/2014/main" id="{9A630457-19ED-4738-8BDC-34849E234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764" y="4688922"/>
            <a:ext cx="86594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18A619CB-EC35-4D34-BA5E-52645C4A3E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405" y="4802800"/>
            <a:ext cx="55524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EFAD47EF-4581-44B2-9708-835DA23F4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0143" y="4822047"/>
            <a:ext cx="132921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IP/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4888D54B-1F04-4E44-9815-23400C050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5420" y="4935925"/>
            <a:ext cx="17472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00AC05B7-CB1D-4B3B-9B79-66684EBA0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704" y="4956272"/>
            <a:ext cx="742511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</a:p>
        </p:txBody>
      </p:sp>
      <p:sp>
        <p:nvSpPr>
          <p:cNvPr id="47" name="Line 38">
            <a:extLst>
              <a:ext uri="{FF2B5EF4-FFF2-40B4-BE49-F238E27FC236}">
                <a16:creationId xmlns:a16="http://schemas.microsoft.com/office/drawing/2014/main" id="{2970F522-251B-413E-8A91-1BAEF8E85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275" y="5070150"/>
            <a:ext cx="1890211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8704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7-11 NAT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설정 예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120D648-1FC6-45BB-B4A9-D20C38C8F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64859"/>
              </p:ext>
            </p:extLst>
          </p:nvPr>
        </p:nvGraphicFramePr>
        <p:xfrm>
          <a:off x="4732199" y="2917832"/>
          <a:ext cx="4255804" cy="153826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SNAT(Backup SNAT)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SNAT(Double NAT)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23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eth1 auto eth2 auto eix0 1.1.1.1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24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host 192.168.1.55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host 212.233.211.3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any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212.233.213.4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err="1">
                          <a:latin typeface="+mn-ea"/>
                          <a:ea typeface="+mn-ea"/>
                        </a:rPr>
                        <a:t>destnation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192.168.1.3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7911749-ACD8-4AE5-A7E3-344A33B16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22725"/>
              </p:ext>
            </p:extLst>
          </p:nvPr>
        </p:nvGraphicFramePr>
        <p:xfrm>
          <a:off x="4736177" y="4582802"/>
          <a:ext cx="4255804" cy="153826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DNAT(Exclusive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SNAt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8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25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host 192.168.1.55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no </a:t>
                      </a:r>
                      <a:r>
                        <a:rPr lang="en-US" altLang="ko-KR" sz="8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nat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743AA0-D74C-40A9-AFE8-037D6A685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98114"/>
              </p:ext>
            </p:extLst>
          </p:nvPr>
        </p:nvGraphicFramePr>
        <p:xfrm>
          <a:off x="167023" y="1268413"/>
          <a:ext cx="4255804" cy="153826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SNAT(PAT – Interface 1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SNAT(PAT-Interface 2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15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eth1 auto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16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eth1 auto eth2 auto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D43807-777D-4FE8-9F2E-2804BCD00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78926"/>
              </p:ext>
            </p:extLst>
          </p:nvPr>
        </p:nvGraphicFramePr>
        <p:xfrm>
          <a:off x="167052" y="2925930"/>
          <a:ext cx="4255804" cy="153826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SNAT(PAT – IP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지정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SNAT(1:1 Source NAT)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17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eth2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50.50.50.1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 18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192.168.1.0/24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eth1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211.231.231.0/24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EC46BC0-A034-45CE-95D3-2185D4801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52410"/>
              </p:ext>
            </p:extLst>
          </p:nvPr>
        </p:nvGraphicFramePr>
        <p:xfrm>
          <a:off x="171030" y="4590900"/>
          <a:ext cx="4255804" cy="153826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DNAT(Destination NAT)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8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DNAT(Destination Port NAT)</a:t>
                      </a:r>
                      <a:endParaRPr kumimoji="0" lang="ko-KR" altLang="en-US" sz="98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19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interface eth1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destination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192.168.1.55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20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interface eth2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protocol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tcp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sport any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dport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err="1">
                          <a:latin typeface="+mn-ea"/>
                          <a:ea typeface="+mn-ea"/>
                        </a:rPr>
                        <a:t>eq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80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destination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192.168.1.55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 port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8080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사각형 설명선 73">
            <a:extLst>
              <a:ext uri="{FF2B5EF4-FFF2-40B4-BE49-F238E27FC236}">
                <a16:creationId xmlns:a16="http://schemas.microsoft.com/office/drawing/2014/main" id="{9730A66F-5107-453B-A382-2CA5643875B5}"/>
              </a:ext>
            </a:extLst>
          </p:cNvPr>
          <p:cNvSpPr/>
          <p:nvPr/>
        </p:nvSpPr>
        <p:spPr>
          <a:xfrm>
            <a:off x="192386" y="2507694"/>
            <a:ext cx="2079309" cy="263507"/>
          </a:xfrm>
          <a:prstGeom prst="wedgeRectCallout">
            <a:avLst>
              <a:gd name="adj1" fmla="val -5179"/>
              <a:gd name="adj2" fmla="val -7034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패킷이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나갈 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 설명선 74">
            <a:extLst>
              <a:ext uri="{FF2B5EF4-FFF2-40B4-BE49-F238E27FC236}">
                <a16:creationId xmlns:a16="http://schemas.microsoft.com/office/drawing/2014/main" id="{ECE5DB83-299E-4200-98A7-02AF5D3D0A17}"/>
              </a:ext>
            </a:extLst>
          </p:cNvPr>
          <p:cNvSpPr/>
          <p:nvPr/>
        </p:nvSpPr>
        <p:spPr>
          <a:xfrm>
            <a:off x="2320767" y="2504346"/>
            <a:ext cx="2079309" cy="263507"/>
          </a:xfrm>
          <a:prstGeom prst="wedgeRectCallout">
            <a:avLst>
              <a:gd name="adj1" fmla="val -5179"/>
              <a:gd name="adj2" fmla="val -7034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패킷이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eth1, eth2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나갈 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eth1, eth2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FFD46EF-A89A-4B18-9357-ADEBC950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48834"/>
              </p:ext>
            </p:extLst>
          </p:nvPr>
        </p:nvGraphicFramePr>
        <p:xfrm>
          <a:off x="4732199" y="1268413"/>
          <a:ext cx="4255804" cy="1538268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SNAT(M:N / Range)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EX) SNAT(M:N / Network)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21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range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1.1.1.1 1.1.1.100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22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source 192.168.1.0/24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destination any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nat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source eth1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1.1.1.2/31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사각형 설명선 69">
            <a:extLst>
              <a:ext uri="{FF2B5EF4-FFF2-40B4-BE49-F238E27FC236}">
                <a16:creationId xmlns:a16="http://schemas.microsoft.com/office/drawing/2014/main" id="{E0B22EB4-CCD5-4A91-BD5F-CEEDB927676A}"/>
              </a:ext>
            </a:extLst>
          </p:cNvPr>
          <p:cNvSpPr/>
          <p:nvPr/>
        </p:nvSpPr>
        <p:spPr>
          <a:xfrm>
            <a:off x="4757562" y="2507694"/>
            <a:ext cx="2079309" cy="263507"/>
          </a:xfrm>
          <a:prstGeom prst="wedgeRectCallout">
            <a:avLst>
              <a:gd name="adj1" fmla="val -5179"/>
              <a:gd name="adj2" fmla="val -7034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패킷이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나갈 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 설명선 70">
            <a:extLst>
              <a:ext uri="{FF2B5EF4-FFF2-40B4-BE49-F238E27FC236}">
                <a16:creationId xmlns:a16="http://schemas.microsoft.com/office/drawing/2014/main" id="{4DF3AF02-6AA5-401F-A7FD-7FD6A1E3201A}"/>
              </a:ext>
            </a:extLst>
          </p:cNvPr>
          <p:cNvSpPr/>
          <p:nvPr/>
        </p:nvSpPr>
        <p:spPr>
          <a:xfrm>
            <a:off x="6885943" y="2504346"/>
            <a:ext cx="2079309" cy="263507"/>
          </a:xfrm>
          <a:prstGeom prst="wedgeRectCallout">
            <a:avLst>
              <a:gd name="adj1" fmla="val -5179"/>
              <a:gd name="adj2" fmla="val -7034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패킷이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eth1, eth2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나갈 때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eth1, eth2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84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253774A-E231-47E9-A0A0-5994364F3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3" y="1206500"/>
            <a:ext cx="65563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>
              <a:lnSpc>
                <a:spcPct val="80000"/>
              </a:lnSpc>
              <a:spcBef>
                <a:spcPct val="20000"/>
              </a:spcBef>
              <a:buClr>
                <a:srgbClr val="4D4D4D"/>
              </a:buClr>
              <a:defRPr/>
            </a:pPr>
            <a:r>
              <a:rPr lang="en-US" altLang="ko-KR" b="1" kern="0" dirty="0"/>
              <a:t>ESP(Encapsulation Security Payload</a:t>
            </a:r>
            <a:r>
              <a:rPr lang="en-US" altLang="ko-KR" b="1" kern="0" dirty="0">
                <a:solidFill>
                  <a:srgbClr val="4D4D4D"/>
                </a:solidFill>
              </a:rPr>
              <a:t>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F54D1B-F8EC-4D79-83CB-FBBCA3C06E88}"/>
              </a:ext>
            </a:extLst>
          </p:cNvPr>
          <p:cNvSpPr txBox="1">
            <a:spLocks noChangeArrowheads="1"/>
          </p:cNvSpPr>
          <p:nvPr/>
        </p:nvSpPr>
        <p:spPr>
          <a:xfrm>
            <a:off x="428625" y="1520825"/>
            <a:ext cx="7924800" cy="2178050"/>
          </a:xfrm>
          <a:prstGeom prst="rect">
            <a:avLst/>
          </a:prstGeom>
        </p:spPr>
        <p:txBody>
          <a:bodyPr/>
          <a:lstStyle/>
          <a:p>
            <a:pPr marL="381000" indent="-381000" algn="l" eaLnBrk="0" hangingPunct="0">
              <a:lnSpc>
                <a:spcPct val="80000"/>
              </a:lnSpc>
              <a:spcBef>
                <a:spcPct val="20000"/>
              </a:spcBef>
              <a:buClr>
                <a:srgbClr val="4D4D4D"/>
              </a:buClr>
              <a:buFont typeface="Wingdings" pitchFamily="2" charset="2"/>
              <a:buAutoNum type="arabicPeriod"/>
              <a:defRPr/>
            </a:pPr>
            <a:endParaRPr lang="en-US" altLang="ko-KR" sz="1400" b="1" kern="0" dirty="0">
              <a:solidFill>
                <a:srgbClr val="4D4D4D"/>
              </a:solidFill>
            </a:endParaRPr>
          </a:p>
          <a:p>
            <a:pPr marL="742950" lvl="1" indent="-285750" algn="l" eaLnBrk="0" hangingPunct="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200" kern="0" dirty="0"/>
              <a:t>ESP </a:t>
            </a:r>
            <a:r>
              <a:rPr lang="ko-KR" altLang="en-US" sz="1200" kern="0" dirty="0"/>
              <a:t>헤더와 트레일러 영역을 사용하여 </a:t>
            </a:r>
            <a:r>
              <a:rPr lang="en-US" altLang="ko-KR" sz="1200" kern="0" dirty="0"/>
              <a:t>IP</a:t>
            </a:r>
            <a:r>
              <a:rPr lang="ko-KR" altLang="en-US" sz="1200" kern="0" dirty="0"/>
              <a:t>의 데이터부분에 대한 암호화를 제공</a:t>
            </a:r>
          </a:p>
          <a:p>
            <a:pPr marL="742950" lvl="1" indent="-285750" algn="l" eaLnBrk="0" hangingPunct="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200" kern="0" dirty="0"/>
              <a:t>ESP AH</a:t>
            </a:r>
            <a:r>
              <a:rPr lang="ko-KR" altLang="en-US" sz="1200" kern="0" dirty="0"/>
              <a:t>영역을 사용하여 </a:t>
            </a:r>
            <a:r>
              <a:rPr lang="en-US" altLang="ko-KR" sz="1200" kern="0" dirty="0"/>
              <a:t>ESP </a:t>
            </a:r>
            <a:r>
              <a:rPr lang="ko-KR" altLang="en-US" sz="1200" kern="0" dirty="0" err="1"/>
              <a:t>패킷</a:t>
            </a:r>
            <a:r>
              <a:rPr lang="ko-KR" altLang="en-US" sz="1200" kern="0" dirty="0"/>
              <a:t> 영역에 대한 메시지 인증 기능 제공</a:t>
            </a:r>
          </a:p>
          <a:p>
            <a:pPr marL="742950" lvl="1" indent="-285750" algn="l" eaLnBrk="0" hangingPunct="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200" kern="0" dirty="0"/>
              <a:t>IP </a:t>
            </a:r>
            <a:r>
              <a:rPr lang="ko-KR" altLang="en-US" sz="1200" kern="0" dirty="0"/>
              <a:t>헤더영역에 대한 무결성은 제공하지 않음</a:t>
            </a:r>
            <a:endParaRPr lang="en-US" altLang="ko-KR" sz="1200" kern="0" dirty="0"/>
          </a:p>
          <a:p>
            <a:pPr lvl="1" algn="l" eaLnBrk="0" hangingPunct="0">
              <a:lnSpc>
                <a:spcPct val="80000"/>
              </a:lnSpc>
              <a:spcBef>
                <a:spcPct val="20000"/>
              </a:spcBef>
              <a:defRPr/>
            </a:pPr>
            <a:endParaRPr lang="en-US" altLang="ko-KR" sz="1200" kern="0" dirty="0"/>
          </a:p>
          <a:p>
            <a:pPr marL="742950" lvl="1" indent="-285750" algn="l" eaLnBrk="0" hangingPunct="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/>
              <a:t>적용방법</a:t>
            </a:r>
          </a:p>
          <a:p>
            <a:pPr lvl="2" algn="l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ko-KR" sz="1200" kern="0" dirty="0"/>
              <a:t>- ESP </a:t>
            </a:r>
            <a:r>
              <a:rPr lang="ko-KR" altLang="en-US" sz="1200" kern="0" dirty="0"/>
              <a:t>단독</a:t>
            </a:r>
          </a:p>
          <a:p>
            <a:pPr lvl="2" algn="l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ko-KR" sz="1200" kern="0" dirty="0"/>
              <a:t>- ESP+AH </a:t>
            </a:r>
            <a:r>
              <a:rPr lang="ko-KR" altLang="en-US" sz="1200" kern="0" dirty="0"/>
              <a:t>조합된 형태</a:t>
            </a:r>
          </a:p>
          <a:p>
            <a:pPr marL="742950" lvl="1" indent="-285750" algn="l" eaLnBrk="0" hangingPunct="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/>
              <a:t>보안 서비스</a:t>
            </a:r>
          </a:p>
          <a:p>
            <a:pPr lvl="2" algn="l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ko-KR" sz="1200" kern="0" dirty="0"/>
              <a:t>- host vs. host</a:t>
            </a:r>
          </a:p>
          <a:p>
            <a:pPr lvl="2" algn="l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ko-KR" sz="1200" kern="0" dirty="0"/>
              <a:t>- host vs. </a:t>
            </a:r>
            <a:r>
              <a:rPr lang="ko-KR" altLang="en-US" sz="1200" kern="0" dirty="0"/>
              <a:t>보안 </a:t>
            </a:r>
            <a:r>
              <a:rPr lang="en-US" altLang="ko-KR" sz="1200" kern="0" dirty="0"/>
              <a:t>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06772-D2A0-40B1-BC87-A20ADE51C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3986213"/>
            <a:ext cx="107315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IP hdr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C6B6E71-3785-48D9-AA82-C811F6E23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700" y="3990975"/>
            <a:ext cx="116840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TCP hdr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C842072-7058-4B24-B613-B5F7A0221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988" y="3986213"/>
            <a:ext cx="116840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Data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A4269E7-E07C-4F03-AE03-1C76D3CA1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644900"/>
            <a:ext cx="14922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l"/>
            <a:r>
              <a:rPr lang="en-US" altLang="ko-KR" sz="1200" b="1">
                <a:latin typeface="Arial" charset="0"/>
                <a:ea typeface="굴림" charset="-127"/>
              </a:rPr>
              <a:t>Original IP Packet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FCD77D-7FC6-41AA-90DB-0573F9B37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4422775"/>
            <a:ext cx="29781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l"/>
            <a:r>
              <a:rPr lang="en-US" altLang="ko-KR" sz="1200" b="1">
                <a:latin typeface="Arial" charset="0"/>
                <a:ea typeface="굴림" charset="-127"/>
              </a:rPr>
              <a:t>ESP </a:t>
            </a:r>
            <a:r>
              <a:rPr lang="en-US" altLang="ko-KR" sz="1200" b="1">
                <a:solidFill>
                  <a:srgbClr val="CC3300"/>
                </a:solidFill>
                <a:latin typeface="Arial" charset="0"/>
                <a:ea typeface="굴림" charset="-127"/>
              </a:rPr>
              <a:t>Transport Mode</a:t>
            </a:r>
            <a:r>
              <a:rPr lang="en-US" altLang="ko-KR" sz="1200" b="1">
                <a:latin typeface="Arial" charset="0"/>
                <a:ea typeface="굴림" charset="-127"/>
              </a:rPr>
              <a:t> Protected Packet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1289F88D-0867-4D24-89A8-499F36DCF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826125"/>
            <a:ext cx="1122363" cy="307975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new IP hdr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DBAC1F0E-EA24-4D01-9CA1-7AF1B2B34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5832475"/>
            <a:ext cx="1362075" cy="307975"/>
          </a:xfrm>
          <a:prstGeom prst="rect">
            <a:avLst/>
          </a:prstGeom>
          <a:solidFill>
            <a:srgbClr val="CC99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ESP hdr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6436D618-BFC1-4180-93DE-BC853E4A4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650" y="5829300"/>
            <a:ext cx="116840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TCP hdr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64DD7A92-1844-483F-BB48-F4BB0FF65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38" y="5827713"/>
            <a:ext cx="116840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Data</a:t>
            </a: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C2212CB8-0615-4D7E-B621-F7B1EE59A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832475"/>
            <a:ext cx="107315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IP hdr</a:t>
            </a:r>
          </a:p>
        </p:txBody>
      </p:sp>
      <p:sp>
        <p:nvSpPr>
          <p:cNvPr id="16" name="Rectangle 26">
            <a:extLst>
              <a:ext uri="{FF2B5EF4-FFF2-40B4-BE49-F238E27FC236}">
                <a16:creationId xmlns:a16="http://schemas.microsoft.com/office/drawing/2014/main" id="{6843ADF9-03D9-41D3-A0A9-B308415EC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5508625"/>
            <a:ext cx="2763837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l"/>
            <a:r>
              <a:rPr lang="en-US" altLang="ko-KR" sz="1200" b="1">
                <a:latin typeface="Arial" charset="0"/>
                <a:ea typeface="굴림" charset="-127"/>
              </a:rPr>
              <a:t>ESP </a:t>
            </a:r>
            <a:r>
              <a:rPr lang="en-US" altLang="ko-KR" sz="1200" b="1">
                <a:solidFill>
                  <a:srgbClr val="CC3300"/>
                </a:solidFill>
                <a:latin typeface="Arial" charset="0"/>
                <a:ea typeface="굴림" charset="-127"/>
              </a:rPr>
              <a:t>Tunnel Mode</a:t>
            </a:r>
            <a:r>
              <a:rPr lang="en-US" altLang="ko-KR" sz="1200" b="1">
                <a:latin typeface="Arial" charset="0"/>
                <a:ea typeface="굴림" charset="-127"/>
              </a:rPr>
              <a:t> Protected Packet</a:t>
            </a:r>
          </a:p>
        </p:txBody>
      </p:sp>
      <p:sp>
        <p:nvSpPr>
          <p:cNvPr id="17" name="Line 27">
            <a:extLst>
              <a:ext uri="{FF2B5EF4-FFF2-40B4-BE49-F238E27FC236}">
                <a16:creationId xmlns:a16="http://schemas.microsoft.com/office/drawing/2014/main" id="{0F75ADD4-D814-48B8-A80B-663E82147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375" y="6176963"/>
            <a:ext cx="0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28">
            <a:extLst>
              <a:ext uri="{FF2B5EF4-FFF2-40B4-BE49-F238E27FC236}">
                <a16:creationId xmlns:a16="http://schemas.microsoft.com/office/drawing/2014/main" id="{A20021B3-A4B2-4F33-8E81-FD19C6D20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8725" y="6200775"/>
            <a:ext cx="0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29">
            <a:extLst>
              <a:ext uri="{FF2B5EF4-FFF2-40B4-BE49-F238E27FC236}">
                <a16:creationId xmlns:a16="http://schemas.microsoft.com/office/drawing/2014/main" id="{B7326A84-6A11-49C6-A1C5-C6E9492FA0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41663" y="6253163"/>
            <a:ext cx="1652587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30">
            <a:extLst>
              <a:ext uri="{FF2B5EF4-FFF2-40B4-BE49-F238E27FC236}">
                <a16:creationId xmlns:a16="http://schemas.microsoft.com/office/drawing/2014/main" id="{A4FCFB56-204D-4F46-88CC-759C644FC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5" y="6256338"/>
            <a:ext cx="18097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74A0BA50-DA61-49F9-80CB-5C24A0EE3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0" y="6134100"/>
            <a:ext cx="130968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000" b="1">
                <a:solidFill>
                  <a:schemeClr val="accent2"/>
                </a:solidFill>
                <a:latin typeface="Arial" charset="0"/>
                <a:ea typeface="굴림" charset="-127"/>
              </a:rPr>
              <a:t>Encrypted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37C1CAC3-F7B5-4EF1-B2C1-B2A908E3E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513" y="5824538"/>
            <a:ext cx="1073150" cy="307975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ESP trlr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10A2F46-4B75-475C-AF4F-51536AA9C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24538"/>
            <a:ext cx="998537" cy="307975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ESP auth</a:t>
            </a:r>
          </a:p>
        </p:txBody>
      </p:sp>
      <p:sp>
        <p:nvSpPr>
          <p:cNvPr id="24" name="Rectangle 41">
            <a:extLst>
              <a:ext uri="{FF2B5EF4-FFF2-40B4-BE49-F238E27FC236}">
                <a16:creationId xmlns:a16="http://schemas.microsoft.com/office/drawing/2014/main" id="{30C9183E-5770-41DA-A03C-DF07BF06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75200"/>
            <a:ext cx="107315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IP hdr</a:t>
            </a:r>
          </a:p>
        </p:txBody>
      </p:sp>
      <p:sp>
        <p:nvSpPr>
          <p:cNvPr id="25" name="Rectangle 42">
            <a:extLst>
              <a:ext uri="{FF2B5EF4-FFF2-40B4-BE49-F238E27FC236}">
                <a16:creationId xmlns:a16="http://schemas.microsoft.com/office/drawing/2014/main" id="{1B3CE90A-B4A1-42BF-B4AD-9F169644D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4775200"/>
            <a:ext cx="116840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TCP hdr</a:t>
            </a:r>
          </a:p>
        </p:txBody>
      </p:sp>
      <p:sp>
        <p:nvSpPr>
          <p:cNvPr id="26" name="Rectangle 43">
            <a:extLst>
              <a:ext uri="{FF2B5EF4-FFF2-40B4-BE49-F238E27FC236}">
                <a16:creationId xmlns:a16="http://schemas.microsoft.com/office/drawing/2014/main" id="{5A11DC7F-CDD6-41E6-808D-C285A651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4772025"/>
            <a:ext cx="1168400" cy="307975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Data</a:t>
            </a:r>
          </a:p>
        </p:txBody>
      </p:sp>
      <p:sp>
        <p:nvSpPr>
          <p:cNvPr id="27" name="Rectangle 44">
            <a:extLst>
              <a:ext uri="{FF2B5EF4-FFF2-40B4-BE49-F238E27FC236}">
                <a16:creationId xmlns:a16="http://schemas.microsoft.com/office/drawing/2014/main" id="{739DA4B1-1B11-44C5-BEB8-8B638A6D4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363" y="4775200"/>
            <a:ext cx="1362075" cy="307975"/>
          </a:xfrm>
          <a:prstGeom prst="rect">
            <a:avLst/>
          </a:prstGeom>
          <a:solidFill>
            <a:srgbClr val="CC99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ESP hdr</a:t>
            </a:r>
          </a:p>
        </p:txBody>
      </p:sp>
      <p:sp>
        <p:nvSpPr>
          <p:cNvPr id="28" name="Rectangle 45">
            <a:extLst>
              <a:ext uri="{FF2B5EF4-FFF2-40B4-BE49-F238E27FC236}">
                <a16:creationId xmlns:a16="http://schemas.microsoft.com/office/drawing/2014/main" id="{128ABF3A-68E5-40FA-BC7C-C7632C6A1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7663" y="4772025"/>
            <a:ext cx="1073150" cy="307975"/>
          </a:xfrm>
          <a:prstGeom prst="rect">
            <a:avLst/>
          </a:prstGeom>
          <a:solidFill>
            <a:srgbClr val="FFCC9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ESP trlr</a:t>
            </a:r>
          </a:p>
        </p:txBody>
      </p:sp>
      <p:sp>
        <p:nvSpPr>
          <p:cNvPr id="29" name="Rectangle 46">
            <a:extLst>
              <a:ext uri="{FF2B5EF4-FFF2-40B4-BE49-F238E27FC236}">
                <a16:creationId xmlns:a16="http://schemas.microsoft.com/office/drawing/2014/main" id="{E1EBBB16-A375-4A89-9188-05DBF26FC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8" y="4772025"/>
            <a:ext cx="1017587" cy="307975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/>
            <a:r>
              <a:rPr lang="en-US" altLang="ko-KR" sz="1400" b="1">
                <a:latin typeface="Arial" charset="0"/>
                <a:ea typeface="굴림" charset="-127"/>
              </a:rPr>
              <a:t>ESP auth</a:t>
            </a:r>
          </a:p>
        </p:txBody>
      </p:sp>
      <p:sp>
        <p:nvSpPr>
          <p:cNvPr id="30" name="Line 47">
            <a:extLst>
              <a:ext uri="{FF2B5EF4-FFF2-40B4-BE49-F238E27FC236}">
                <a16:creationId xmlns:a16="http://schemas.microsoft.com/office/drawing/2014/main" id="{A97FD828-D3C5-4F0B-83DA-71C9901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8325" y="5119688"/>
            <a:ext cx="0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Line 48">
            <a:extLst>
              <a:ext uri="{FF2B5EF4-FFF2-40B4-BE49-F238E27FC236}">
                <a16:creationId xmlns:a16="http://schemas.microsoft.com/office/drawing/2014/main" id="{06A9C23C-9765-4835-9461-13FF263B7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1925" y="5153025"/>
            <a:ext cx="0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Line 49">
            <a:extLst>
              <a:ext uri="{FF2B5EF4-FFF2-40B4-BE49-F238E27FC236}">
                <a16:creationId xmlns:a16="http://schemas.microsoft.com/office/drawing/2014/main" id="{269AFE4E-61B4-43E5-80B2-0F9569AF3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2613" y="5195888"/>
            <a:ext cx="12334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Line 50">
            <a:extLst>
              <a:ext uri="{FF2B5EF4-FFF2-40B4-BE49-F238E27FC236}">
                <a16:creationId xmlns:a16="http://schemas.microsoft.com/office/drawing/2014/main" id="{DD8636A9-AA91-4DB5-8481-F3178D061F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8750" y="5218113"/>
            <a:ext cx="125730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Rectangle 51">
            <a:extLst>
              <a:ext uri="{FF2B5EF4-FFF2-40B4-BE49-F238E27FC236}">
                <a16:creationId xmlns:a16="http://schemas.microsoft.com/office/drawing/2014/main" id="{067BCF67-2A83-415A-A6AB-6616C3EF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325" y="5086350"/>
            <a:ext cx="130968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000" b="1">
                <a:solidFill>
                  <a:schemeClr val="accent2"/>
                </a:solidFill>
                <a:latin typeface="Arial" charset="0"/>
                <a:ea typeface="굴림" charset="-127"/>
              </a:rPr>
              <a:t>Encrypted</a:t>
            </a:r>
          </a:p>
        </p:txBody>
      </p:sp>
      <p:sp>
        <p:nvSpPr>
          <p:cNvPr id="35" name="Line 52">
            <a:extLst>
              <a:ext uri="{FF2B5EF4-FFF2-40B4-BE49-F238E27FC236}">
                <a16:creationId xmlns:a16="http://schemas.microsoft.com/office/drawing/2014/main" id="{E5B8020D-A8D8-4C5C-B228-17011E8E7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6725" y="5272088"/>
            <a:ext cx="0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Line 53">
            <a:extLst>
              <a:ext uri="{FF2B5EF4-FFF2-40B4-BE49-F238E27FC236}">
                <a16:creationId xmlns:a16="http://schemas.microsoft.com/office/drawing/2014/main" id="{4B5817C4-035F-445C-B27D-B42727233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1925" y="5314950"/>
            <a:ext cx="0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Line 54">
            <a:extLst>
              <a:ext uri="{FF2B5EF4-FFF2-40B4-BE49-F238E27FC236}">
                <a16:creationId xmlns:a16="http://schemas.microsoft.com/office/drawing/2014/main" id="{762F1619-8FC6-4752-80DA-D717E58FC2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1013" y="5348288"/>
            <a:ext cx="1738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Line 55">
            <a:extLst>
              <a:ext uri="{FF2B5EF4-FFF2-40B4-BE49-F238E27FC236}">
                <a16:creationId xmlns:a16="http://schemas.microsoft.com/office/drawing/2014/main" id="{07748746-2417-4E42-8F67-DC6FAB1B2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5370513"/>
            <a:ext cx="1914525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" name="Rectangle 56">
            <a:extLst>
              <a:ext uri="{FF2B5EF4-FFF2-40B4-BE49-F238E27FC236}">
                <a16:creationId xmlns:a16="http://schemas.microsoft.com/office/drawing/2014/main" id="{3C0D6EB4-BBA5-4F5C-AA9F-AC7381C74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5229225"/>
            <a:ext cx="130968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000" b="1">
                <a:solidFill>
                  <a:schemeClr val="accent2"/>
                </a:solidFill>
                <a:latin typeface="Arial" charset="0"/>
                <a:ea typeface="굴림" charset="-127"/>
              </a:rPr>
              <a:t>Authenticated</a:t>
            </a:r>
          </a:p>
        </p:txBody>
      </p:sp>
      <p:sp>
        <p:nvSpPr>
          <p:cNvPr id="40" name="Line 57">
            <a:extLst>
              <a:ext uri="{FF2B5EF4-FFF2-40B4-BE49-F238E27FC236}">
                <a16:creationId xmlns:a16="http://schemas.microsoft.com/office/drawing/2014/main" id="{59A1B97D-A628-400C-969A-E7ADE87BB0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5775" y="6300788"/>
            <a:ext cx="0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58">
            <a:extLst>
              <a:ext uri="{FF2B5EF4-FFF2-40B4-BE49-F238E27FC236}">
                <a16:creationId xmlns:a16="http://schemas.microsoft.com/office/drawing/2014/main" id="{E475D88A-5221-422A-AC16-56042042E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8725" y="6334125"/>
            <a:ext cx="0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59">
            <a:extLst>
              <a:ext uri="{FF2B5EF4-FFF2-40B4-BE49-F238E27FC236}">
                <a16:creationId xmlns:a16="http://schemas.microsoft.com/office/drawing/2014/main" id="{17479A31-E5B5-4977-99AC-70B62F4807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0063" y="6376988"/>
            <a:ext cx="21955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Line 60">
            <a:extLst>
              <a:ext uri="{FF2B5EF4-FFF2-40B4-BE49-F238E27FC236}">
                <a16:creationId xmlns:a16="http://schemas.microsoft.com/office/drawing/2014/main" id="{700CF2CE-D035-45F5-82DB-34927C58F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5875" y="6396038"/>
            <a:ext cx="2476500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Rectangle 61">
            <a:extLst>
              <a:ext uri="{FF2B5EF4-FFF2-40B4-BE49-F238E27FC236}">
                <a16:creationId xmlns:a16="http://schemas.microsoft.com/office/drawing/2014/main" id="{160D6D86-DD4D-4927-836B-FAAD01E3A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6267450"/>
            <a:ext cx="13096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000" b="1">
                <a:solidFill>
                  <a:schemeClr val="accent2"/>
                </a:solidFill>
                <a:latin typeface="Arial" charset="0"/>
                <a:ea typeface="굴림" charset="-127"/>
              </a:rPr>
              <a:t>Authenticated</a:t>
            </a:r>
          </a:p>
        </p:txBody>
      </p:sp>
    </p:spTree>
    <p:extLst>
      <p:ext uri="{BB962C8B-B14F-4D97-AF65-F5344CB8AC3E}">
        <p14:creationId xmlns:p14="http://schemas.microsoft.com/office/powerpoint/2010/main" val="14445161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7-12 NAT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심화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/ Double NAT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2CE0DCB-A1BA-406E-99D4-AAD79F3F9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99240"/>
              </p:ext>
            </p:extLst>
          </p:nvPr>
        </p:nvGraphicFramePr>
        <p:xfrm>
          <a:off x="4727004" y="1277557"/>
          <a:ext cx="4255803" cy="3420380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7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com1 (115200) –  Double NAT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설정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5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</a:t>
                      </a:r>
                      <a:r>
                        <a:rPr lang="en-US" altLang="ko-KR" sz="1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rule 100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description TEST rule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source 192.168.1.0/24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destination 10.10.10.10/32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protocol </a:t>
                      </a:r>
                      <a:r>
                        <a:rPr lang="en-US" altLang="ko-KR" sz="1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policy drop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log connections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enable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-rule)#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end</a:t>
                      </a: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endParaRPr lang="en-US" altLang="ko-KR" sz="10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Protocol 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지정이 되지 않으면 모든 </a:t>
                      </a:r>
                      <a:r>
                        <a:rPr lang="en-US" altLang="ko-KR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Protocol</a:t>
                      </a:r>
                      <a:r>
                        <a:rPr lang="ko-KR" altLang="en-US" sz="9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을 의미</a:t>
                      </a:r>
                      <a:endParaRPr lang="en-US" altLang="ko-KR" sz="900" b="1" i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8A629E-C9AF-4F38-96EC-FB7F42A6B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745379"/>
              </p:ext>
            </p:extLst>
          </p:nvPr>
        </p:nvGraphicFramePr>
        <p:xfrm>
          <a:off x="161857" y="1277557"/>
          <a:ext cx="4258407" cy="3420380"/>
        </p:xfrm>
        <a:graphic>
          <a:graphicData uri="http://schemas.openxmlformats.org/drawingml/2006/table">
            <a:tbl>
              <a:tblPr firstRow="1" bandRow="1"/>
              <a:tblGrid>
                <a:gridCol w="425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7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Double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NAT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5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BC52008D-745C-458B-B12B-DECE6D21B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18" y="4832952"/>
            <a:ext cx="8813219" cy="834074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사설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내부 네트워크에 </a:t>
            </a:r>
            <a:r>
              <a:rPr kumimoji="1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웹서버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운영시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(1:1 NAT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사설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도메인으로 웹 서버 접속 시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Source IP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Destination IP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NAT 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변경 해야 정상 접속 가능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E55CDAA1-A47E-4DBD-8431-84BC80054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740" y="2661017"/>
            <a:ext cx="1055097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방화벽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남김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3CD0C39A-2637-4ED0-B45F-4552ABED4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637" y="2779665"/>
            <a:ext cx="77405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0B2E9C5-7BD6-42B9-8D76-932E6331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2" y="1655247"/>
            <a:ext cx="3330370" cy="257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983A3-0F5C-4E3F-A6D7-53131B17E333}"/>
              </a:ext>
            </a:extLst>
          </p:cNvPr>
          <p:cNvSpPr txBox="1"/>
          <p:nvPr/>
        </p:nvSpPr>
        <p:spPr>
          <a:xfrm>
            <a:off x="450264" y="4231009"/>
            <a:ext cx="8819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192.168.1.55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17DD7-2AB4-4FFF-9816-286CBE77A7EE}"/>
              </a:ext>
            </a:extLst>
          </p:cNvPr>
          <p:cNvSpPr txBox="1"/>
          <p:nvPr/>
        </p:nvSpPr>
        <p:spPr>
          <a:xfrm>
            <a:off x="2159900" y="4231010"/>
            <a:ext cx="19623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192.168.1.100</a:t>
            </a: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www.domain.com </a:t>
            </a: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 80.80.80.80</a:t>
            </a: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6F067-54A5-4862-BE32-DFB49E07ADA1}"/>
              </a:ext>
            </a:extLst>
          </p:cNvPr>
          <p:cNvSpPr txBox="1"/>
          <p:nvPr/>
        </p:nvSpPr>
        <p:spPr>
          <a:xfrm>
            <a:off x="2646769" y="2673328"/>
            <a:ext cx="10005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Eth0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192.168.1.0/24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63D33-E6D0-4FC2-96CA-6B2ED6475F9C}"/>
              </a:ext>
            </a:extLst>
          </p:cNvPr>
          <p:cNvSpPr txBox="1"/>
          <p:nvPr/>
        </p:nvSpPr>
        <p:spPr>
          <a:xfrm>
            <a:off x="2739424" y="1722106"/>
            <a:ext cx="9332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Eth1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80.80.80.0/24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자유형 44">
            <a:extLst>
              <a:ext uri="{FF2B5EF4-FFF2-40B4-BE49-F238E27FC236}">
                <a16:creationId xmlns:a16="http://schemas.microsoft.com/office/drawing/2014/main" id="{FD8FC4F4-A956-460D-9A7D-E1B5BF3E9CB8}"/>
              </a:ext>
            </a:extLst>
          </p:cNvPr>
          <p:cNvSpPr/>
          <p:nvPr/>
        </p:nvSpPr>
        <p:spPr>
          <a:xfrm>
            <a:off x="1090483" y="1603697"/>
            <a:ext cx="2543175" cy="2176463"/>
          </a:xfrm>
          <a:custGeom>
            <a:avLst/>
            <a:gdLst>
              <a:gd name="connsiteX0" fmla="*/ 0 w 2676525"/>
              <a:gd name="connsiteY0" fmla="*/ 2022475 h 2170112"/>
              <a:gd name="connsiteX1" fmla="*/ 914400 w 2676525"/>
              <a:gd name="connsiteY1" fmla="*/ 2108200 h 2170112"/>
              <a:gd name="connsiteX2" fmla="*/ 1381125 w 2676525"/>
              <a:gd name="connsiteY2" fmla="*/ 1651000 h 2170112"/>
              <a:gd name="connsiteX3" fmla="*/ 1362075 w 2676525"/>
              <a:gd name="connsiteY3" fmla="*/ 288925 h 2170112"/>
              <a:gd name="connsiteX4" fmla="*/ 1533525 w 2676525"/>
              <a:gd name="connsiteY4" fmla="*/ 184150 h 2170112"/>
              <a:gd name="connsiteX5" fmla="*/ 1533525 w 2676525"/>
              <a:gd name="connsiteY5" fmla="*/ 1393825 h 2170112"/>
              <a:gd name="connsiteX6" fmla="*/ 1809750 w 2676525"/>
              <a:gd name="connsiteY6" fmla="*/ 2032000 h 2170112"/>
              <a:gd name="connsiteX7" fmla="*/ 2676525 w 2676525"/>
              <a:gd name="connsiteY7" fmla="*/ 2079625 h 2170112"/>
              <a:gd name="connsiteX0" fmla="*/ 0 w 2543200"/>
              <a:gd name="connsiteY0" fmla="*/ 2055827 h 2175671"/>
              <a:gd name="connsiteX1" fmla="*/ 781075 w 2543200"/>
              <a:gd name="connsiteY1" fmla="*/ 2108200 h 2175671"/>
              <a:gd name="connsiteX2" fmla="*/ 1247800 w 2543200"/>
              <a:gd name="connsiteY2" fmla="*/ 1651000 h 2175671"/>
              <a:gd name="connsiteX3" fmla="*/ 1228750 w 2543200"/>
              <a:gd name="connsiteY3" fmla="*/ 288925 h 2175671"/>
              <a:gd name="connsiteX4" fmla="*/ 1400200 w 2543200"/>
              <a:gd name="connsiteY4" fmla="*/ 184150 h 2175671"/>
              <a:gd name="connsiteX5" fmla="*/ 1400200 w 2543200"/>
              <a:gd name="connsiteY5" fmla="*/ 1393825 h 2175671"/>
              <a:gd name="connsiteX6" fmla="*/ 1676425 w 2543200"/>
              <a:gd name="connsiteY6" fmla="*/ 2032000 h 2175671"/>
              <a:gd name="connsiteX7" fmla="*/ 2543200 w 2543200"/>
              <a:gd name="connsiteY7" fmla="*/ 2079625 h 217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200" h="2175671">
                <a:moveTo>
                  <a:pt x="0" y="2055827"/>
                </a:moveTo>
                <a:cubicBezTo>
                  <a:pt x="342106" y="2129645"/>
                  <a:pt x="573108" y="2175671"/>
                  <a:pt x="781075" y="2108200"/>
                </a:cubicBezTo>
                <a:cubicBezTo>
                  <a:pt x="989042" y="2040729"/>
                  <a:pt x="1173187" y="1954213"/>
                  <a:pt x="1247800" y="1651000"/>
                </a:cubicBezTo>
                <a:cubicBezTo>
                  <a:pt x="1322413" y="1347787"/>
                  <a:pt x="1203350" y="533400"/>
                  <a:pt x="1228750" y="288925"/>
                </a:cubicBezTo>
                <a:cubicBezTo>
                  <a:pt x="1254150" y="44450"/>
                  <a:pt x="1371625" y="0"/>
                  <a:pt x="1400200" y="184150"/>
                </a:cubicBezTo>
                <a:cubicBezTo>
                  <a:pt x="1428775" y="368300"/>
                  <a:pt x="1354163" y="1085850"/>
                  <a:pt x="1400200" y="1393825"/>
                </a:cubicBezTo>
                <a:cubicBezTo>
                  <a:pt x="1446237" y="1701800"/>
                  <a:pt x="1485925" y="1917700"/>
                  <a:pt x="1676425" y="2032000"/>
                </a:cubicBezTo>
                <a:cubicBezTo>
                  <a:pt x="1866925" y="2146300"/>
                  <a:pt x="2205062" y="2112962"/>
                  <a:pt x="2543200" y="2079625"/>
                </a:cubicBezTo>
              </a:path>
            </a:pathLst>
          </a:custGeom>
          <a:noFill/>
          <a:ln w="44450" cap="flat" cmpd="sng" algn="ctr">
            <a:solidFill>
              <a:srgbClr val="5B9BD5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폭발 1 45">
            <a:extLst>
              <a:ext uri="{FF2B5EF4-FFF2-40B4-BE49-F238E27FC236}">
                <a16:creationId xmlns:a16="http://schemas.microsoft.com/office/drawing/2014/main" id="{B588E465-AF01-4CF7-B7F0-9DD7F640E97C}"/>
              </a:ext>
            </a:extLst>
          </p:cNvPr>
          <p:cNvSpPr/>
          <p:nvPr/>
        </p:nvSpPr>
        <p:spPr>
          <a:xfrm>
            <a:off x="1528050" y="3153149"/>
            <a:ext cx="857256" cy="428628"/>
          </a:xfrm>
          <a:prstGeom prst="irregularSeal1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DNAT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폭발 1 46">
            <a:extLst>
              <a:ext uri="{FF2B5EF4-FFF2-40B4-BE49-F238E27FC236}">
                <a16:creationId xmlns:a16="http://schemas.microsoft.com/office/drawing/2014/main" id="{42DEB982-B1A8-4E43-9B96-3DD762CC7374}"/>
              </a:ext>
            </a:extLst>
          </p:cNvPr>
          <p:cNvSpPr/>
          <p:nvPr/>
        </p:nvSpPr>
        <p:spPr>
          <a:xfrm>
            <a:off x="2456744" y="3153149"/>
            <a:ext cx="857256" cy="428628"/>
          </a:xfrm>
          <a:prstGeom prst="irregularSeal1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SNAT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3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7-12 NAT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심화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/ NO NAT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20E5A6-7B9B-40BC-BBF0-FFA49C97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352635"/>
              </p:ext>
            </p:extLst>
          </p:nvPr>
        </p:nvGraphicFramePr>
        <p:xfrm>
          <a:off x="4708022" y="1277557"/>
          <a:ext cx="4255804" cy="4046556"/>
        </p:xfrm>
        <a:graphic>
          <a:graphicData uri="http://schemas.openxmlformats.org/drawingml/2006/table">
            <a:tbl>
              <a:tblPr/>
              <a:tblGrid>
                <a:gridCol w="212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3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No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nat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 필요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No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nat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설정 불필요</a:t>
                      </a: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66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rule 100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source 192.168.1.0/24</a:t>
                      </a: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policy pass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90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source 192.168.1.0/24</a:t>
                      </a: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destination 20.20.20.0/24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</a:rPr>
                        <a:t>no </a:t>
                      </a:r>
                      <a:r>
                        <a:rPr lang="en-US" altLang="ko-KR" sz="900" dirty="0" err="1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  <a:sym typeface="Wingdings" pitchFamily="2" charset="2"/>
                        </a:rPr>
                        <a:t> (1)</a:t>
                      </a:r>
                      <a:endParaRPr lang="en-US" altLang="ko-KR" sz="900" dirty="0">
                        <a:solidFill>
                          <a:srgbClr val="C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100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source 192.168.1.0/24</a:t>
                      </a: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source 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</a:rPr>
                        <a:t>any 30.30.30.2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(1) No </a:t>
                      </a:r>
                      <a:r>
                        <a:rPr lang="en-US" altLang="ko-KR" sz="8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nat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룰이 없을 시 서버로 </a:t>
                      </a:r>
                      <a:r>
                        <a:rPr lang="ko-KR" altLang="en-US" sz="8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갈때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</a:t>
                      </a: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NAT 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적용</a:t>
                      </a:r>
                      <a:endParaRPr lang="en-US" altLang="ko-KR" sz="800" b="1" i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rule 100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source 192.168.1.0/24</a:t>
                      </a: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policy pass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100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source 192.168.1.0/24</a:t>
                      </a: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destination any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nat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source 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</a:rPr>
                        <a:t>eth1 30.30.30.2</a:t>
                      </a:r>
                      <a:r>
                        <a:rPr lang="en-US" altLang="ko-KR" sz="900" dirty="0">
                          <a:solidFill>
                            <a:srgbClr val="C00000"/>
                          </a:solidFill>
                          <a:ea typeface="굴림" pitchFamily="50" charset="-127"/>
                          <a:cs typeface="Tahoma" pitchFamily="34" charset="0"/>
                          <a:sym typeface="Wingdings" pitchFamily="2" charset="2"/>
                        </a:rPr>
                        <a:t> (2)</a:t>
                      </a:r>
                      <a:endParaRPr lang="en-US" altLang="ko-KR" sz="900" dirty="0">
                        <a:solidFill>
                          <a:srgbClr val="C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  <a:p>
                      <a:pPr>
                        <a:defRPr/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a typeface="굴림" pitchFamily="50" charset="-127"/>
                          <a:cs typeface="Tahoma" pitchFamily="34" charset="0"/>
                        </a:rPr>
                        <a:t>!</a:t>
                      </a: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>
                        <a:defRPr/>
                      </a:pPr>
                      <a:endParaRPr lang="en-US" altLang="ko-KR" sz="900" dirty="0">
                        <a:solidFill>
                          <a:srgbClr val="000000"/>
                        </a:solidFill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(2) </a:t>
                      </a:r>
                      <a:r>
                        <a:rPr lang="ko-KR" altLang="en-US" sz="8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패킷이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eth1 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인터페이스 </a:t>
                      </a:r>
                      <a:r>
                        <a:rPr lang="ko-KR" altLang="en-US" sz="8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나갈때만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 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적용 </a:t>
                      </a: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(No </a:t>
                      </a:r>
                      <a:r>
                        <a:rPr lang="en-US" altLang="ko-KR" sz="8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룰이 없어도 서버로 </a:t>
                      </a:r>
                      <a:r>
                        <a:rPr lang="ko-KR" altLang="en-US" sz="800" b="1" i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갈때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 </a:t>
                      </a:r>
                      <a:r>
                        <a:rPr lang="ko-KR" altLang="en-US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적용 안됨</a:t>
                      </a:r>
                      <a:r>
                        <a:rPr lang="en-US" altLang="ko-KR" sz="800" b="1" i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696" marB="4569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E207FA3-8D61-4973-A60D-BBC8977BF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834493"/>
              </p:ext>
            </p:extLst>
          </p:nvPr>
        </p:nvGraphicFramePr>
        <p:xfrm>
          <a:off x="142875" y="1277557"/>
          <a:ext cx="4258407" cy="3960986"/>
        </p:xfrm>
        <a:graphic>
          <a:graphicData uri="http://schemas.openxmlformats.org/drawingml/2006/table">
            <a:tbl>
              <a:tblPr firstRow="1" bandRow="1"/>
              <a:tblGrid>
                <a:gridCol w="425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 NAT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구성도 예시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62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6339ABE2-C54E-4A6B-967B-374E57732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36" y="5291967"/>
            <a:ext cx="8813219" cy="1200329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라우팅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B-UTM-1#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sh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route 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S*      0.0.0.0/0 [1/0] via 30.30.30.1, eth1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       192.168.1.0/24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is directly connected, eth0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       20.20.20.0/24 is directly connected, eth2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74BD2D7-3CF1-4D2F-9970-2907FC9A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0" y="1608915"/>
            <a:ext cx="2730500" cy="333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D665C-5949-4FDE-B3C2-C845BC2CC3CF}"/>
              </a:ext>
            </a:extLst>
          </p:cNvPr>
          <p:cNvSpPr txBox="1"/>
          <p:nvPr/>
        </p:nvSpPr>
        <p:spPr>
          <a:xfrm>
            <a:off x="1706693" y="4939285"/>
            <a:ext cx="949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192.168.1.10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E7C16-345B-4C5B-B0C0-ADF3A5CA30DE}"/>
              </a:ext>
            </a:extLst>
          </p:cNvPr>
          <p:cNvSpPr txBox="1"/>
          <p:nvPr/>
        </p:nvSpPr>
        <p:spPr>
          <a:xfrm>
            <a:off x="3064006" y="5010723"/>
            <a:ext cx="949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192.168.1.20</a:t>
            </a:r>
            <a:endParaRPr kumimoji="1" lang="ko-KR" altLang="en-US" sz="1100" b="1" dirty="0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13D54-C97E-4A37-8774-CA6B9FEB6E59}"/>
              </a:ext>
            </a:extLst>
          </p:cNvPr>
          <p:cNvSpPr txBox="1"/>
          <p:nvPr/>
        </p:nvSpPr>
        <p:spPr>
          <a:xfrm>
            <a:off x="935627" y="1584139"/>
            <a:ext cx="87716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20.20.20.20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E009-92EC-41FA-818E-083DFA222BE4}"/>
              </a:ext>
            </a:extLst>
          </p:cNvPr>
          <p:cNvSpPr txBox="1"/>
          <p:nvPr/>
        </p:nvSpPr>
        <p:spPr>
          <a:xfrm>
            <a:off x="2312933" y="2274701"/>
            <a:ext cx="101021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30.30.30.0/30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C74D3-A842-41D9-8AD2-F0875F4CD48F}"/>
              </a:ext>
            </a:extLst>
          </p:cNvPr>
          <p:cNvSpPr txBox="1"/>
          <p:nvPr/>
        </p:nvSpPr>
        <p:spPr>
          <a:xfrm>
            <a:off x="1508864" y="3370076"/>
            <a:ext cx="101021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20.20.20.0/24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B207A-38BD-4E48-9681-EBA1D0FE9440}"/>
              </a:ext>
            </a:extLst>
          </p:cNvPr>
          <p:cNvSpPr txBox="1"/>
          <p:nvPr/>
        </p:nvSpPr>
        <p:spPr>
          <a:xfrm>
            <a:off x="2854738" y="2512826"/>
            <a:ext cx="25680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2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0E9DD-E596-4176-83F8-041550D94A9F}"/>
              </a:ext>
            </a:extLst>
          </p:cNvPr>
          <p:cNvSpPr txBox="1"/>
          <p:nvPr/>
        </p:nvSpPr>
        <p:spPr>
          <a:xfrm>
            <a:off x="2854738" y="2060389"/>
            <a:ext cx="25680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solidFill>
                  <a:srgbClr val="C00000"/>
                </a:solidFill>
                <a:latin typeface="Calibri"/>
                <a:ea typeface="HY울릉도M" pitchFamily="18" charset="-127"/>
              </a:rPr>
              <a:t>1</a:t>
            </a:r>
            <a:endParaRPr kumimoji="1" lang="ko-KR" altLang="en-US" sz="1100" b="1">
              <a:solidFill>
                <a:srgbClr val="C00000"/>
              </a:solidFill>
              <a:latin typeface="Calibri"/>
              <a:ea typeface="HY울릉도M" pitchFamily="18" charset="-127"/>
            </a:endParaRPr>
          </a:p>
        </p:txBody>
      </p:sp>
      <p:sp>
        <p:nvSpPr>
          <p:cNvPr id="15" name="자유형 30">
            <a:extLst>
              <a:ext uri="{FF2B5EF4-FFF2-40B4-BE49-F238E27FC236}">
                <a16:creationId xmlns:a16="http://schemas.microsoft.com/office/drawing/2014/main" id="{DCDE98B1-0997-44D8-ACFF-E187B54F1328}"/>
              </a:ext>
            </a:extLst>
          </p:cNvPr>
          <p:cNvSpPr/>
          <p:nvPr/>
        </p:nvSpPr>
        <p:spPr>
          <a:xfrm>
            <a:off x="2825184" y="3360552"/>
            <a:ext cx="612775" cy="1455025"/>
          </a:xfrm>
          <a:custGeom>
            <a:avLst/>
            <a:gdLst>
              <a:gd name="connsiteX0" fmla="*/ 612588 w 612588"/>
              <a:gd name="connsiteY0" fmla="*/ 1909483 h 1909483"/>
              <a:gd name="connsiteX1" fmla="*/ 92635 w 612588"/>
              <a:gd name="connsiteY1" fmla="*/ 1219200 h 1909483"/>
              <a:gd name="connsiteX2" fmla="*/ 56776 w 612588"/>
              <a:gd name="connsiteY2" fmla="*/ 0 h 1909483"/>
              <a:gd name="connsiteX3" fmla="*/ 56776 w 612588"/>
              <a:gd name="connsiteY3" fmla="*/ 0 h 190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88" h="1909483">
                <a:moveTo>
                  <a:pt x="612588" y="1909483"/>
                </a:moveTo>
                <a:cubicBezTo>
                  <a:pt x="398929" y="1723465"/>
                  <a:pt x="185270" y="1537447"/>
                  <a:pt x="92635" y="1219200"/>
                </a:cubicBezTo>
                <a:cubicBezTo>
                  <a:pt x="0" y="900953"/>
                  <a:pt x="56776" y="0"/>
                  <a:pt x="56776" y="0"/>
                </a:cubicBezTo>
                <a:lnTo>
                  <a:pt x="56776" y="0"/>
                </a:ln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ysDot"/>
            <a:miter lim="800000"/>
            <a:tailEnd type="stealth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폭발 1 31">
            <a:extLst>
              <a:ext uri="{FF2B5EF4-FFF2-40B4-BE49-F238E27FC236}">
                <a16:creationId xmlns:a16="http://schemas.microsoft.com/office/drawing/2014/main" id="{639E9B06-51AE-43E3-B57E-26F287661173}"/>
              </a:ext>
            </a:extLst>
          </p:cNvPr>
          <p:cNvSpPr/>
          <p:nvPr/>
        </p:nvSpPr>
        <p:spPr>
          <a:xfrm>
            <a:off x="2426701" y="2734040"/>
            <a:ext cx="857256" cy="428628"/>
          </a:xfrm>
          <a:prstGeom prst="irregularSeal1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NAT</a:t>
            </a: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자유형 32">
            <a:extLst>
              <a:ext uri="{FF2B5EF4-FFF2-40B4-BE49-F238E27FC236}">
                <a16:creationId xmlns:a16="http://schemas.microsoft.com/office/drawing/2014/main" id="{02B1D254-C505-4CDF-B970-95A4FA61BBD4}"/>
              </a:ext>
            </a:extLst>
          </p:cNvPr>
          <p:cNvSpPr/>
          <p:nvPr/>
        </p:nvSpPr>
        <p:spPr>
          <a:xfrm>
            <a:off x="1493270" y="2347726"/>
            <a:ext cx="922338" cy="806450"/>
          </a:xfrm>
          <a:custGeom>
            <a:avLst/>
            <a:gdLst>
              <a:gd name="connsiteX0" fmla="*/ 923365 w 923365"/>
              <a:gd name="connsiteY0" fmla="*/ 690282 h 805329"/>
              <a:gd name="connsiteX1" fmla="*/ 188259 w 923365"/>
              <a:gd name="connsiteY1" fmla="*/ 690282 h 805329"/>
              <a:gd name="connsiteX2" fmla="*/ 0 w 923365"/>
              <a:gd name="connsiteY2" fmla="*/ 0 h 80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365" h="805329">
                <a:moveTo>
                  <a:pt x="923365" y="690282"/>
                </a:moveTo>
                <a:cubicBezTo>
                  <a:pt x="632759" y="747805"/>
                  <a:pt x="342153" y="805329"/>
                  <a:pt x="188259" y="690282"/>
                </a:cubicBezTo>
                <a:cubicBezTo>
                  <a:pt x="34365" y="575235"/>
                  <a:pt x="17182" y="287617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5B9BD5"/>
            </a:solidFill>
            <a:prstDash val="sysDot"/>
            <a:miter lim="800000"/>
            <a:tailEnd type="stealth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 33">
            <a:extLst>
              <a:ext uri="{FF2B5EF4-FFF2-40B4-BE49-F238E27FC236}">
                <a16:creationId xmlns:a16="http://schemas.microsoft.com/office/drawing/2014/main" id="{CD0A1DAD-5FF0-4B97-AE43-29D8742B4F22}"/>
              </a:ext>
            </a:extLst>
          </p:cNvPr>
          <p:cNvSpPr/>
          <p:nvPr/>
        </p:nvSpPr>
        <p:spPr>
          <a:xfrm>
            <a:off x="1304359" y="2195328"/>
            <a:ext cx="1990725" cy="2383918"/>
          </a:xfrm>
          <a:custGeom>
            <a:avLst/>
            <a:gdLst>
              <a:gd name="connsiteX0" fmla="*/ 1990165 w 1990165"/>
              <a:gd name="connsiteY0" fmla="*/ 3128682 h 3128682"/>
              <a:gd name="connsiteX1" fmla="*/ 1488141 w 1990165"/>
              <a:gd name="connsiteY1" fmla="*/ 2330823 h 3128682"/>
              <a:gd name="connsiteX2" fmla="*/ 1470212 w 1990165"/>
              <a:gd name="connsiteY2" fmla="*/ 1219200 h 3128682"/>
              <a:gd name="connsiteX3" fmla="*/ 224118 w 1990165"/>
              <a:gd name="connsiteY3" fmla="*/ 833717 h 3128682"/>
              <a:gd name="connsiteX4" fmla="*/ 125506 w 1990165"/>
              <a:gd name="connsiteY4" fmla="*/ 0 h 312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165" h="3128682">
                <a:moveTo>
                  <a:pt x="1990165" y="3128682"/>
                </a:moveTo>
                <a:cubicBezTo>
                  <a:pt x="1782482" y="2888876"/>
                  <a:pt x="1574800" y="2649070"/>
                  <a:pt x="1488141" y="2330823"/>
                </a:cubicBezTo>
                <a:cubicBezTo>
                  <a:pt x="1401482" y="2012576"/>
                  <a:pt x="1680883" y="1468718"/>
                  <a:pt x="1470212" y="1219200"/>
                </a:cubicBezTo>
                <a:cubicBezTo>
                  <a:pt x="1259542" y="969682"/>
                  <a:pt x="448236" y="1036917"/>
                  <a:pt x="224118" y="833717"/>
                </a:cubicBezTo>
                <a:cubicBezTo>
                  <a:pt x="0" y="630517"/>
                  <a:pt x="62753" y="315258"/>
                  <a:pt x="125506" y="0"/>
                </a:cubicBez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ysDot"/>
            <a:miter lim="800000"/>
            <a:tailEnd type="stealth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7-13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WebUI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HY울릉도M" pitchFamily="18" charset="-127"/>
              </a:rPr>
              <a:t>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AA5FB-982F-4EC2-B385-2F1A1F12C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" r="-1"/>
          <a:stretch/>
        </p:blipFill>
        <p:spPr>
          <a:xfrm>
            <a:off x="765043" y="1536133"/>
            <a:ext cx="7613913" cy="37857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05C2C-CE02-46A3-8390-6067E46B7210}"/>
              </a:ext>
            </a:extLst>
          </p:cNvPr>
          <p:cNvSpPr/>
          <p:nvPr/>
        </p:nvSpPr>
        <p:spPr>
          <a:xfrm>
            <a:off x="2270978" y="2305975"/>
            <a:ext cx="4580539" cy="94566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6" name="사각형 설명선 56">
            <a:extLst>
              <a:ext uri="{FF2B5EF4-FFF2-40B4-BE49-F238E27FC236}">
                <a16:creationId xmlns:a16="http://schemas.microsoft.com/office/drawing/2014/main" id="{E61EA1CD-EF7F-43F6-8CE8-75339A60BD5A}"/>
              </a:ext>
            </a:extLst>
          </p:cNvPr>
          <p:cNvSpPr/>
          <p:nvPr/>
        </p:nvSpPr>
        <p:spPr>
          <a:xfrm>
            <a:off x="908130" y="3769474"/>
            <a:ext cx="720080" cy="196351"/>
          </a:xfrm>
          <a:prstGeom prst="wedgeRectCallout">
            <a:avLst>
              <a:gd name="adj1" fmla="val -38855"/>
              <a:gd name="adj2" fmla="val -108034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NAT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 설명선 26">
            <a:extLst>
              <a:ext uri="{FF2B5EF4-FFF2-40B4-BE49-F238E27FC236}">
                <a16:creationId xmlns:a16="http://schemas.microsoft.com/office/drawing/2014/main" id="{D300A4D4-6E62-4666-86D2-A7E80856C7D1}"/>
              </a:ext>
            </a:extLst>
          </p:cNvPr>
          <p:cNvSpPr/>
          <p:nvPr/>
        </p:nvSpPr>
        <p:spPr>
          <a:xfrm>
            <a:off x="3518419" y="2316614"/>
            <a:ext cx="1581454" cy="190726"/>
          </a:xfrm>
          <a:prstGeom prst="wedgeRectCallout">
            <a:avLst>
              <a:gd name="adj1" fmla="val -66524"/>
              <a:gd name="adj2" fmla="val -12968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룰 번호 입력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/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룰 간 우선순위</a:t>
            </a:r>
          </a:p>
        </p:txBody>
      </p:sp>
      <p:sp>
        <p:nvSpPr>
          <p:cNvPr id="8" name="사각형 설명선 53">
            <a:extLst>
              <a:ext uri="{FF2B5EF4-FFF2-40B4-BE49-F238E27FC236}">
                <a16:creationId xmlns:a16="http://schemas.microsoft.com/office/drawing/2014/main" id="{810FD73B-7F5C-4649-B2EE-76AF49FC9715}"/>
              </a:ext>
            </a:extLst>
          </p:cNvPr>
          <p:cNvSpPr/>
          <p:nvPr/>
        </p:nvSpPr>
        <p:spPr>
          <a:xfrm>
            <a:off x="7298839" y="4184044"/>
            <a:ext cx="945105" cy="183267"/>
          </a:xfrm>
          <a:prstGeom prst="wedgeRectCallout">
            <a:avLst>
              <a:gd name="adj1" fmla="val 27637"/>
              <a:gd name="adj2" fmla="val -112191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2. ADD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18">
            <a:extLst>
              <a:ext uri="{FF2B5EF4-FFF2-40B4-BE49-F238E27FC236}">
                <a16:creationId xmlns:a16="http://schemas.microsoft.com/office/drawing/2014/main" id="{25C2F872-7CCE-4A22-8066-45488094EE67}"/>
              </a:ext>
            </a:extLst>
          </p:cNvPr>
          <p:cNvSpPr/>
          <p:nvPr/>
        </p:nvSpPr>
        <p:spPr>
          <a:xfrm>
            <a:off x="5326239" y="4829354"/>
            <a:ext cx="945105" cy="183267"/>
          </a:xfrm>
          <a:prstGeom prst="wedgeRectCallout">
            <a:avLst>
              <a:gd name="adj1" fmla="val 35052"/>
              <a:gd name="adj2" fmla="val -11149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9. APPLY Click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19">
            <a:extLst>
              <a:ext uri="{FF2B5EF4-FFF2-40B4-BE49-F238E27FC236}">
                <a16:creationId xmlns:a16="http://schemas.microsoft.com/office/drawing/2014/main" id="{9998887C-2EB6-46F9-A0C6-BE4180471F4F}"/>
              </a:ext>
            </a:extLst>
          </p:cNvPr>
          <p:cNvSpPr/>
          <p:nvPr/>
        </p:nvSpPr>
        <p:spPr>
          <a:xfrm>
            <a:off x="5588649" y="2473854"/>
            <a:ext cx="1048593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출발지 객체 선택</a:t>
            </a:r>
          </a:p>
        </p:txBody>
      </p:sp>
      <p:sp>
        <p:nvSpPr>
          <p:cNvPr id="11" name="사각형 설명선 20">
            <a:extLst>
              <a:ext uri="{FF2B5EF4-FFF2-40B4-BE49-F238E27FC236}">
                <a16:creationId xmlns:a16="http://schemas.microsoft.com/office/drawing/2014/main" id="{DF67056C-6A50-4391-9C2A-35600389C5D9}"/>
              </a:ext>
            </a:extLst>
          </p:cNvPr>
          <p:cNvSpPr/>
          <p:nvPr/>
        </p:nvSpPr>
        <p:spPr>
          <a:xfrm>
            <a:off x="5588649" y="2673884"/>
            <a:ext cx="1048593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목적지 객체 선택</a:t>
            </a:r>
          </a:p>
        </p:txBody>
      </p:sp>
      <p:sp>
        <p:nvSpPr>
          <p:cNvPr id="12" name="사각형 설명선 22">
            <a:extLst>
              <a:ext uri="{FF2B5EF4-FFF2-40B4-BE49-F238E27FC236}">
                <a16:creationId xmlns:a16="http://schemas.microsoft.com/office/drawing/2014/main" id="{13BB0508-9BCD-4B84-9A55-59AE69B1056C}"/>
              </a:ext>
            </a:extLst>
          </p:cNvPr>
          <p:cNvSpPr/>
          <p:nvPr/>
        </p:nvSpPr>
        <p:spPr>
          <a:xfrm>
            <a:off x="4823564" y="3055672"/>
            <a:ext cx="1048593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서비스 객체 선택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C8081E-93F5-4740-8A88-32FC1B6D87ED}"/>
              </a:ext>
            </a:extLst>
          </p:cNvPr>
          <p:cNvSpPr/>
          <p:nvPr/>
        </p:nvSpPr>
        <p:spPr>
          <a:xfrm>
            <a:off x="2270979" y="4357714"/>
            <a:ext cx="4580538" cy="183267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4" name="사각형 설명선 24">
            <a:extLst>
              <a:ext uri="{FF2B5EF4-FFF2-40B4-BE49-F238E27FC236}">
                <a16:creationId xmlns:a16="http://schemas.microsoft.com/office/drawing/2014/main" id="{1B0D647F-7B4E-40C2-BE75-2953532E0E95}"/>
              </a:ext>
            </a:extLst>
          </p:cNvPr>
          <p:cNvSpPr/>
          <p:nvPr/>
        </p:nvSpPr>
        <p:spPr>
          <a:xfrm>
            <a:off x="2881446" y="4618147"/>
            <a:ext cx="1083997" cy="183267"/>
          </a:xfrm>
          <a:prstGeom prst="wedgeRectCallout">
            <a:avLst>
              <a:gd name="adj1" fmla="val -34552"/>
              <a:gd name="adj2" fmla="val -103703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8.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사용여부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yes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선택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C648C3-9ADB-48B0-9A7E-4D6E0375EA0E}"/>
              </a:ext>
            </a:extLst>
          </p:cNvPr>
          <p:cNvSpPr/>
          <p:nvPr/>
        </p:nvSpPr>
        <p:spPr>
          <a:xfrm>
            <a:off x="2273604" y="3785349"/>
            <a:ext cx="4577914" cy="372753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16" name="사각형 설명선 28">
            <a:extLst>
              <a:ext uri="{FF2B5EF4-FFF2-40B4-BE49-F238E27FC236}">
                <a16:creationId xmlns:a16="http://schemas.microsoft.com/office/drawing/2014/main" id="{3A5AE140-4025-40C0-AE7F-7602F45FEF34}"/>
              </a:ext>
            </a:extLst>
          </p:cNvPr>
          <p:cNvSpPr/>
          <p:nvPr/>
        </p:nvSpPr>
        <p:spPr>
          <a:xfrm>
            <a:off x="5138599" y="3779557"/>
            <a:ext cx="1665185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7-1. Source NAT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 선택</a:t>
            </a:r>
          </a:p>
        </p:txBody>
      </p:sp>
      <p:sp>
        <p:nvSpPr>
          <p:cNvPr id="17" name="사각형 설명선 29">
            <a:extLst>
              <a:ext uri="{FF2B5EF4-FFF2-40B4-BE49-F238E27FC236}">
                <a16:creationId xmlns:a16="http://schemas.microsoft.com/office/drawing/2014/main" id="{486CE804-64B6-4AE5-816E-706C22B725D6}"/>
              </a:ext>
            </a:extLst>
          </p:cNvPr>
          <p:cNvSpPr/>
          <p:nvPr/>
        </p:nvSpPr>
        <p:spPr>
          <a:xfrm>
            <a:off x="5138599" y="3979587"/>
            <a:ext cx="1665185" cy="183267"/>
          </a:xfrm>
          <a:prstGeom prst="wedgeRectCallout">
            <a:avLst>
              <a:gd name="adj1" fmla="val -102195"/>
              <a:gd name="adj2" fmla="val -2355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7-2. Destination NAT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 객체 선택</a:t>
            </a:r>
          </a:p>
        </p:txBody>
      </p:sp>
    </p:spTree>
    <p:extLst>
      <p:ext uri="{BB962C8B-B14F-4D97-AF65-F5344CB8AC3E}">
        <p14:creationId xmlns:p14="http://schemas.microsoft.com/office/powerpoint/2010/main" val="1543803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468DBA25-C8E6-4658-90EC-F97F3968D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1700213"/>
            <a:ext cx="1300356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0650022-9672-49B5-9C50-46CCEDC7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865" y="2309814"/>
            <a:ext cx="22044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EIX VPN</a:t>
            </a:r>
            <a:endParaRPr kumimoji="1" lang="ko-KR" alt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8A50DAD-2DE6-4C07-B7BA-794D50FCE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226" y="3943507"/>
            <a:ext cx="41854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8-1 EIX VPN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8-2 EIX VPN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660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8-1 EIX(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EtherIP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eXtended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VPN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B82B4B-40B2-4E84-B03A-A31E1BF7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1286857"/>
            <a:ext cx="8858251" cy="50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02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8-2 EIX(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EtherIP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eXtended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VPN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D232798-1564-47E9-A327-DC580A8EE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99670"/>
              </p:ext>
            </p:extLst>
          </p:nvPr>
        </p:nvGraphicFramePr>
        <p:xfrm>
          <a:off x="4679922" y="1268413"/>
          <a:ext cx="4255803" cy="3460983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Interface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설정 예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2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eix0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1.1.1.4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1.1.1.5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destination 1.1.1.6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source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eth4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address 172.16.1.1/16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D0E561-0656-481A-A9EB-3D290EA9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56006"/>
              </p:ext>
            </p:extLst>
          </p:nvPr>
        </p:nvGraphicFramePr>
        <p:xfrm>
          <a:off x="152019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VPN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160">
            <a:extLst>
              <a:ext uri="{FF2B5EF4-FFF2-40B4-BE49-F238E27FC236}">
                <a16:creationId xmlns:a16="http://schemas.microsoft.com/office/drawing/2014/main" id="{3E0565CA-BE53-48E2-B7E1-81309F79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281" y="4894794"/>
            <a:ext cx="4275474" cy="1200329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EIX (</a:t>
            </a:r>
            <a:r>
              <a:rPr kumimoji="1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EtherIP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eXtended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/ EIX over </a:t>
            </a:r>
            <a:r>
              <a:rPr kumimoji="1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IPSec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- ADSL/VDSL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회선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Bonding 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다른 속도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Bonding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강점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 RTT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고려하여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Packet</a:t>
            </a: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120170D6-752B-488F-8C6F-496552E6C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237" y="3031705"/>
            <a:ext cx="1415772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EIX Source Interface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D938D0F0-F458-4CDB-B0AB-99EEA858A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796" y="3145583"/>
            <a:ext cx="1666734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Text Box 39">
            <a:extLst>
              <a:ext uri="{FF2B5EF4-FFF2-40B4-BE49-F238E27FC236}">
                <a16:creationId xmlns:a16="http://schemas.microsoft.com/office/drawing/2014/main" id="{CB17A075-BA20-4EAB-B0A9-F7D70B22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620" y="3412882"/>
            <a:ext cx="712054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EIX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터널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0602CE1E-8683-4733-947A-D90E1B88E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0480" y="3526760"/>
            <a:ext cx="126014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1" name="Picture 3" descr="VF1700_1">
            <a:extLst>
              <a:ext uri="{FF2B5EF4-FFF2-40B4-BE49-F238E27FC236}">
                <a16:creationId xmlns:a16="http://schemas.microsoft.com/office/drawing/2014/main" id="{B2D6CED4-ED7B-47F2-85F0-47A6F0FA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212" y="4007797"/>
            <a:ext cx="18923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35">
            <a:extLst>
              <a:ext uri="{FF2B5EF4-FFF2-40B4-BE49-F238E27FC236}">
                <a16:creationId xmlns:a16="http://schemas.microsoft.com/office/drawing/2014/main" id="{870CB87C-5941-47C5-9130-1279DFF85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9962" y="4517385"/>
            <a:ext cx="0" cy="4714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58D8E269-56BC-4682-84CB-7ADB69DC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6600" y="4458647"/>
            <a:ext cx="485775" cy="307975"/>
          </a:xfrm>
          <a:prstGeom prst="upDownArrow">
            <a:avLst>
              <a:gd name="adj1" fmla="val 50000"/>
              <a:gd name="adj2" fmla="val 20532"/>
            </a:avLst>
          </a:prstGeom>
          <a:gradFill rotWithShape="1">
            <a:gsLst>
              <a:gs pos="0">
                <a:srgbClr val="99CC00">
                  <a:alpha val="59000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4" name="Group 37">
            <a:extLst>
              <a:ext uri="{FF2B5EF4-FFF2-40B4-BE49-F238E27FC236}">
                <a16:creationId xmlns:a16="http://schemas.microsoft.com/office/drawing/2014/main" id="{64A76064-4AA3-4035-9DB2-14C80C337F52}"/>
              </a:ext>
            </a:extLst>
          </p:cNvPr>
          <p:cNvGrpSpPr>
            <a:grpSpLocks/>
          </p:cNvGrpSpPr>
          <p:nvPr/>
        </p:nvGrpSpPr>
        <p:grpSpPr bwMode="auto">
          <a:xfrm>
            <a:off x="766150" y="2166297"/>
            <a:ext cx="2317746" cy="2054225"/>
            <a:chOff x="248" y="1752"/>
            <a:chExt cx="1787" cy="1584"/>
          </a:xfrm>
        </p:grpSpPr>
        <p:sp>
          <p:nvSpPr>
            <p:cNvPr id="15" name="Line 38">
              <a:extLst>
                <a:ext uri="{FF2B5EF4-FFF2-40B4-BE49-F238E27FC236}">
                  <a16:creationId xmlns:a16="http://schemas.microsoft.com/office/drawing/2014/main" id="{C5406C93-1244-464D-85D7-09A717D180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90" y="1752"/>
              <a:ext cx="0" cy="998"/>
            </a:xfrm>
            <a:prstGeom prst="line">
              <a:avLst/>
            </a:prstGeom>
            <a:noFill/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6" name="Oval 39">
              <a:extLst>
                <a:ext uri="{FF2B5EF4-FFF2-40B4-BE49-F238E27FC236}">
                  <a16:creationId xmlns:a16="http://schemas.microsoft.com/office/drawing/2014/main" id="{69FE63BF-5B63-45B0-9101-94C385035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2487"/>
              <a:ext cx="1115" cy="132"/>
            </a:xfrm>
            <a:prstGeom prst="ellipse">
              <a:avLst/>
            </a:prstGeom>
            <a:noFill/>
            <a:ln w="3175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7" name="Text Box 40">
              <a:extLst>
                <a:ext uri="{FF2B5EF4-FFF2-40B4-BE49-F238E27FC236}">
                  <a16:creationId xmlns:a16="http://schemas.microsoft.com/office/drawing/2014/main" id="{F14F246F-9010-4378-A47A-D11B24DC0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" y="2477"/>
              <a:ext cx="499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회선</a:t>
              </a:r>
            </a:p>
          </p:txBody>
        </p:sp>
        <p:sp>
          <p:nvSpPr>
            <p:cNvPr id="18" name="Line 41">
              <a:extLst>
                <a:ext uri="{FF2B5EF4-FFF2-40B4-BE49-F238E27FC236}">
                  <a16:creationId xmlns:a16="http://schemas.microsoft.com/office/drawing/2014/main" id="{0A4DD9A1-29BF-408C-8490-35827627D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" y="2795"/>
              <a:ext cx="1" cy="5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9" name="AutoShape 42">
              <a:extLst>
                <a:ext uri="{FF2B5EF4-FFF2-40B4-BE49-F238E27FC236}">
                  <a16:creationId xmlns:a16="http://schemas.microsoft.com/office/drawing/2014/main" id="{EF66F743-FFEE-4B98-BCC1-B0D5F0B9B7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636" y="3018"/>
              <a:ext cx="283" cy="256"/>
            </a:xfrm>
            <a:prstGeom prst="upDownArrow">
              <a:avLst>
                <a:gd name="adj1" fmla="val 50000"/>
                <a:gd name="adj2" fmla="val 26190"/>
              </a:avLst>
            </a:prstGeom>
            <a:gradFill rotWithShape="1">
              <a:gsLst>
                <a:gs pos="0">
                  <a:srgbClr val="99CC00">
                    <a:alpha val="68999"/>
                  </a:srgbClr>
                </a:gs>
                <a:gs pos="100000">
                  <a:srgbClr val="009900"/>
                </a:gs>
              </a:gsLst>
              <a:lin ang="5400000" scaled="1"/>
            </a:gradFill>
            <a:ln w="19050">
              <a:solidFill>
                <a:srgbClr val="CCFF33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20" name="Text Box 44">
              <a:extLst>
                <a:ext uri="{FF2B5EF4-FFF2-40B4-BE49-F238E27FC236}">
                  <a16:creationId xmlns:a16="http://schemas.microsoft.com/office/drawing/2014/main" id="{BF751112-31A8-41E1-A45B-A381BAB9A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7" y="3044"/>
              <a:ext cx="398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eth4</a:t>
              </a:r>
            </a:p>
          </p:txBody>
        </p:sp>
      </p:grpSp>
      <p:sp>
        <p:nvSpPr>
          <p:cNvPr id="21" name="Line 46">
            <a:extLst>
              <a:ext uri="{FF2B5EF4-FFF2-40B4-BE49-F238E27FC236}">
                <a16:creationId xmlns:a16="http://schemas.microsoft.com/office/drawing/2014/main" id="{B758812B-5184-4951-936D-2695EA4885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1343" y="2036122"/>
            <a:ext cx="0" cy="1424256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4BAC8CD1-384F-4758-9253-7E8D70875A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3673" y="2189045"/>
            <a:ext cx="0" cy="1271334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Oval 48">
            <a:extLst>
              <a:ext uri="{FF2B5EF4-FFF2-40B4-BE49-F238E27FC236}">
                <a16:creationId xmlns:a16="http://schemas.microsoft.com/office/drawing/2014/main" id="{1C193765-2B83-4919-A16F-A96887AFE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8" y="2577832"/>
            <a:ext cx="604233" cy="176250"/>
          </a:xfrm>
          <a:prstGeom prst="ellipse">
            <a:avLst/>
          </a:prstGeom>
          <a:noFill/>
          <a:ln w="31750" cap="rnd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Text Box 49">
            <a:extLst>
              <a:ext uri="{FF2B5EF4-FFF2-40B4-BE49-F238E27FC236}">
                <a16:creationId xmlns:a16="http://schemas.microsoft.com/office/drawing/2014/main" id="{B305A8A7-8FD6-4EC1-A72B-545DA0345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150" y="2519514"/>
            <a:ext cx="647022" cy="2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회선</a:t>
            </a:r>
          </a:p>
        </p:txBody>
      </p:sp>
      <p:sp>
        <p:nvSpPr>
          <p:cNvPr id="25" name="Line 50">
            <a:extLst>
              <a:ext uri="{FF2B5EF4-FFF2-40B4-BE49-F238E27FC236}">
                <a16:creationId xmlns:a16="http://schemas.microsoft.com/office/drawing/2014/main" id="{A5A0BC0D-07F4-4B39-ACF4-07B4B78141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1343" y="3459083"/>
            <a:ext cx="0" cy="7646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Line 51">
            <a:extLst>
              <a:ext uri="{FF2B5EF4-FFF2-40B4-BE49-F238E27FC236}">
                <a16:creationId xmlns:a16="http://schemas.microsoft.com/office/drawing/2014/main" id="{A0CA21DB-6CC6-442F-B986-00FA4E0F3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3673" y="3459083"/>
            <a:ext cx="0" cy="705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AutoShape 52">
            <a:extLst>
              <a:ext uri="{FF2B5EF4-FFF2-40B4-BE49-F238E27FC236}">
                <a16:creationId xmlns:a16="http://schemas.microsoft.com/office/drawing/2014/main" id="{1B9ACFA5-1478-4C1B-924F-8FCA30CDCF6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743814" y="3777888"/>
            <a:ext cx="366948" cy="331765"/>
          </a:xfrm>
          <a:prstGeom prst="upDownArrow">
            <a:avLst>
              <a:gd name="adj1" fmla="val 50000"/>
              <a:gd name="adj2" fmla="val 26190"/>
            </a:avLst>
          </a:prstGeom>
          <a:gradFill rotWithShape="1">
            <a:gsLst>
              <a:gs pos="0">
                <a:srgbClr val="99CC00">
                  <a:alpha val="68999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AutoShape 55">
            <a:extLst>
              <a:ext uri="{FF2B5EF4-FFF2-40B4-BE49-F238E27FC236}">
                <a16:creationId xmlns:a16="http://schemas.microsoft.com/office/drawing/2014/main" id="{657156C9-922A-469C-B87F-E9E37A516F1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01661" y="3806399"/>
            <a:ext cx="366948" cy="331765"/>
          </a:xfrm>
          <a:prstGeom prst="upDownArrow">
            <a:avLst>
              <a:gd name="adj1" fmla="val 50000"/>
              <a:gd name="adj2" fmla="val 26190"/>
            </a:avLst>
          </a:prstGeom>
          <a:gradFill rotWithShape="1">
            <a:gsLst>
              <a:gs pos="0">
                <a:srgbClr val="99CC00">
                  <a:alpha val="68999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Text Box 56">
            <a:extLst>
              <a:ext uri="{FF2B5EF4-FFF2-40B4-BE49-F238E27FC236}">
                <a16:creationId xmlns:a16="http://schemas.microsoft.com/office/drawing/2014/main" id="{65903B76-96A8-4DE1-B62D-118725C17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896" y="3842686"/>
            <a:ext cx="475866" cy="2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eth1</a:t>
            </a:r>
          </a:p>
        </p:txBody>
      </p:sp>
      <p:sp>
        <p:nvSpPr>
          <p:cNvPr id="30" name="Text Box 57">
            <a:extLst>
              <a:ext uri="{FF2B5EF4-FFF2-40B4-BE49-F238E27FC236}">
                <a16:creationId xmlns:a16="http://schemas.microsoft.com/office/drawing/2014/main" id="{6FB6AA77-1201-464B-AD7A-AAAF7FB29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101" y="3833614"/>
            <a:ext cx="490129" cy="2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eth2</a:t>
            </a:r>
          </a:p>
        </p:txBody>
      </p:sp>
      <p:sp>
        <p:nvSpPr>
          <p:cNvPr id="31" name="Line 59">
            <a:extLst>
              <a:ext uri="{FF2B5EF4-FFF2-40B4-BE49-F238E27FC236}">
                <a16:creationId xmlns:a16="http://schemas.microsoft.com/office/drawing/2014/main" id="{A4650E81-E987-4B47-A966-FA9A78B6BE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53650" y="2188522"/>
            <a:ext cx="0" cy="1271588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Oval 60">
            <a:extLst>
              <a:ext uri="{FF2B5EF4-FFF2-40B4-BE49-F238E27FC236}">
                <a16:creationId xmlns:a16="http://schemas.microsoft.com/office/drawing/2014/main" id="{98ECEAEA-A915-4F82-A5F9-9DFA21D72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850" y="2848922"/>
            <a:ext cx="1058862" cy="176213"/>
          </a:xfrm>
          <a:prstGeom prst="ellipse">
            <a:avLst/>
          </a:prstGeom>
          <a:noFill/>
          <a:ln w="31750" cap="rnd">
            <a:solidFill>
              <a:srgbClr val="00FF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Text Box 61">
            <a:extLst>
              <a:ext uri="{FF2B5EF4-FFF2-40B4-BE49-F238E27FC236}">
                <a16:creationId xmlns:a16="http://schemas.microsoft.com/office/drawing/2014/main" id="{3FAB1126-0BA0-46AF-A573-69A5D71F4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150" y="2813997"/>
            <a:ext cx="6477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회선</a:t>
            </a:r>
          </a:p>
        </p:txBody>
      </p:sp>
      <p:sp>
        <p:nvSpPr>
          <p:cNvPr id="34" name="Line 62">
            <a:extLst>
              <a:ext uri="{FF2B5EF4-FFF2-40B4-BE49-F238E27FC236}">
                <a16:creationId xmlns:a16="http://schemas.microsoft.com/office/drawing/2014/main" id="{F528AEA6-8373-4DCF-AF80-277820545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3650" y="3518847"/>
            <a:ext cx="0" cy="701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AutoShape 63">
            <a:extLst>
              <a:ext uri="{FF2B5EF4-FFF2-40B4-BE49-F238E27FC236}">
                <a16:creationId xmlns:a16="http://schemas.microsoft.com/office/drawing/2014/main" id="{B448F602-32AF-43AB-8EF7-CDDBCA9E15E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164737" y="3796660"/>
            <a:ext cx="366713" cy="331787"/>
          </a:xfrm>
          <a:prstGeom prst="upDownArrow">
            <a:avLst>
              <a:gd name="adj1" fmla="val 50000"/>
              <a:gd name="adj2" fmla="val 26190"/>
            </a:avLst>
          </a:prstGeom>
          <a:gradFill rotWithShape="1">
            <a:gsLst>
              <a:gs pos="0">
                <a:srgbClr val="99CC00">
                  <a:alpha val="68999"/>
                </a:srgbClr>
              </a:gs>
              <a:gs pos="100000">
                <a:srgbClr val="009900"/>
              </a:gs>
            </a:gsLst>
            <a:lin ang="5400000" scaled="1"/>
          </a:gradFill>
          <a:ln w="19050">
            <a:solidFill>
              <a:srgbClr val="CCFF33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Text Box 65">
            <a:extLst>
              <a:ext uri="{FF2B5EF4-FFF2-40B4-BE49-F238E27FC236}">
                <a16:creationId xmlns:a16="http://schemas.microsoft.com/office/drawing/2014/main" id="{0563D2EC-64D3-4F8B-9890-1DAB95AE5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324" y="3826828"/>
            <a:ext cx="5238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eth3</a:t>
            </a:r>
          </a:p>
        </p:txBody>
      </p:sp>
      <p:sp>
        <p:nvSpPr>
          <p:cNvPr id="37" name="Text Box 66">
            <a:extLst>
              <a:ext uri="{FF2B5EF4-FFF2-40B4-BE49-F238E27FC236}">
                <a16:creationId xmlns:a16="http://schemas.microsoft.com/office/drawing/2014/main" id="{C38AED92-CB48-4555-BA9D-EDD3000C6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068" y="4547560"/>
            <a:ext cx="4730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eth0</a:t>
            </a:r>
          </a:p>
        </p:txBody>
      </p:sp>
      <p:sp>
        <p:nvSpPr>
          <p:cNvPr id="38" name="AutoShape 84">
            <a:extLst>
              <a:ext uri="{FF2B5EF4-FFF2-40B4-BE49-F238E27FC236}">
                <a16:creationId xmlns:a16="http://schemas.microsoft.com/office/drawing/2014/main" id="{8E12057F-E778-4A6A-8C9F-3CD287A1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462" y="3579172"/>
            <a:ext cx="896938" cy="168275"/>
          </a:xfrm>
          <a:prstGeom prst="roundRect">
            <a:avLst>
              <a:gd name="adj" fmla="val 16667"/>
            </a:avLst>
          </a:prstGeom>
          <a:solidFill>
            <a:srgbClr val="0066C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Total Speed</a:t>
            </a:r>
          </a:p>
        </p:txBody>
      </p:sp>
      <p:sp>
        <p:nvSpPr>
          <p:cNvPr id="39" name="Text Box 95">
            <a:extLst>
              <a:ext uri="{FF2B5EF4-FFF2-40B4-BE49-F238E27FC236}">
                <a16:creationId xmlns:a16="http://schemas.microsoft.com/office/drawing/2014/main" id="{406E0C69-C3C4-4D02-889C-18D364DAF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836" y="2579047"/>
            <a:ext cx="1214437" cy="400050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0" r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총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10M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(1M+2M+3M+4M)</a:t>
            </a:r>
          </a:p>
        </p:txBody>
      </p:sp>
      <p:cxnSp>
        <p:nvCxnSpPr>
          <p:cNvPr id="40" name="AutoShape 96">
            <a:extLst>
              <a:ext uri="{FF2B5EF4-FFF2-40B4-BE49-F238E27FC236}">
                <a16:creationId xmlns:a16="http://schemas.microsoft.com/office/drawing/2014/main" id="{20829B3B-0591-47A2-B18E-B54391409A20}"/>
              </a:ext>
            </a:extLst>
          </p:cNvPr>
          <p:cNvCxnSpPr>
            <a:cxnSpLocks noChangeShapeType="1"/>
            <a:stCxn id="38" idx="0"/>
          </p:cNvCxnSpPr>
          <p:nvPr/>
        </p:nvCxnSpPr>
        <p:spPr bwMode="auto">
          <a:xfrm rot="16200000" flipV="1">
            <a:off x="3172006" y="3164041"/>
            <a:ext cx="571500" cy="258762"/>
          </a:xfrm>
          <a:prstGeom prst="straightConnector1">
            <a:avLst/>
          </a:prstGeom>
          <a:noFill/>
          <a:ln w="9525">
            <a:solidFill>
              <a:sysClr val="window" lastClr="FFFFFF"/>
            </a:solidFill>
            <a:round/>
            <a:headEnd/>
            <a:tailEnd type="triangle" w="med" len="med"/>
          </a:ln>
        </p:spPr>
      </p:cxnSp>
      <p:pic>
        <p:nvPicPr>
          <p:cNvPr id="41" name="Picture 136" descr="C:\Documents and Settings\Administrator\Local Settings\Temporary Internet Files\Content.IE5\DIVAIUPT\MCj02366990000[1].wmf">
            <a:extLst>
              <a:ext uri="{FF2B5EF4-FFF2-40B4-BE49-F238E27FC236}">
                <a16:creationId xmlns:a16="http://schemas.microsoft.com/office/drawing/2014/main" id="{943E5E46-8672-4098-A738-C12BDF64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2087" y="3364860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36" descr="C:\Documents and Settings\Administrator\Local Settings\Temporary Internet Files\Content.IE5\DIVAIUPT\MCj02366990000[1].wmf">
            <a:extLst>
              <a:ext uri="{FF2B5EF4-FFF2-40B4-BE49-F238E27FC236}">
                <a16:creationId xmlns:a16="http://schemas.microsoft.com/office/drawing/2014/main" id="{6C13413B-607C-4215-AC17-BD23CB53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0712" y="3364860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36" descr="C:\Documents and Settings\Administrator\Local Settings\Temporary Internet Files\Content.IE5\DIVAIUPT\MCj02366990000[1].wmf">
            <a:extLst>
              <a:ext uri="{FF2B5EF4-FFF2-40B4-BE49-F238E27FC236}">
                <a16:creationId xmlns:a16="http://schemas.microsoft.com/office/drawing/2014/main" id="{88DE9FED-0055-45DC-917D-CF07900E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9337" y="3364860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36" descr="C:\Documents and Settings\Administrator\Local Settings\Temporary Internet Files\Content.IE5\DIVAIUPT\MCj02366990000[1].wmf">
            <a:extLst>
              <a:ext uri="{FF2B5EF4-FFF2-40B4-BE49-F238E27FC236}">
                <a16:creationId xmlns:a16="http://schemas.microsoft.com/office/drawing/2014/main" id="{9763BB5D-83FE-4E35-8EB0-B1082AAB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7962" y="3364860"/>
            <a:ext cx="4286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77" descr="DesktopComputer">
            <a:extLst>
              <a:ext uri="{FF2B5EF4-FFF2-40B4-BE49-F238E27FC236}">
                <a16:creationId xmlns:a16="http://schemas.microsoft.com/office/drawing/2014/main" id="{EE21C8AE-4C1E-48BE-970C-4D5D36371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1390" y="4901242"/>
            <a:ext cx="508000" cy="36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구름 45">
            <a:extLst>
              <a:ext uri="{FF2B5EF4-FFF2-40B4-BE49-F238E27FC236}">
                <a16:creationId xmlns:a16="http://schemas.microsoft.com/office/drawing/2014/main" id="{66CB343E-E25A-4D14-9C5D-8A10FD3D9B8B}"/>
              </a:ext>
            </a:extLst>
          </p:cNvPr>
          <p:cNvSpPr/>
          <p:nvPr/>
        </p:nvSpPr>
        <p:spPr>
          <a:xfrm>
            <a:off x="976060" y="1650360"/>
            <a:ext cx="2214563" cy="714375"/>
          </a:xfrm>
          <a:prstGeom prst="cloud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rPr>
              <a:t>  </a:t>
            </a:r>
            <a:r>
              <a:rPr kumimoji="0" lang="en-US" altLang="ko-KR" sz="25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rPr>
              <a:t>xDSL</a:t>
            </a:r>
            <a:endParaRPr kumimoji="0" lang="ko-KR" altLang="en-US" sz="2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47" name="AutoShape 52">
            <a:extLst>
              <a:ext uri="{FF2B5EF4-FFF2-40B4-BE49-F238E27FC236}">
                <a16:creationId xmlns:a16="http://schemas.microsoft.com/office/drawing/2014/main" id="{3CAD1BDE-25CF-454A-B62C-6E1CDF034EAB}"/>
              </a:ext>
            </a:extLst>
          </p:cNvPr>
          <p:cNvSpPr>
            <a:spLocks/>
          </p:cNvSpPr>
          <p:nvPr/>
        </p:nvSpPr>
        <p:spPr bwMode="auto">
          <a:xfrm>
            <a:off x="5777785" y="2911930"/>
            <a:ext cx="90010" cy="463822"/>
          </a:xfrm>
          <a:prstGeom prst="rightBrace">
            <a:avLst>
              <a:gd name="adj1" fmla="val 41596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4C9528-78AD-4B66-A420-008DFB0757DC}"/>
              </a:ext>
            </a:extLst>
          </p:cNvPr>
          <p:cNvSpPr/>
          <p:nvPr/>
        </p:nvSpPr>
        <p:spPr>
          <a:xfrm>
            <a:off x="244710" y="5378385"/>
            <a:ext cx="4081583" cy="714375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900" kern="0">
              <a:solidFill>
                <a:prstClr val="white"/>
              </a:solidFill>
              <a:latin typeface="Tahoma"/>
            </a:endParaRPr>
          </a:p>
        </p:txBody>
      </p:sp>
      <p:sp>
        <p:nvSpPr>
          <p:cNvPr id="49" name="Text Box 34">
            <a:extLst>
              <a:ext uri="{FF2B5EF4-FFF2-40B4-BE49-F238E27FC236}">
                <a16:creationId xmlns:a16="http://schemas.microsoft.com/office/drawing/2014/main" id="{0BB49DCA-E9D7-4E5A-B00E-329538439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10" y="5399023"/>
            <a:ext cx="1763712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※ xDSL 1</a:t>
            </a: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회선당 평균 속도</a:t>
            </a:r>
          </a:p>
          <a:p>
            <a:pPr marL="179388" marR="0" lvl="1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Upload 512Kbps</a:t>
            </a:r>
          </a:p>
          <a:p>
            <a:pPr marL="179388" marR="0" lvl="1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Download 3Mbps</a:t>
            </a:r>
          </a:p>
        </p:txBody>
      </p:sp>
      <p:sp>
        <p:nvSpPr>
          <p:cNvPr id="50" name="Text Box 161">
            <a:extLst>
              <a:ext uri="{FF2B5EF4-FFF2-40B4-BE49-F238E27FC236}">
                <a16:creationId xmlns:a16="http://schemas.microsoft.com/office/drawing/2014/main" id="{A118D492-2398-4711-BDBA-0A43A4F4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136" y="5399023"/>
            <a:ext cx="1697158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※ xDSL 4</a:t>
            </a: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회선 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Bonding</a:t>
            </a: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속도</a:t>
            </a:r>
          </a:p>
          <a:p>
            <a:pPr marL="179388" marR="0" lvl="1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Upload 2Mbps</a:t>
            </a:r>
          </a:p>
          <a:p>
            <a:pPr marL="179388" marR="0" lvl="1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Download 10Mbps</a:t>
            </a:r>
          </a:p>
        </p:txBody>
      </p:sp>
      <p:sp>
        <p:nvSpPr>
          <p:cNvPr id="51" name="AutoShape 162">
            <a:extLst>
              <a:ext uri="{FF2B5EF4-FFF2-40B4-BE49-F238E27FC236}">
                <a16:creationId xmlns:a16="http://schemas.microsoft.com/office/drawing/2014/main" id="{287483D3-3A46-4FE8-98D7-CE18A82A0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07" y="5548814"/>
            <a:ext cx="433388" cy="35065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eaVert"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4025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8-2 EIX(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EtherIP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eXtended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VPN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7BC690-C040-4798-9E2C-1900AB356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63614"/>
              </p:ext>
            </p:extLst>
          </p:nvPr>
        </p:nvGraphicFramePr>
        <p:xfrm>
          <a:off x="4699572" y="1268413"/>
          <a:ext cx="4255803" cy="3886834"/>
        </p:xfrm>
        <a:graphic>
          <a:graphicData uri="http://schemas.openxmlformats.org/drawingml/2006/table">
            <a:tbl>
              <a:tblPr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EIX Session 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Tunnel 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테이블</a:t>
                      </a: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2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Center-1#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tunnel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Identity               Peer IP            Status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66:69:78:18:41:37  172.28.1.11      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up(2/2)</a:t>
                      </a:r>
                    </a:p>
                    <a:p>
                      <a:pPr lvl="0">
                        <a:defRPr/>
                      </a:pPr>
                      <a:endParaRPr lang="en-US" altLang="ko-KR" sz="8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Center-1#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session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Local            Remote           Status  Upload    Download  RTT    Tunnel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90.90.90.1     40.40.40.1       up      1.0Mbps   </a:t>
                      </a:r>
                      <a:r>
                        <a:rPr lang="en-US" altLang="ko-KR" sz="800" b="1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66:69:78:18:41:37</a:t>
                      </a:r>
                      <a:endParaRPr lang="en-US" altLang="ko-KR" sz="800" b="1" dirty="0">
                        <a:solidFill>
                          <a:schemeClr val="tx2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90.90.90.1     50.50.50.1       up      1.0Mbps   </a:t>
                      </a:r>
                      <a:r>
                        <a:rPr lang="en-US" altLang="ko-KR" sz="800" b="1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66:69:78:18:41:37</a:t>
                      </a:r>
                      <a:endParaRPr lang="en-US" altLang="ko-KR" sz="800" b="1" dirty="0">
                        <a:solidFill>
                          <a:schemeClr val="tx2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8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Center-2# 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tunnel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Identity               Peer IP            Status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66:69:78:18:41:37  172.28.1.11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up(2/2)</a:t>
                      </a:r>
                    </a:p>
                    <a:p>
                      <a:pPr lvl="0">
                        <a:defRPr/>
                      </a:pPr>
                      <a:endParaRPr lang="en-US" altLang="ko-KR" sz="8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Center-2#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session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Local            Remote           Status  Upload    Download  RTT    Tunnel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90.90.90.5     40.40.40.1       up      1.0Mbps  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66:69:78:18:41:37</a:t>
                      </a:r>
                      <a:endParaRPr lang="en-US" altLang="ko-KR" sz="800" b="1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90.90.90.5     50.50.50.1       up      1.0Mbps  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66:69:78:18:41:37</a:t>
                      </a:r>
                      <a:endParaRPr lang="en-US" altLang="ko-KR" sz="800" b="1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8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Branch-1#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tunnel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Identity               Peer IP            Status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66:69:78:18:42:8b  172.28.1.2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up(2/2)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66:69:78:18:41:fb   172.28.1.1       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up(2/2)</a:t>
                      </a:r>
                    </a:p>
                    <a:p>
                      <a:pPr lvl="0">
                        <a:defRPr/>
                      </a:pPr>
                      <a:endParaRPr lang="en-US" altLang="ko-KR" sz="8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Branch-1#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eix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session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Local            Remote           Status  Upload    Download  RTT    Tunnel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40.40.40.1     90.90.90.1       up      1.0Mbps   </a:t>
                      </a:r>
                      <a:r>
                        <a:rPr lang="en-US" altLang="ko-KR" sz="800" b="1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66:69:78:18:41:fb</a:t>
                      </a:r>
                      <a:endParaRPr lang="en-US" altLang="ko-KR" sz="800" b="1" dirty="0">
                        <a:solidFill>
                          <a:schemeClr val="tx2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50.50.50.1     90.90.90.1       up      1.0Mbps   </a:t>
                      </a:r>
                      <a:r>
                        <a:rPr lang="en-US" altLang="ko-KR" sz="800" b="1" dirty="0" err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66:69:78:18:41:fb</a:t>
                      </a:r>
                      <a:endParaRPr lang="en-US" altLang="ko-KR" sz="800" b="1" dirty="0">
                        <a:solidFill>
                          <a:schemeClr val="tx2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40.40.40.1     90.90.90.5       up      1.0Mbps  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66:69:78:18:42:8b</a:t>
                      </a:r>
                      <a:endParaRPr lang="en-US" altLang="ko-KR" sz="800" b="1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50.50.50.1     90.90.90.5       up      1.0Mbps  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1.0Mbps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  </a:t>
                      </a:r>
                      <a:r>
                        <a:rPr lang="en-US" altLang="ko-KR" sz="800" b="1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0ms    66:69:78:18:42:8b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4" marR="99044" marT="45701" marB="45701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F44DC3-B445-445C-A04D-BCDE66447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52210"/>
              </p:ext>
            </p:extLst>
          </p:nvPr>
        </p:nvGraphicFramePr>
        <p:xfrm>
          <a:off x="171669" y="1276510"/>
          <a:ext cx="4255803" cy="4862512"/>
        </p:xfrm>
        <a:graphic>
          <a:graphicData uri="http://schemas.openxmlformats.org/drawingml/2006/table">
            <a:tbl>
              <a:tblPr firstRow="1" bandRow="1"/>
              <a:tblGrid>
                <a:gridCol w="425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VPN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구성도 예시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6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Line 38">
            <a:extLst>
              <a:ext uri="{FF2B5EF4-FFF2-40B4-BE49-F238E27FC236}">
                <a16:creationId xmlns:a16="http://schemas.microsoft.com/office/drawing/2014/main" id="{27B50C7F-E99A-47AB-AE30-AC8E19638F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6747" y="4177957"/>
            <a:ext cx="2993294" cy="1365251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5C614A0C-E2CA-453F-AAC9-84FD69A42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071" y="1749342"/>
            <a:ext cx="136928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algn="ctr"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link-timeout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0F168B06-0CEF-4797-9582-ED5FCB005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002" y="2378789"/>
            <a:ext cx="2460039" cy="609337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61863ED3-36BE-44AB-B649-BB7F96279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4657" y="1591920"/>
            <a:ext cx="2092325" cy="4486275"/>
            <a:chOff x="965" y="1168"/>
            <a:chExt cx="1318" cy="2826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59D06D7A-72EB-4285-B153-B5CA38AA60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65" y="1168"/>
              <a:ext cx="1318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11" name="Group 205">
              <a:extLst>
                <a:ext uri="{FF2B5EF4-FFF2-40B4-BE49-F238E27FC236}">
                  <a16:creationId xmlns:a16="http://schemas.microsoft.com/office/drawing/2014/main" id="{36123E01-5AD7-41D8-84C1-DC515D251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0" y="1184"/>
              <a:ext cx="936" cy="2670"/>
              <a:chOff x="970" y="1184"/>
              <a:chExt cx="936" cy="2670"/>
            </a:xfrm>
          </p:grpSpPr>
          <p:sp>
            <p:nvSpPr>
              <p:cNvPr id="260" name="Line 5">
                <a:extLst>
                  <a:ext uri="{FF2B5EF4-FFF2-40B4-BE49-F238E27FC236}">
                    <a16:creationId xmlns:a16="http://schemas.microsoft.com/office/drawing/2014/main" id="{F493F199-1327-4597-8DDF-B356760C3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6" y="2540"/>
                <a:ext cx="202" cy="177"/>
              </a:xfrm>
              <a:prstGeom prst="line">
                <a:avLst/>
              </a:prstGeom>
              <a:noFill/>
              <a:ln w="23813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2237DEBE-D959-46BF-84AF-B8A65DBCE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" y="2509"/>
                <a:ext cx="68" cy="62"/>
              </a:xfrm>
              <a:custGeom>
                <a:avLst/>
                <a:gdLst>
                  <a:gd name="T0" fmla="*/ 0 w 213"/>
                  <a:gd name="T1" fmla="*/ 0 h 210"/>
                  <a:gd name="T2" fmla="*/ 213 w 213"/>
                  <a:gd name="T3" fmla="*/ 66 h 210"/>
                  <a:gd name="T4" fmla="*/ 74 w 213"/>
                  <a:gd name="T5" fmla="*/ 210 h 210"/>
                  <a:gd name="T6" fmla="*/ 0 w 213"/>
                  <a:gd name="T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0">
                    <a:moveTo>
                      <a:pt x="0" y="0"/>
                    </a:moveTo>
                    <a:lnTo>
                      <a:pt x="213" y="66"/>
                    </a:lnTo>
                    <a:cubicBezTo>
                      <a:pt x="147" y="90"/>
                      <a:pt x="95" y="143"/>
                      <a:pt x="74" y="2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477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2" name="Freeform 7">
                <a:extLst>
                  <a:ext uri="{FF2B5EF4-FFF2-40B4-BE49-F238E27FC236}">
                    <a16:creationId xmlns:a16="http://schemas.microsoft.com/office/drawing/2014/main" id="{BCE1CD91-4A64-4EF7-B6D5-7ADD8FC10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687"/>
                <a:ext cx="68" cy="61"/>
              </a:xfrm>
              <a:custGeom>
                <a:avLst/>
                <a:gdLst>
                  <a:gd name="T0" fmla="*/ 213 w 213"/>
                  <a:gd name="T1" fmla="*/ 210 h 210"/>
                  <a:gd name="T2" fmla="*/ 0 w 213"/>
                  <a:gd name="T3" fmla="*/ 143 h 210"/>
                  <a:gd name="T4" fmla="*/ 139 w 213"/>
                  <a:gd name="T5" fmla="*/ 0 h 210"/>
                  <a:gd name="T6" fmla="*/ 213 w 213"/>
                  <a:gd name="T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0">
                    <a:moveTo>
                      <a:pt x="213" y="210"/>
                    </a:moveTo>
                    <a:lnTo>
                      <a:pt x="0" y="143"/>
                    </a:lnTo>
                    <a:cubicBezTo>
                      <a:pt x="67" y="120"/>
                      <a:pt x="118" y="67"/>
                      <a:pt x="139" y="0"/>
                    </a:cubicBezTo>
                    <a:lnTo>
                      <a:pt x="213" y="210"/>
                    </a:lnTo>
                    <a:close/>
                  </a:path>
                </a:pathLst>
              </a:custGeom>
              <a:solidFill>
                <a:srgbClr val="1F477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3" name="Rectangle 10">
                <a:extLst>
                  <a:ext uri="{FF2B5EF4-FFF2-40B4-BE49-F238E27FC236}">
                    <a16:creationId xmlns:a16="http://schemas.microsoft.com/office/drawing/2014/main" id="{602E0D37-0D5C-42B3-A298-2303D88DA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1184"/>
                <a:ext cx="33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 dirty="0"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Center-1</a:t>
                </a:r>
                <a:endParaRPr lang="ko-KR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4" name="Freeform 13">
                <a:extLst>
                  <a:ext uri="{FF2B5EF4-FFF2-40B4-BE49-F238E27FC236}">
                    <a16:creationId xmlns:a16="http://schemas.microsoft.com/office/drawing/2014/main" id="{AD7C8589-FC2A-48EE-971D-C82D53B807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4" y="3150"/>
                <a:ext cx="274" cy="507"/>
              </a:xfrm>
              <a:custGeom>
                <a:avLst/>
                <a:gdLst>
                  <a:gd name="T0" fmla="*/ 33 w 274"/>
                  <a:gd name="T1" fmla="*/ 253 h 507"/>
                  <a:gd name="T2" fmla="*/ 33 w 274"/>
                  <a:gd name="T3" fmla="*/ 253 h 507"/>
                  <a:gd name="T4" fmla="*/ 21 w 274"/>
                  <a:gd name="T5" fmla="*/ 253 h 507"/>
                  <a:gd name="T6" fmla="*/ 33 w 274"/>
                  <a:gd name="T7" fmla="*/ 215 h 507"/>
                  <a:gd name="T8" fmla="*/ 33 w 274"/>
                  <a:gd name="T9" fmla="*/ 401 h 507"/>
                  <a:gd name="T10" fmla="*/ 33 w 274"/>
                  <a:gd name="T11" fmla="*/ 219 h 507"/>
                  <a:gd name="T12" fmla="*/ 33 w 274"/>
                  <a:gd name="T13" fmla="*/ 292 h 507"/>
                  <a:gd name="T14" fmla="*/ 33 w 274"/>
                  <a:gd name="T15" fmla="*/ 126 h 507"/>
                  <a:gd name="T16" fmla="*/ 33 w 274"/>
                  <a:gd name="T17" fmla="*/ 253 h 507"/>
                  <a:gd name="T18" fmla="*/ 33 w 274"/>
                  <a:gd name="T19" fmla="*/ 253 h 507"/>
                  <a:gd name="T20" fmla="*/ 0 w 274"/>
                  <a:gd name="T21" fmla="*/ 126 h 507"/>
                  <a:gd name="T22" fmla="*/ 33 w 274"/>
                  <a:gd name="T23" fmla="*/ 474 h 507"/>
                  <a:gd name="T24" fmla="*/ 33 w 274"/>
                  <a:gd name="T25" fmla="*/ 35 h 507"/>
                  <a:gd name="T26" fmla="*/ 33 w 274"/>
                  <a:gd name="T27" fmla="*/ 253 h 507"/>
                  <a:gd name="T28" fmla="*/ 33 w 274"/>
                  <a:gd name="T29" fmla="*/ 474 h 507"/>
                  <a:gd name="T30" fmla="*/ 33 w 274"/>
                  <a:gd name="T31" fmla="*/ 253 h 507"/>
                  <a:gd name="T32" fmla="*/ 33 w 274"/>
                  <a:gd name="T33" fmla="*/ 32 h 507"/>
                  <a:gd name="T34" fmla="*/ 33 w 274"/>
                  <a:gd name="T35" fmla="*/ 253 h 507"/>
                  <a:gd name="T36" fmla="*/ 33 w 274"/>
                  <a:gd name="T37" fmla="*/ 474 h 507"/>
                  <a:gd name="T38" fmla="*/ 33 w 274"/>
                  <a:gd name="T39" fmla="*/ 253 h 507"/>
                  <a:gd name="T40" fmla="*/ 33 w 274"/>
                  <a:gd name="T41" fmla="*/ 32 h 507"/>
                  <a:gd name="T42" fmla="*/ 33 w 274"/>
                  <a:gd name="T43" fmla="*/ 253 h 507"/>
                  <a:gd name="T44" fmla="*/ 33 w 274"/>
                  <a:gd name="T45" fmla="*/ 474 h 507"/>
                  <a:gd name="T46" fmla="*/ 33 w 274"/>
                  <a:gd name="T47" fmla="*/ 253 h 507"/>
                  <a:gd name="T48" fmla="*/ 33 w 274"/>
                  <a:gd name="T49" fmla="*/ 32 h 507"/>
                  <a:gd name="T50" fmla="*/ 33 w 274"/>
                  <a:gd name="T51" fmla="*/ 253 h 507"/>
                  <a:gd name="T52" fmla="*/ 33 w 274"/>
                  <a:gd name="T53" fmla="*/ 474 h 507"/>
                  <a:gd name="T54" fmla="*/ 33 w 274"/>
                  <a:gd name="T55" fmla="*/ 253 h 507"/>
                  <a:gd name="T56" fmla="*/ 33 w 274"/>
                  <a:gd name="T57" fmla="*/ 32 h 507"/>
                  <a:gd name="T58" fmla="*/ 33 w 274"/>
                  <a:gd name="T59" fmla="*/ 253 h 507"/>
                  <a:gd name="T60" fmla="*/ 33 w 274"/>
                  <a:gd name="T61" fmla="*/ 474 h 507"/>
                  <a:gd name="T62" fmla="*/ 33 w 274"/>
                  <a:gd name="T63" fmla="*/ 253 h 507"/>
                  <a:gd name="T64" fmla="*/ 33 w 274"/>
                  <a:gd name="T65" fmla="*/ 32 h 507"/>
                  <a:gd name="T66" fmla="*/ 33 w 274"/>
                  <a:gd name="T67" fmla="*/ 253 h 507"/>
                  <a:gd name="T68" fmla="*/ 33 w 274"/>
                  <a:gd name="T69" fmla="*/ 474 h 507"/>
                  <a:gd name="T70" fmla="*/ 33 w 274"/>
                  <a:gd name="T71" fmla="*/ 253 h 507"/>
                  <a:gd name="T72" fmla="*/ 33 w 274"/>
                  <a:gd name="T73" fmla="*/ 32 h 507"/>
                  <a:gd name="T74" fmla="*/ 33 w 274"/>
                  <a:gd name="T75" fmla="*/ 253 h 507"/>
                  <a:gd name="T76" fmla="*/ 33 w 274"/>
                  <a:gd name="T77" fmla="*/ 474 h 507"/>
                  <a:gd name="T78" fmla="*/ 33 w 274"/>
                  <a:gd name="T79" fmla="*/ 253 h 507"/>
                  <a:gd name="T80" fmla="*/ 33 w 274"/>
                  <a:gd name="T81" fmla="*/ 32 h 507"/>
                  <a:gd name="T82" fmla="*/ 33 w 274"/>
                  <a:gd name="T83" fmla="*/ 253 h 507"/>
                  <a:gd name="T84" fmla="*/ 33 w 274"/>
                  <a:gd name="T85" fmla="*/ 474 h 507"/>
                  <a:gd name="T86" fmla="*/ 33 w 274"/>
                  <a:gd name="T87" fmla="*/ 253 h 507"/>
                  <a:gd name="T88" fmla="*/ 33 w 274"/>
                  <a:gd name="T89" fmla="*/ 32 h 507"/>
                  <a:gd name="T90" fmla="*/ 33 w 274"/>
                  <a:gd name="T91" fmla="*/ 25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4" h="507">
                    <a:moveTo>
                      <a:pt x="57" y="0"/>
                    </a:moveTo>
                    <a:lnTo>
                      <a:pt x="33" y="0"/>
                    </a:lnTo>
                    <a:lnTo>
                      <a:pt x="33" y="253"/>
                    </a:lnTo>
                    <a:moveTo>
                      <a:pt x="274" y="507"/>
                    </a:moveTo>
                    <a:lnTo>
                      <a:pt x="33" y="507"/>
                    </a:lnTo>
                    <a:lnTo>
                      <a:pt x="33" y="253"/>
                    </a:lnTo>
                    <a:moveTo>
                      <a:pt x="50" y="253"/>
                    </a:moveTo>
                    <a:lnTo>
                      <a:pt x="33" y="253"/>
                    </a:lnTo>
                    <a:moveTo>
                      <a:pt x="21" y="253"/>
                    </a:moveTo>
                    <a:lnTo>
                      <a:pt x="33" y="253"/>
                    </a:lnTo>
                    <a:moveTo>
                      <a:pt x="17" y="215"/>
                    </a:moveTo>
                    <a:lnTo>
                      <a:pt x="33" y="215"/>
                    </a:lnTo>
                    <a:lnTo>
                      <a:pt x="33" y="253"/>
                    </a:lnTo>
                    <a:moveTo>
                      <a:pt x="182" y="401"/>
                    </a:moveTo>
                    <a:lnTo>
                      <a:pt x="33" y="401"/>
                    </a:lnTo>
                    <a:lnTo>
                      <a:pt x="33" y="253"/>
                    </a:lnTo>
                    <a:moveTo>
                      <a:pt x="96" y="219"/>
                    </a:moveTo>
                    <a:lnTo>
                      <a:pt x="33" y="219"/>
                    </a:lnTo>
                    <a:lnTo>
                      <a:pt x="33" y="253"/>
                    </a:lnTo>
                    <a:moveTo>
                      <a:pt x="96" y="292"/>
                    </a:moveTo>
                    <a:lnTo>
                      <a:pt x="33" y="292"/>
                    </a:lnTo>
                    <a:lnTo>
                      <a:pt x="33" y="253"/>
                    </a:lnTo>
                    <a:moveTo>
                      <a:pt x="82" y="126"/>
                    </a:moveTo>
                    <a:lnTo>
                      <a:pt x="33" y="126"/>
                    </a:ln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57" y="164"/>
                    </a:moveTo>
                    <a:lnTo>
                      <a:pt x="33" y="164"/>
                    </a:ln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0" y="126"/>
                    </a:moveTo>
                    <a:lnTo>
                      <a:pt x="33" y="126"/>
                    </a:ln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96" y="35"/>
                    </a:moveTo>
                    <a:lnTo>
                      <a:pt x="33" y="35"/>
                    </a:ln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  <a:moveTo>
                      <a:pt x="33" y="32"/>
                    </a:moveTo>
                    <a:lnTo>
                      <a:pt x="33" y="253"/>
                    </a:lnTo>
                    <a:moveTo>
                      <a:pt x="33" y="474"/>
                    </a:moveTo>
                    <a:lnTo>
                      <a:pt x="33" y="253"/>
                    </a:lnTo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5" name="Rectangle 14">
                <a:extLst>
                  <a:ext uri="{FF2B5EF4-FFF2-40B4-BE49-F238E27FC236}">
                    <a16:creationId xmlns:a16="http://schemas.microsoft.com/office/drawing/2014/main" id="{592B318C-2C07-4ADF-80C7-5F1F2FE9F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956"/>
                <a:ext cx="5" cy="898"/>
              </a:xfrm>
              <a:prstGeom prst="rect">
                <a:avLst/>
              </a:prstGeom>
              <a:solidFill>
                <a:srgbClr val="508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6" name="Rectangle 15">
                <a:extLst>
                  <a:ext uri="{FF2B5EF4-FFF2-40B4-BE49-F238E27FC236}">
                    <a16:creationId xmlns:a16="http://schemas.microsoft.com/office/drawing/2014/main" id="{41F0C37A-CB5E-4255-B463-EF76ADC4E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956"/>
                <a:ext cx="5" cy="898"/>
              </a:xfrm>
              <a:prstGeom prst="rect">
                <a:avLst/>
              </a:prstGeom>
              <a:solidFill>
                <a:srgbClr val="4F8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7" name="Rectangle 16">
                <a:extLst>
                  <a:ext uri="{FF2B5EF4-FFF2-40B4-BE49-F238E27FC236}">
                    <a16:creationId xmlns:a16="http://schemas.microsoft.com/office/drawing/2014/main" id="{81EBDE1D-1AE4-4BA5-8230-2D05883F6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2956"/>
                <a:ext cx="5" cy="898"/>
              </a:xfrm>
              <a:prstGeom prst="rect">
                <a:avLst/>
              </a:prstGeom>
              <a:solidFill>
                <a:srgbClr val="5190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8" name="Rectangle 17">
                <a:extLst>
                  <a:ext uri="{FF2B5EF4-FFF2-40B4-BE49-F238E27FC236}">
                    <a16:creationId xmlns:a16="http://schemas.microsoft.com/office/drawing/2014/main" id="{078CD51E-6FB7-478A-8B64-239632F24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2956"/>
                <a:ext cx="6" cy="898"/>
              </a:xfrm>
              <a:prstGeom prst="rect">
                <a:avLst/>
              </a:prstGeom>
              <a:solidFill>
                <a:srgbClr val="5391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69" name="Rectangle 18">
                <a:extLst>
                  <a:ext uri="{FF2B5EF4-FFF2-40B4-BE49-F238E27FC236}">
                    <a16:creationId xmlns:a16="http://schemas.microsoft.com/office/drawing/2014/main" id="{55215106-800E-4D22-925D-A22F1EB3F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2956"/>
                <a:ext cx="5" cy="898"/>
              </a:xfrm>
              <a:prstGeom prst="rect">
                <a:avLst/>
              </a:prstGeom>
              <a:solidFill>
                <a:srgbClr val="569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0" name="Rectangle 19">
                <a:extLst>
                  <a:ext uri="{FF2B5EF4-FFF2-40B4-BE49-F238E27FC236}">
                    <a16:creationId xmlns:a16="http://schemas.microsoft.com/office/drawing/2014/main" id="{086F1189-2903-43FD-83AF-035FA05B4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956"/>
                <a:ext cx="5" cy="898"/>
              </a:xfrm>
              <a:prstGeom prst="rect">
                <a:avLst/>
              </a:prstGeom>
              <a:solidFill>
                <a:srgbClr val="5893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1" name="Rectangle 20">
                <a:extLst>
                  <a:ext uri="{FF2B5EF4-FFF2-40B4-BE49-F238E27FC236}">
                    <a16:creationId xmlns:a16="http://schemas.microsoft.com/office/drawing/2014/main" id="{59FF4922-70EC-4B0D-B044-281CCA412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" y="2956"/>
                <a:ext cx="5" cy="898"/>
              </a:xfrm>
              <a:prstGeom prst="rect">
                <a:avLst/>
              </a:prstGeom>
              <a:solidFill>
                <a:srgbClr val="5A9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2" name="Rectangle 21">
                <a:extLst>
                  <a:ext uri="{FF2B5EF4-FFF2-40B4-BE49-F238E27FC236}">
                    <a16:creationId xmlns:a16="http://schemas.microsoft.com/office/drawing/2014/main" id="{9A673829-E004-4EBF-A445-47500F80A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" y="2956"/>
                <a:ext cx="5" cy="898"/>
              </a:xfrm>
              <a:prstGeom prst="rect">
                <a:avLst/>
              </a:prstGeom>
              <a:solidFill>
                <a:srgbClr val="5D9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3" name="Rectangle 22">
                <a:extLst>
                  <a:ext uri="{FF2B5EF4-FFF2-40B4-BE49-F238E27FC236}">
                    <a16:creationId xmlns:a16="http://schemas.microsoft.com/office/drawing/2014/main" id="{92592847-62C3-4D85-A1BB-0416F75D1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2956"/>
                <a:ext cx="5" cy="898"/>
              </a:xfrm>
              <a:prstGeom prst="rect">
                <a:avLst/>
              </a:prstGeom>
              <a:solidFill>
                <a:srgbClr val="5F9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4" name="Rectangle 23">
                <a:extLst>
                  <a:ext uri="{FF2B5EF4-FFF2-40B4-BE49-F238E27FC236}">
                    <a16:creationId xmlns:a16="http://schemas.microsoft.com/office/drawing/2014/main" id="{118091F4-3355-47BB-B958-4C21EC0E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956"/>
                <a:ext cx="5" cy="898"/>
              </a:xfrm>
              <a:prstGeom prst="rect">
                <a:avLst/>
              </a:prstGeom>
              <a:solidFill>
                <a:srgbClr val="619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5" name="Rectangle 24">
                <a:extLst>
                  <a:ext uri="{FF2B5EF4-FFF2-40B4-BE49-F238E27FC236}">
                    <a16:creationId xmlns:a16="http://schemas.microsoft.com/office/drawing/2014/main" id="{B98A5F66-8229-4347-95A7-2D6B1EAD4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" y="2956"/>
                <a:ext cx="6" cy="898"/>
              </a:xfrm>
              <a:prstGeom prst="rect">
                <a:avLst/>
              </a:prstGeom>
              <a:solidFill>
                <a:srgbClr val="649A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6" name="Rectangle 25">
                <a:extLst>
                  <a:ext uri="{FF2B5EF4-FFF2-40B4-BE49-F238E27FC236}">
                    <a16:creationId xmlns:a16="http://schemas.microsoft.com/office/drawing/2014/main" id="{523301B7-96CC-4FA5-98C9-AE83E2744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2956"/>
                <a:ext cx="5" cy="898"/>
              </a:xfrm>
              <a:prstGeom prst="rect">
                <a:avLst/>
              </a:prstGeom>
              <a:solidFill>
                <a:srgbClr val="669B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7" name="Rectangle 26">
                <a:extLst>
                  <a:ext uri="{FF2B5EF4-FFF2-40B4-BE49-F238E27FC236}">
                    <a16:creationId xmlns:a16="http://schemas.microsoft.com/office/drawing/2014/main" id="{B4BEAF75-216E-4786-AECA-1DA8BCE82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2956"/>
                <a:ext cx="5" cy="898"/>
              </a:xfrm>
              <a:prstGeom prst="rect">
                <a:avLst/>
              </a:prstGeom>
              <a:solidFill>
                <a:srgbClr val="68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8" name="Rectangle 27">
                <a:extLst>
                  <a:ext uri="{FF2B5EF4-FFF2-40B4-BE49-F238E27FC236}">
                    <a16:creationId xmlns:a16="http://schemas.microsoft.com/office/drawing/2014/main" id="{9DEEC9DE-C0BF-4915-82AD-34669B11B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" y="2956"/>
                <a:ext cx="5" cy="898"/>
              </a:xfrm>
              <a:prstGeom prst="rect">
                <a:avLst/>
              </a:prstGeom>
              <a:solidFill>
                <a:srgbClr val="6A9E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79" name="Rectangle 28">
                <a:extLst>
                  <a:ext uri="{FF2B5EF4-FFF2-40B4-BE49-F238E27FC236}">
                    <a16:creationId xmlns:a16="http://schemas.microsoft.com/office/drawing/2014/main" id="{62AC14F5-737E-4892-960B-1FB865AB1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2956"/>
                <a:ext cx="5" cy="898"/>
              </a:xfrm>
              <a:prstGeom prst="rect">
                <a:avLst/>
              </a:prstGeom>
              <a:solidFill>
                <a:srgbClr val="6D9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0" name="Rectangle 29">
                <a:extLst>
                  <a:ext uri="{FF2B5EF4-FFF2-40B4-BE49-F238E27FC236}">
                    <a16:creationId xmlns:a16="http://schemas.microsoft.com/office/drawing/2014/main" id="{E0934160-E42E-4F3D-B206-2351F5F89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2956"/>
                <a:ext cx="5" cy="898"/>
              </a:xfrm>
              <a:prstGeom prst="rect">
                <a:avLst/>
              </a:prstGeom>
              <a:solidFill>
                <a:srgbClr val="6FA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1" name="Rectangle 30">
                <a:extLst>
                  <a:ext uri="{FF2B5EF4-FFF2-40B4-BE49-F238E27FC236}">
                    <a16:creationId xmlns:a16="http://schemas.microsoft.com/office/drawing/2014/main" id="{A2468899-612E-4EF2-8697-6FC1DF121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" y="2956"/>
                <a:ext cx="5" cy="898"/>
              </a:xfrm>
              <a:prstGeom prst="rect">
                <a:avLst/>
              </a:prstGeom>
              <a:solidFill>
                <a:srgbClr val="71A2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2" name="Rectangle 31">
                <a:extLst>
                  <a:ext uri="{FF2B5EF4-FFF2-40B4-BE49-F238E27FC236}">
                    <a16:creationId xmlns:a16="http://schemas.microsoft.com/office/drawing/2014/main" id="{22CAA985-B101-4656-8511-2A62D50EF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2956"/>
                <a:ext cx="5" cy="898"/>
              </a:xfrm>
              <a:prstGeom prst="rect">
                <a:avLst/>
              </a:prstGeom>
              <a:solidFill>
                <a:srgbClr val="74A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3" name="Rectangle 32">
                <a:extLst>
                  <a:ext uri="{FF2B5EF4-FFF2-40B4-BE49-F238E27FC236}">
                    <a16:creationId xmlns:a16="http://schemas.microsoft.com/office/drawing/2014/main" id="{9620DBAF-ED51-472F-8029-60E7B4F21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2956"/>
                <a:ext cx="6" cy="898"/>
              </a:xfrm>
              <a:prstGeom prst="rect">
                <a:avLst/>
              </a:prstGeom>
              <a:solidFill>
                <a:srgbClr val="76A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4" name="Rectangle 33">
                <a:extLst>
                  <a:ext uri="{FF2B5EF4-FFF2-40B4-BE49-F238E27FC236}">
                    <a16:creationId xmlns:a16="http://schemas.microsoft.com/office/drawing/2014/main" id="{8BC9298C-311D-449A-AE2F-E6AA0D728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956"/>
                <a:ext cx="5" cy="898"/>
              </a:xfrm>
              <a:prstGeom prst="rect">
                <a:avLst/>
              </a:prstGeom>
              <a:solidFill>
                <a:srgbClr val="78A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5" name="Rectangle 34">
                <a:extLst>
                  <a:ext uri="{FF2B5EF4-FFF2-40B4-BE49-F238E27FC236}">
                    <a16:creationId xmlns:a16="http://schemas.microsoft.com/office/drawing/2014/main" id="{FECEDD4E-DB4B-4464-B8AE-D9E2A12FF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" y="2956"/>
                <a:ext cx="5" cy="898"/>
              </a:xfrm>
              <a:prstGeom prst="rect">
                <a:avLst/>
              </a:prstGeom>
              <a:solidFill>
                <a:srgbClr val="7BA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6" name="Rectangle 35">
                <a:extLst>
                  <a:ext uri="{FF2B5EF4-FFF2-40B4-BE49-F238E27FC236}">
                    <a16:creationId xmlns:a16="http://schemas.microsoft.com/office/drawing/2014/main" id="{6AEA4649-4B52-4058-954E-329B7BA11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" y="2956"/>
                <a:ext cx="5" cy="898"/>
              </a:xfrm>
              <a:prstGeom prst="rect">
                <a:avLst/>
              </a:prstGeom>
              <a:solidFill>
                <a:srgbClr val="7DA8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7" name="Rectangle 36">
                <a:extLst>
                  <a:ext uri="{FF2B5EF4-FFF2-40B4-BE49-F238E27FC236}">
                    <a16:creationId xmlns:a16="http://schemas.microsoft.com/office/drawing/2014/main" id="{C36BC20B-7DEB-401C-A362-49CB8C2A4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2956"/>
                <a:ext cx="5" cy="898"/>
              </a:xfrm>
              <a:prstGeom prst="rect">
                <a:avLst/>
              </a:prstGeom>
              <a:solidFill>
                <a:srgbClr val="7FA9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8" name="Rectangle 37">
                <a:extLst>
                  <a:ext uri="{FF2B5EF4-FFF2-40B4-BE49-F238E27FC236}">
                    <a16:creationId xmlns:a16="http://schemas.microsoft.com/office/drawing/2014/main" id="{6FCE8ABD-9904-4FC9-BEFA-BEA3DF34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" y="2956"/>
                <a:ext cx="5" cy="898"/>
              </a:xfrm>
              <a:prstGeom prst="rect">
                <a:avLst/>
              </a:prstGeom>
              <a:solidFill>
                <a:srgbClr val="82A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89" name="Rectangle 38">
                <a:extLst>
                  <a:ext uri="{FF2B5EF4-FFF2-40B4-BE49-F238E27FC236}">
                    <a16:creationId xmlns:a16="http://schemas.microsoft.com/office/drawing/2014/main" id="{AB882607-4D99-47D8-9290-3A6670E8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956"/>
                <a:ext cx="5" cy="898"/>
              </a:xfrm>
              <a:prstGeom prst="rect">
                <a:avLst/>
              </a:prstGeom>
              <a:solidFill>
                <a:srgbClr val="84A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0" name="Rectangle 39">
                <a:extLst>
                  <a:ext uri="{FF2B5EF4-FFF2-40B4-BE49-F238E27FC236}">
                    <a16:creationId xmlns:a16="http://schemas.microsoft.com/office/drawing/2014/main" id="{0043C2B6-1881-4289-AE75-EC6E879DC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2956"/>
                <a:ext cx="6" cy="898"/>
              </a:xfrm>
              <a:prstGeom prst="rect">
                <a:avLst/>
              </a:prstGeom>
              <a:solidFill>
                <a:srgbClr val="86A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1" name="Rectangle 40">
                <a:extLst>
                  <a:ext uri="{FF2B5EF4-FFF2-40B4-BE49-F238E27FC236}">
                    <a16:creationId xmlns:a16="http://schemas.microsoft.com/office/drawing/2014/main" id="{0F242A1F-D135-49DB-962F-3818CC5AC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2956"/>
                <a:ext cx="5" cy="898"/>
              </a:xfrm>
              <a:prstGeom prst="rect">
                <a:avLst/>
              </a:prstGeom>
              <a:solidFill>
                <a:srgbClr val="88AF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2" name="Rectangle 41">
                <a:extLst>
                  <a:ext uri="{FF2B5EF4-FFF2-40B4-BE49-F238E27FC236}">
                    <a16:creationId xmlns:a16="http://schemas.microsoft.com/office/drawing/2014/main" id="{794222F4-D0B9-48E5-BAE7-912704CB5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5" y="2956"/>
                <a:ext cx="5" cy="898"/>
              </a:xfrm>
              <a:prstGeom prst="rect">
                <a:avLst/>
              </a:prstGeom>
              <a:solidFill>
                <a:srgbClr val="8BB0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3" name="Rectangle 42">
                <a:extLst>
                  <a:ext uri="{FF2B5EF4-FFF2-40B4-BE49-F238E27FC236}">
                    <a16:creationId xmlns:a16="http://schemas.microsoft.com/office/drawing/2014/main" id="{9EC807CD-C0A1-466F-B2F6-D620C0D2C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0" y="2956"/>
                <a:ext cx="5" cy="898"/>
              </a:xfrm>
              <a:prstGeom prst="rect">
                <a:avLst/>
              </a:prstGeom>
              <a:solidFill>
                <a:srgbClr val="8DB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4" name="Rectangle 43">
                <a:extLst>
                  <a:ext uri="{FF2B5EF4-FFF2-40B4-BE49-F238E27FC236}">
                    <a16:creationId xmlns:a16="http://schemas.microsoft.com/office/drawing/2014/main" id="{5105B503-1D77-479A-892D-324A748FA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" y="2956"/>
                <a:ext cx="5" cy="898"/>
              </a:xfrm>
              <a:prstGeom prst="rect">
                <a:avLst/>
              </a:prstGeom>
              <a:solidFill>
                <a:srgbClr val="8FB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5" name="Rectangle 44">
                <a:extLst>
                  <a:ext uri="{FF2B5EF4-FFF2-40B4-BE49-F238E27FC236}">
                    <a16:creationId xmlns:a16="http://schemas.microsoft.com/office/drawing/2014/main" id="{F642CB50-CB7F-4647-8DD8-0CE63802E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2956"/>
                <a:ext cx="5" cy="898"/>
              </a:xfrm>
              <a:prstGeom prst="rect">
                <a:avLst/>
              </a:prstGeom>
              <a:solidFill>
                <a:srgbClr val="92B4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6" name="Rectangle 45">
                <a:extLst>
                  <a:ext uri="{FF2B5EF4-FFF2-40B4-BE49-F238E27FC236}">
                    <a16:creationId xmlns:a16="http://schemas.microsoft.com/office/drawing/2014/main" id="{084F7D98-5B0A-4995-836F-6471EEA78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2956"/>
                <a:ext cx="5" cy="898"/>
              </a:xfrm>
              <a:prstGeom prst="rect">
                <a:avLst/>
              </a:prstGeom>
              <a:solidFill>
                <a:srgbClr val="94B5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7" name="Rectangle 46">
                <a:extLst>
                  <a:ext uri="{FF2B5EF4-FFF2-40B4-BE49-F238E27FC236}">
                    <a16:creationId xmlns:a16="http://schemas.microsoft.com/office/drawing/2014/main" id="{403B31F5-9AE3-4045-A044-A3139529B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2956"/>
                <a:ext cx="6" cy="898"/>
              </a:xfrm>
              <a:prstGeom prst="rect">
                <a:avLst/>
              </a:prstGeom>
              <a:solidFill>
                <a:srgbClr val="96B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8" name="Rectangle 47">
                <a:extLst>
                  <a:ext uri="{FF2B5EF4-FFF2-40B4-BE49-F238E27FC236}">
                    <a16:creationId xmlns:a16="http://schemas.microsoft.com/office/drawing/2014/main" id="{2EFD4EBF-DBA7-4CAD-B0A6-FB386254E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956"/>
                <a:ext cx="5" cy="898"/>
              </a:xfrm>
              <a:prstGeom prst="rect">
                <a:avLst/>
              </a:prstGeom>
              <a:solidFill>
                <a:srgbClr val="99B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99" name="Rectangle 48">
                <a:extLst>
                  <a:ext uri="{FF2B5EF4-FFF2-40B4-BE49-F238E27FC236}">
                    <a16:creationId xmlns:a16="http://schemas.microsoft.com/office/drawing/2014/main" id="{B0E76FA7-1FA3-49E0-A405-FAE2CA0D8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1" y="2956"/>
                <a:ext cx="5" cy="898"/>
              </a:xfrm>
              <a:prstGeom prst="rect">
                <a:avLst/>
              </a:prstGeom>
              <a:solidFill>
                <a:srgbClr val="9BB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0" name="Rectangle 49">
                <a:extLst>
                  <a:ext uri="{FF2B5EF4-FFF2-40B4-BE49-F238E27FC236}">
                    <a16:creationId xmlns:a16="http://schemas.microsoft.com/office/drawing/2014/main" id="{476552BF-A681-4195-B1CD-BF14B8186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" y="2956"/>
                <a:ext cx="5" cy="898"/>
              </a:xfrm>
              <a:prstGeom prst="rect">
                <a:avLst/>
              </a:prstGeom>
              <a:solidFill>
                <a:srgbClr val="9D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1" name="Rectangle 50">
                <a:extLst>
                  <a:ext uri="{FF2B5EF4-FFF2-40B4-BE49-F238E27FC236}">
                    <a16:creationId xmlns:a16="http://schemas.microsoft.com/office/drawing/2014/main" id="{0F49DFAB-0984-44B1-93CD-4A62FE6AC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2956"/>
                <a:ext cx="5" cy="898"/>
              </a:xfrm>
              <a:prstGeom prst="rect">
                <a:avLst/>
              </a:prstGeom>
              <a:solidFill>
                <a:srgbClr val="9FBB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2" name="Rectangle 51">
                <a:extLst>
                  <a:ext uri="{FF2B5EF4-FFF2-40B4-BE49-F238E27FC236}">
                    <a16:creationId xmlns:a16="http://schemas.microsoft.com/office/drawing/2014/main" id="{5C93CA1A-FB42-49DD-9FC8-3E0614560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6" y="2956"/>
                <a:ext cx="5" cy="898"/>
              </a:xfrm>
              <a:prstGeom prst="rect">
                <a:avLst/>
              </a:prstGeom>
              <a:solidFill>
                <a:srgbClr val="A2B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3" name="Rectangle 52">
                <a:extLst>
                  <a:ext uri="{FF2B5EF4-FFF2-40B4-BE49-F238E27FC236}">
                    <a16:creationId xmlns:a16="http://schemas.microsoft.com/office/drawing/2014/main" id="{B55F9FCD-F9A5-46FC-9652-F934FC820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956"/>
                <a:ext cx="5" cy="898"/>
              </a:xfrm>
              <a:prstGeom prst="rect">
                <a:avLst/>
              </a:prstGeom>
              <a:solidFill>
                <a:srgbClr val="A4B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4" name="Rectangle 53">
                <a:extLst>
                  <a:ext uri="{FF2B5EF4-FFF2-40B4-BE49-F238E27FC236}">
                    <a16:creationId xmlns:a16="http://schemas.microsoft.com/office/drawing/2014/main" id="{42DD70FC-CD39-4DCA-BDDB-D0F7DACA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2956"/>
                <a:ext cx="6" cy="898"/>
              </a:xfrm>
              <a:prstGeom prst="rect">
                <a:avLst/>
              </a:prstGeom>
              <a:solidFill>
                <a:srgbClr val="A6B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5" name="Rectangle 54">
                <a:extLst>
                  <a:ext uri="{FF2B5EF4-FFF2-40B4-BE49-F238E27FC236}">
                    <a16:creationId xmlns:a16="http://schemas.microsoft.com/office/drawing/2014/main" id="{6BFC2203-B6AC-4A1C-BCE5-03CE8220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956"/>
                <a:ext cx="5" cy="898"/>
              </a:xfrm>
              <a:prstGeom prst="rect">
                <a:avLst/>
              </a:prstGeom>
              <a:solidFill>
                <a:srgbClr val="A9C0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6" name="Rectangle 55">
                <a:extLst>
                  <a:ext uri="{FF2B5EF4-FFF2-40B4-BE49-F238E27FC236}">
                    <a16:creationId xmlns:a16="http://schemas.microsoft.com/office/drawing/2014/main" id="{F1A66D6B-EE75-4A75-9922-C8EE6DAE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2956"/>
                <a:ext cx="5" cy="898"/>
              </a:xfrm>
              <a:prstGeom prst="rect">
                <a:avLst/>
              </a:prstGeom>
              <a:solidFill>
                <a:srgbClr val="ABC2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7" name="Rectangle 56">
                <a:extLst>
                  <a:ext uri="{FF2B5EF4-FFF2-40B4-BE49-F238E27FC236}">
                    <a16:creationId xmlns:a16="http://schemas.microsoft.com/office/drawing/2014/main" id="{CE0171F0-5758-48FC-9C20-18C1F905B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2" y="2956"/>
                <a:ext cx="5" cy="898"/>
              </a:xfrm>
              <a:prstGeom prst="rect">
                <a:avLst/>
              </a:prstGeom>
              <a:solidFill>
                <a:srgbClr val="ADC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8" name="Rectangle 57">
                <a:extLst>
                  <a:ext uri="{FF2B5EF4-FFF2-40B4-BE49-F238E27FC236}">
                    <a16:creationId xmlns:a16="http://schemas.microsoft.com/office/drawing/2014/main" id="{4C0FBE20-4DA3-4903-8D06-84AFB0D13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2956"/>
                <a:ext cx="5" cy="898"/>
              </a:xfrm>
              <a:prstGeom prst="rect">
                <a:avLst/>
              </a:prstGeom>
              <a:solidFill>
                <a:srgbClr val="B0C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09" name="Rectangle 58">
                <a:extLst>
                  <a:ext uri="{FF2B5EF4-FFF2-40B4-BE49-F238E27FC236}">
                    <a16:creationId xmlns:a16="http://schemas.microsoft.com/office/drawing/2014/main" id="{1D09BCC7-0D2F-4CBE-AFE0-AEB586CF4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" y="2956"/>
                <a:ext cx="5" cy="898"/>
              </a:xfrm>
              <a:prstGeom prst="rect">
                <a:avLst/>
              </a:prstGeom>
              <a:solidFill>
                <a:srgbClr val="B2C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0" name="Rectangle 59">
                <a:extLst>
                  <a:ext uri="{FF2B5EF4-FFF2-40B4-BE49-F238E27FC236}">
                    <a16:creationId xmlns:a16="http://schemas.microsoft.com/office/drawing/2014/main" id="{CD0006DC-19DC-4F34-8DA2-4B083ABFC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2956"/>
                <a:ext cx="5" cy="898"/>
              </a:xfrm>
              <a:prstGeom prst="rect">
                <a:avLst/>
              </a:prstGeom>
              <a:solidFill>
                <a:srgbClr val="B4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1" name="Rectangle 60">
                <a:extLst>
                  <a:ext uri="{FF2B5EF4-FFF2-40B4-BE49-F238E27FC236}">
                    <a16:creationId xmlns:a16="http://schemas.microsoft.com/office/drawing/2014/main" id="{4FC6F605-5EFD-403C-BE45-13D2A710A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2" y="2956"/>
                <a:ext cx="6" cy="898"/>
              </a:xfrm>
              <a:prstGeom prst="rect">
                <a:avLst/>
              </a:prstGeom>
              <a:solidFill>
                <a:srgbClr val="B7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2" name="Rectangle 61">
                <a:extLst>
                  <a:ext uri="{FF2B5EF4-FFF2-40B4-BE49-F238E27FC236}">
                    <a16:creationId xmlns:a16="http://schemas.microsoft.com/office/drawing/2014/main" id="{6716DF56-CB5D-472F-89FF-F9512890D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" y="2956"/>
                <a:ext cx="5" cy="898"/>
              </a:xfrm>
              <a:prstGeom prst="rect">
                <a:avLst/>
              </a:prstGeom>
              <a:solidFill>
                <a:srgbClr val="B9CA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3" name="Rectangle 62">
                <a:extLst>
                  <a:ext uri="{FF2B5EF4-FFF2-40B4-BE49-F238E27FC236}">
                    <a16:creationId xmlns:a16="http://schemas.microsoft.com/office/drawing/2014/main" id="{1D6B5E2B-71BB-4233-AE19-6446C4BD6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956"/>
                <a:ext cx="5" cy="898"/>
              </a:xfrm>
              <a:prstGeom prst="rect">
                <a:avLst/>
              </a:prstGeom>
              <a:solidFill>
                <a:srgbClr val="BBCB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4" name="Rectangle 63">
                <a:extLst>
                  <a:ext uri="{FF2B5EF4-FFF2-40B4-BE49-F238E27FC236}">
                    <a16:creationId xmlns:a16="http://schemas.microsoft.com/office/drawing/2014/main" id="{DF1EF75A-76E0-4F59-B5BD-69F5FF7C2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8" y="2956"/>
                <a:ext cx="5" cy="898"/>
              </a:xfrm>
              <a:prstGeom prst="rect">
                <a:avLst/>
              </a:prstGeom>
              <a:solidFill>
                <a:srgbClr val="BDC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5" name="Rectangle 64">
                <a:extLst>
                  <a:ext uri="{FF2B5EF4-FFF2-40B4-BE49-F238E27FC236}">
                    <a16:creationId xmlns:a16="http://schemas.microsoft.com/office/drawing/2014/main" id="{A1C6E937-418A-4D1B-97CA-CA568718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2956"/>
                <a:ext cx="5" cy="898"/>
              </a:xfrm>
              <a:prstGeom prst="rect">
                <a:avLst/>
              </a:prstGeom>
              <a:solidFill>
                <a:srgbClr val="C0CE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6" name="Rectangle 65">
                <a:extLst>
                  <a:ext uri="{FF2B5EF4-FFF2-40B4-BE49-F238E27FC236}">
                    <a16:creationId xmlns:a16="http://schemas.microsoft.com/office/drawing/2014/main" id="{51673AF3-1055-4559-A4CC-A700FAB48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956"/>
                <a:ext cx="5" cy="898"/>
              </a:xfrm>
              <a:prstGeom prst="rect">
                <a:avLst/>
              </a:prstGeom>
              <a:solidFill>
                <a:srgbClr val="C2C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7" name="Rectangle 66">
                <a:extLst>
                  <a:ext uri="{FF2B5EF4-FFF2-40B4-BE49-F238E27FC236}">
                    <a16:creationId xmlns:a16="http://schemas.microsoft.com/office/drawing/2014/main" id="{FF72B2D9-409D-4014-BBF1-2C85C7137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3" y="2956"/>
                <a:ext cx="5" cy="898"/>
              </a:xfrm>
              <a:prstGeom prst="rect">
                <a:avLst/>
              </a:prstGeom>
              <a:solidFill>
                <a:srgbClr val="C4D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8" name="Rectangle 67">
                <a:extLst>
                  <a:ext uri="{FF2B5EF4-FFF2-40B4-BE49-F238E27FC236}">
                    <a16:creationId xmlns:a16="http://schemas.microsoft.com/office/drawing/2014/main" id="{0DF4123B-E841-4BF3-A6CD-672BF1C5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956"/>
                <a:ext cx="6" cy="898"/>
              </a:xfrm>
              <a:prstGeom prst="rect">
                <a:avLst/>
              </a:prstGeom>
              <a:solidFill>
                <a:srgbClr val="C5D1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19" name="Rectangle 68">
                <a:extLst>
                  <a:ext uri="{FF2B5EF4-FFF2-40B4-BE49-F238E27FC236}">
                    <a16:creationId xmlns:a16="http://schemas.microsoft.com/office/drawing/2014/main" id="{DEDC2E37-9386-417A-B596-BF8DCF4A0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" y="2956"/>
                <a:ext cx="5" cy="898"/>
              </a:xfrm>
              <a:prstGeom prst="rect">
                <a:avLst/>
              </a:prstGeom>
              <a:solidFill>
                <a:srgbClr val="C3C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0" name="Rectangle 69">
                <a:extLst>
                  <a:ext uri="{FF2B5EF4-FFF2-40B4-BE49-F238E27FC236}">
                    <a16:creationId xmlns:a16="http://schemas.microsoft.com/office/drawing/2014/main" id="{5149FA8C-FCB5-40BE-B3CA-495CDFB41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956"/>
                <a:ext cx="5" cy="898"/>
              </a:xfrm>
              <a:prstGeom prst="rect">
                <a:avLst/>
              </a:prstGeom>
              <a:solidFill>
                <a:srgbClr val="C1C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1" name="Rectangle 70">
                <a:extLst>
                  <a:ext uri="{FF2B5EF4-FFF2-40B4-BE49-F238E27FC236}">
                    <a16:creationId xmlns:a16="http://schemas.microsoft.com/office/drawing/2014/main" id="{8E05EDE1-B961-47E2-B19C-4DFE7ABE2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2956"/>
                <a:ext cx="5" cy="898"/>
              </a:xfrm>
              <a:prstGeom prst="rect">
                <a:avLst/>
              </a:prstGeom>
              <a:solidFill>
                <a:srgbClr val="BE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2" name="Rectangle 71">
                <a:extLst>
                  <a:ext uri="{FF2B5EF4-FFF2-40B4-BE49-F238E27FC236}">
                    <a16:creationId xmlns:a16="http://schemas.microsoft.com/office/drawing/2014/main" id="{76B769E5-F7FD-41A9-BC7C-56415134D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956"/>
                <a:ext cx="5" cy="898"/>
              </a:xfrm>
              <a:prstGeom prst="rect">
                <a:avLst/>
              </a:prstGeom>
              <a:solidFill>
                <a:srgbClr val="BCC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3" name="Rectangle 72">
                <a:extLst>
                  <a:ext uri="{FF2B5EF4-FFF2-40B4-BE49-F238E27FC236}">
                    <a16:creationId xmlns:a16="http://schemas.microsoft.com/office/drawing/2014/main" id="{43733955-3508-42DE-8A98-64CEE4DDB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2956"/>
                <a:ext cx="5" cy="898"/>
              </a:xfrm>
              <a:prstGeom prst="rect">
                <a:avLst/>
              </a:prstGeom>
              <a:solidFill>
                <a:srgbClr val="BAC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4" name="Rectangle 73">
                <a:extLst>
                  <a:ext uri="{FF2B5EF4-FFF2-40B4-BE49-F238E27FC236}">
                    <a16:creationId xmlns:a16="http://schemas.microsoft.com/office/drawing/2014/main" id="{A3E4A1F4-BD3E-4E30-91E6-54893025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9" y="2956"/>
                <a:ext cx="5" cy="898"/>
              </a:xfrm>
              <a:prstGeom prst="rect">
                <a:avLst/>
              </a:prstGeom>
              <a:solidFill>
                <a:srgbClr val="B7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5" name="Rectangle 74">
                <a:extLst>
                  <a:ext uri="{FF2B5EF4-FFF2-40B4-BE49-F238E27FC236}">
                    <a16:creationId xmlns:a16="http://schemas.microsoft.com/office/drawing/2014/main" id="{018C86EC-EA73-4DED-8C0C-5BE3E72E3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2956"/>
                <a:ext cx="6" cy="898"/>
              </a:xfrm>
              <a:prstGeom prst="rect">
                <a:avLst/>
              </a:prstGeom>
              <a:solidFill>
                <a:srgbClr val="B5C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6" name="Rectangle 75">
                <a:extLst>
                  <a:ext uri="{FF2B5EF4-FFF2-40B4-BE49-F238E27FC236}">
                    <a16:creationId xmlns:a16="http://schemas.microsoft.com/office/drawing/2014/main" id="{C48EB8C1-D87D-4ED1-BED6-ED5EA954B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956"/>
                <a:ext cx="5" cy="898"/>
              </a:xfrm>
              <a:prstGeom prst="rect">
                <a:avLst/>
              </a:prstGeom>
              <a:solidFill>
                <a:srgbClr val="B3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7" name="Rectangle 76">
                <a:extLst>
                  <a:ext uri="{FF2B5EF4-FFF2-40B4-BE49-F238E27FC236}">
                    <a16:creationId xmlns:a16="http://schemas.microsoft.com/office/drawing/2014/main" id="{DC2EA5A1-DB8C-46C5-AE42-3F6EDA8B8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" y="2956"/>
                <a:ext cx="5" cy="898"/>
              </a:xfrm>
              <a:prstGeom prst="rect">
                <a:avLst/>
              </a:prstGeom>
              <a:solidFill>
                <a:srgbClr val="B1C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8" name="Rectangle 77">
                <a:extLst>
                  <a:ext uri="{FF2B5EF4-FFF2-40B4-BE49-F238E27FC236}">
                    <a16:creationId xmlns:a16="http://schemas.microsoft.com/office/drawing/2014/main" id="{1CC65490-C535-42D4-A13A-3FCD3F7DC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956"/>
                <a:ext cx="5" cy="898"/>
              </a:xfrm>
              <a:prstGeom prst="rect">
                <a:avLst/>
              </a:prstGeom>
              <a:solidFill>
                <a:srgbClr val="AEC4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29" name="Rectangle 78">
                <a:extLst>
                  <a:ext uri="{FF2B5EF4-FFF2-40B4-BE49-F238E27FC236}">
                    <a16:creationId xmlns:a16="http://schemas.microsoft.com/office/drawing/2014/main" id="{647FE62C-D10B-462B-AC05-3827F63EB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2956"/>
                <a:ext cx="5" cy="898"/>
              </a:xfrm>
              <a:prstGeom prst="rect">
                <a:avLst/>
              </a:prstGeom>
              <a:solidFill>
                <a:srgbClr val="ACC2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0" name="Rectangle 79">
                <a:extLst>
                  <a:ext uri="{FF2B5EF4-FFF2-40B4-BE49-F238E27FC236}">
                    <a16:creationId xmlns:a16="http://schemas.microsoft.com/office/drawing/2014/main" id="{7E2CAF82-C69C-419F-B585-D2ED8CBC3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2956"/>
                <a:ext cx="5" cy="898"/>
              </a:xfrm>
              <a:prstGeom prst="rect">
                <a:avLst/>
              </a:prstGeom>
              <a:solidFill>
                <a:srgbClr val="AAC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1" name="Rectangle 80">
                <a:extLst>
                  <a:ext uri="{FF2B5EF4-FFF2-40B4-BE49-F238E27FC236}">
                    <a16:creationId xmlns:a16="http://schemas.microsoft.com/office/drawing/2014/main" id="{E06296BD-FCAD-41CD-A336-3CC891CA1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956"/>
                <a:ext cx="5" cy="898"/>
              </a:xfrm>
              <a:prstGeom prst="rect">
                <a:avLst/>
              </a:prstGeom>
              <a:solidFill>
                <a:srgbClr val="A7C0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2" name="Rectangle 81">
                <a:extLst>
                  <a:ext uri="{FF2B5EF4-FFF2-40B4-BE49-F238E27FC236}">
                    <a16:creationId xmlns:a16="http://schemas.microsoft.com/office/drawing/2014/main" id="{91A36A14-D1AC-4119-B74B-228DD8287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956"/>
                <a:ext cx="6" cy="898"/>
              </a:xfrm>
              <a:prstGeom prst="rect">
                <a:avLst/>
              </a:prstGeom>
              <a:solidFill>
                <a:srgbClr val="A5B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3" name="Rectangle 82">
                <a:extLst>
                  <a:ext uri="{FF2B5EF4-FFF2-40B4-BE49-F238E27FC236}">
                    <a16:creationId xmlns:a16="http://schemas.microsoft.com/office/drawing/2014/main" id="{749981E8-B69F-454F-8DAB-11266E2B2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2956"/>
                <a:ext cx="5" cy="898"/>
              </a:xfrm>
              <a:prstGeom prst="rect">
                <a:avLst/>
              </a:prstGeom>
              <a:solidFill>
                <a:srgbClr val="A3B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4" name="Rectangle 83">
                <a:extLst>
                  <a:ext uri="{FF2B5EF4-FFF2-40B4-BE49-F238E27FC236}">
                    <a16:creationId xmlns:a16="http://schemas.microsoft.com/office/drawing/2014/main" id="{5BA78044-9E38-4773-87A9-E9A39F7C6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2956"/>
                <a:ext cx="5" cy="898"/>
              </a:xfrm>
              <a:prstGeom prst="rect">
                <a:avLst/>
              </a:prstGeom>
              <a:solidFill>
                <a:srgbClr val="A0B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5" name="Rectangle 84">
                <a:extLst>
                  <a:ext uri="{FF2B5EF4-FFF2-40B4-BE49-F238E27FC236}">
                    <a16:creationId xmlns:a16="http://schemas.microsoft.com/office/drawing/2014/main" id="{55955D37-1039-4BFC-8B52-3CBE416E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2956"/>
                <a:ext cx="5" cy="898"/>
              </a:xfrm>
              <a:prstGeom prst="rect">
                <a:avLst/>
              </a:prstGeom>
              <a:solidFill>
                <a:srgbClr val="9EB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6" name="Rectangle 85">
                <a:extLst>
                  <a:ext uri="{FF2B5EF4-FFF2-40B4-BE49-F238E27FC236}">
                    <a16:creationId xmlns:a16="http://schemas.microsoft.com/office/drawing/2014/main" id="{C0110A9D-4D31-4046-938A-FFFDE773F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" y="2956"/>
                <a:ext cx="5" cy="898"/>
              </a:xfrm>
              <a:prstGeom prst="rect">
                <a:avLst/>
              </a:prstGeom>
              <a:solidFill>
                <a:srgbClr val="9C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7" name="Rectangle 86">
                <a:extLst>
                  <a:ext uri="{FF2B5EF4-FFF2-40B4-BE49-F238E27FC236}">
                    <a16:creationId xmlns:a16="http://schemas.microsoft.com/office/drawing/2014/main" id="{02C38674-84AC-44BF-ADE6-EDC1005BA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956"/>
                <a:ext cx="5" cy="898"/>
              </a:xfrm>
              <a:prstGeom prst="rect">
                <a:avLst/>
              </a:prstGeom>
              <a:solidFill>
                <a:srgbClr val="99B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8" name="Rectangle 87">
                <a:extLst>
                  <a:ext uri="{FF2B5EF4-FFF2-40B4-BE49-F238E27FC236}">
                    <a16:creationId xmlns:a16="http://schemas.microsoft.com/office/drawing/2014/main" id="{FE5D016D-68EF-4FF3-BB9E-928EB8DFA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2956"/>
                <a:ext cx="5" cy="898"/>
              </a:xfrm>
              <a:prstGeom prst="rect">
                <a:avLst/>
              </a:prstGeom>
              <a:solidFill>
                <a:srgbClr val="97B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39" name="Rectangle 88">
                <a:extLst>
                  <a:ext uri="{FF2B5EF4-FFF2-40B4-BE49-F238E27FC236}">
                    <a16:creationId xmlns:a16="http://schemas.microsoft.com/office/drawing/2014/main" id="{6CF48ED7-B312-4520-812F-F19B622C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2956"/>
                <a:ext cx="6" cy="898"/>
              </a:xfrm>
              <a:prstGeom prst="rect">
                <a:avLst/>
              </a:prstGeom>
              <a:solidFill>
                <a:srgbClr val="95B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0" name="Rectangle 89">
                <a:extLst>
                  <a:ext uri="{FF2B5EF4-FFF2-40B4-BE49-F238E27FC236}">
                    <a16:creationId xmlns:a16="http://schemas.microsoft.com/office/drawing/2014/main" id="{0479EC10-9E97-49FF-9698-9D75FE226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2956"/>
                <a:ext cx="5" cy="898"/>
              </a:xfrm>
              <a:prstGeom prst="rect">
                <a:avLst/>
              </a:prstGeom>
              <a:solidFill>
                <a:srgbClr val="93B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1" name="Rectangle 90">
                <a:extLst>
                  <a:ext uri="{FF2B5EF4-FFF2-40B4-BE49-F238E27FC236}">
                    <a16:creationId xmlns:a16="http://schemas.microsoft.com/office/drawing/2014/main" id="{5D5B887A-2FCF-4B97-8742-88C1BDEF3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2956"/>
                <a:ext cx="5" cy="898"/>
              </a:xfrm>
              <a:prstGeom prst="rect">
                <a:avLst/>
              </a:prstGeom>
              <a:solidFill>
                <a:srgbClr val="90B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2" name="Rectangle 91">
                <a:extLst>
                  <a:ext uri="{FF2B5EF4-FFF2-40B4-BE49-F238E27FC236}">
                    <a16:creationId xmlns:a16="http://schemas.microsoft.com/office/drawing/2014/main" id="{53410F93-50F9-46A2-9481-5ECF522EC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956"/>
                <a:ext cx="5" cy="898"/>
              </a:xfrm>
              <a:prstGeom prst="rect">
                <a:avLst/>
              </a:prstGeom>
              <a:solidFill>
                <a:srgbClr val="8EB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3" name="Rectangle 92">
                <a:extLst>
                  <a:ext uri="{FF2B5EF4-FFF2-40B4-BE49-F238E27FC236}">
                    <a16:creationId xmlns:a16="http://schemas.microsoft.com/office/drawing/2014/main" id="{FA621B91-CFED-478C-B400-A991B88F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2956"/>
                <a:ext cx="5" cy="898"/>
              </a:xfrm>
              <a:prstGeom prst="rect">
                <a:avLst/>
              </a:prstGeom>
              <a:solidFill>
                <a:srgbClr val="8CB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4" name="Rectangle 93">
                <a:extLst>
                  <a:ext uri="{FF2B5EF4-FFF2-40B4-BE49-F238E27FC236}">
                    <a16:creationId xmlns:a16="http://schemas.microsoft.com/office/drawing/2014/main" id="{8B9560E4-F60E-437D-AE5E-2B0BF669D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2" y="2956"/>
                <a:ext cx="5" cy="898"/>
              </a:xfrm>
              <a:prstGeom prst="rect">
                <a:avLst/>
              </a:prstGeom>
              <a:solidFill>
                <a:srgbClr val="89B0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5" name="Rectangle 94">
                <a:extLst>
                  <a:ext uri="{FF2B5EF4-FFF2-40B4-BE49-F238E27FC236}">
                    <a16:creationId xmlns:a16="http://schemas.microsoft.com/office/drawing/2014/main" id="{A00574B0-A64C-424E-A995-0A62FDD1A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" y="2956"/>
                <a:ext cx="5" cy="898"/>
              </a:xfrm>
              <a:prstGeom prst="rect">
                <a:avLst/>
              </a:prstGeom>
              <a:solidFill>
                <a:srgbClr val="87A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6" name="Rectangle 95">
                <a:extLst>
                  <a:ext uri="{FF2B5EF4-FFF2-40B4-BE49-F238E27FC236}">
                    <a16:creationId xmlns:a16="http://schemas.microsoft.com/office/drawing/2014/main" id="{03392DE3-46B2-4A5A-8F44-114EEF580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2956"/>
                <a:ext cx="5" cy="898"/>
              </a:xfrm>
              <a:prstGeom prst="rect">
                <a:avLst/>
              </a:prstGeom>
              <a:solidFill>
                <a:srgbClr val="85A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7" name="Rectangle 96">
                <a:extLst>
                  <a:ext uri="{FF2B5EF4-FFF2-40B4-BE49-F238E27FC236}">
                    <a16:creationId xmlns:a16="http://schemas.microsoft.com/office/drawing/2014/main" id="{31049807-F768-4D1A-9DC9-C571ECBAF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2956"/>
                <a:ext cx="6" cy="898"/>
              </a:xfrm>
              <a:prstGeom prst="rect">
                <a:avLst/>
              </a:prstGeom>
              <a:solidFill>
                <a:srgbClr val="82A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8" name="Rectangle 97">
                <a:extLst>
                  <a:ext uri="{FF2B5EF4-FFF2-40B4-BE49-F238E27FC236}">
                    <a16:creationId xmlns:a16="http://schemas.microsoft.com/office/drawing/2014/main" id="{96ABF033-8C99-4E08-9D1E-31F2A2650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" y="2956"/>
                <a:ext cx="5" cy="898"/>
              </a:xfrm>
              <a:prstGeom prst="rect">
                <a:avLst/>
              </a:prstGeom>
              <a:solidFill>
                <a:srgbClr val="80A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49" name="Rectangle 98">
                <a:extLst>
                  <a:ext uri="{FF2B5EF4-FFF2-40B4-BE49-F238E27FC236}">
                    <a16:creationId xmlns:a16="http://schemas.microsoft.com/office/drawing/2014/main" id="{8197891B-467C-4EAE-A5DB-D970149D9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2956"/>
                <a:ext cx="5" cy="898"/>
              </a:xfrm>
              <a:prstGeom prst="rect">
                <a:avLst/>
              </a:prstGeom>
              <a:solidFill>
                <a:srgbClr val="7EA9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0" name="Rectangle 99">
                <a:extLst>
                  <a:ext uri="{FF2B5EF4-FFF2-40B4-BE49-F238E27FC236}">
                    <a16:creationId xmlns:a16="http://schemas.microsoft.com/office/drawing/2014/main" id="{68F74FBC-FA3F-4B60-ACEF-F58850541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2956"/>
                <a:ext cx="5" cy="898"/>
              </a:xfrm>
              <a:prstGeom prst="rect">
                <a:avLst/>
              </a:prstGeom>
              <a:solidFill>
                <a:srgbClr val="7CA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1" name="Rectangle 100">
                <a:extLst>
                  <a:ext uri="{FF2B5EF4-FFF2-40B4-BE49-F238E27FC236}">
                    <a16:creationId xmlns:a16="http://schemas.microsoft.com/office/drawing/2014/main" id="{A668077A-B59C-43D4-9E15-B5790E762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2956"/>
                <a:ext cx="5" cy="898"/>
              </a:xfrm>
              <a:prstGeom prst="rect">
                <a:avLst/>
              </a:prstGeom>
              <a:solidFill>
                <a:srgbClr val="79A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2" name="Rectangle 101">
                <a:extLst>
                  <a:ext uri="{FF2B5EF4-FFF2-40B4-BE49-F238E27FC236}">
                    <a16:creationId xmlns:a16="http://schemas.microsoft.com/office/drawing/2014/main" id="{4669845C-9E5E-4678-B1C5-78A6E81C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2956"/>
                <a:ext cx="5" cy="898"/>
              </a:xfrm>
              <a:prstGeom prst="rect">
                <a:avLst/>
              </a:prstGeom>
              <a:solidFill>
                <a:srgbClr val="77A5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3" name="Rectangle 102">
                <a:extLst>
                  <a:ext uri="{FF2B5EF4-FFF2-40B4-BE49-F238E27FC236}">
                    <a16:creationId xmlns:a16="http://schemas.microsoft.com/office/drawing/2014/main" id="{BA315592-B666-4783-8CD1-794386369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2956"/>
                <a:ext cx="5" cy="898"/>
              </a:xfrm>
              <a:prstGeom prst="rect">
                <a:avLst/>
              </a:prstGeom>
              <a:solidFill>
                <a:srgbClr val="75A4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4" name="Rectangle 103">
                <a:extLst>
                  <a:ext uri="{FF2B5EF4-FFF2-40B4-BE49-F238E27FC236}">
                    <a16:creationId xmlns:a16="http://schemas.microsoft.com/office/drawing/2014/main" id="{5B559D68-C856-41D9-B90A-EDB71729F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2956"/>
                <a:ext cx="6" cy="898"/>
              </a:xfrm>
              <a:prstGeom prst="rect">
                <a:avLst/>
              </a:prstGeom>
              <a:solidFill>
                <a:srgbClr val="72A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5" name="Rectangle 104">
                <a:extLst>
                  <a:ext uri="{FF2B5EF4-FFF2-40B4-BE49-F238E27FC236}">
                    <a16:creationId xmlns:a16="http://schemas.microsoft.com/office/drawing/2014/main" id="{8D3E1178-2897-4331-BD95-D24EB47FF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" y="2956"/>
                <a:ext cx="5" cy="898"/>
              </a:xfrm>
              <a:prstGeom prst="rect">
                <a:avLst/>
              </a:prstGeom>
              <a:solidFill>
                <a:srgbClr val="70A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6" name="Rectangle 105">
                <a:extLst>
                  <a:ext uri="{FF2B5EF4-FFF2-40B4-BE49-F238E27FC236}">
                    <a16:creationId xmlns:a16="http://schemas.microsoft.com/office/drawing/2014/main" id="{ACA84A49-DA70-4CE6-BF35-E85163425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2956"/>
                <a:ext cx="5" cy="898"/>
              </a:xfrm>
              <a:prstGeom prst="rect">
                <a:avLst/>
              </a:prstGeom>
              <a:solidFill>
                <a:srgbClr val="6EA0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7" name="Rectangle 106">
                <a:extLst>
                  <a:ext uri="{FF2B5EF4-FFF2-40B4-BE49-F238E27FC236}">
                    <a16:creationId xmlns:a16="http://schemas.microsoft.com/office/drawing/2014/main" id="{1262E7D0-51AD-4479-A601-535AD25D9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2956"/>
                <a:ext cx="5" cy="898"/>
              </a:xfrm>
              <a:prstGeom prst="rect">
                <a:avLst/>
              </a:prstGeom>
              <a:solidFill>
                <a:srgbClr val="6B9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8" name="Rectangle 107">
                <a:extLst>
                  <a:ext uri="{FF2B5EF4-FFF2-40B4-BE49-F238E27FC236}">
                    <a16:creationId xmlns:a16="http://schemas.microsoft.com/office/drawing/2014/main" id="{5C06D2C0-09D5-4006-9983-B95D5F3A9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2956"/>
                <a:ext cx="5" cy="898"/>
              </a:xfrm>
              <a:prstGeom prst="rect">
                <a:avLst/>
              </a:prstGeom>
              <a:solidFill>
                <a:srgbClr val="69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59" name="Rectangle 108">
                <a:extLst>
                  <a:ext uri="{FF2B5EF4-FFF2-40B4-BE49-F238E27FC236}">
                    <a16:creationId xmlns:a16="http://schemas.microsoft.com/office/drawing/2014/main" id="{1B47D48D-3320-4195-8502-C0A1D1760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2956"/>
                <a:ext cx="5" cy="898"/>
              </a:xfrm>
              <a:prstGeom prst="rect">
                <a:avLst/>
              </a:prstGeom>
              <a:solidFill>
                <a:srgbClr val="679C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0" name="Rectangle 109">
                <a:extLst>
                  <a:ext uri="{FF2B5EF4-FFF2-40B4-BE49-F238E27FC236}">
                    <a16:creationId xmlns:a16="http://schemas.microsoft.com/office/drawing/2014/main" id="{D91F13E2-516B-4C36-8FD3-FB9BB4585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" y="2956"/>
                <a:ext cx="5" cy="898"/>
              </a:xfrm>
              <a:prstGeom prst="rect">
                <a:avLst/>
              </a:prstGeom>
              <a:solidFill>
                <a:srgbClr val="649A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1" name="Rectangle 110">
                <a:extLst>
                  <a:ext uri="{FF2B5EF4-FFF2-40B4-BE49-F238E27FC236}">
                    <a16:creationId xmlns:a16="http://schemas.microsoft.com/office/drawing/2014/main" id="{D082EE46-4918-4B93-9DE5-241BAEBE6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2956"/>
                <a:ext cx="6" cy="898"/>
              </a:xfrm>
              <a:prstGeom prst="rect">
                <a:avLst/>
              </a:prstGeom>
              <a:solidFill>
                <a:srgbClr val="629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2" name="Rectangle 111">
                <a:extLst>
                  <a:ext uri="{FF2B5EF4-FFF2-40B4-BE49-F238E27FC236}">
                    <a16:creationId xmlns:a16="http://schemas.microsoft.com/office/drawing/2014/main" id="{6BB5B2A3-E3EE-43F1-9B2E-0A505A633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2956"/>
                <a:ext cx="5" cy="898"/>
              </a:xfrm>
              <a:prstGeom prst="rect">
                <a:avLst/>
              </a:prstGeom>
              <a:solidFill>
                <a:srgbClr val="6098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3" name="Rectangle 112">
                <a:extLst>
                  <a:ext uri="{FF2B5EF4-FFF2-40B4-BE49-F238E27FC236}">
                    <a16:creationId xmlns:a16="http://schemas.microsoft.com/office/drawing/2014/main" id="{BE995F3F-70A9-4375-8273-7066F9A3D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2956"/>
                <a:ext cx="5" cy="898"/>
              </a:xfrm>
              <a:prstGeom prst="rect">
                <a:avLst/>
              </a:prstGeom>
              <a:solidFill>
                <a:srgbClr val="5E9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4" name="Rectangle 113">
                <a:extLst>
                  <a:ext uri="{FF2B5EF4-FFF2-40B4-BE49-F238E27FC236}">
                    <a16:creationId xmlns:a16="http://schemas.microsoft.com/office/drawing/2014/main" id="{6CCEE156-C078-47F7-B694-30B6CBFDF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5" y="2956"/>
                <a:ext cx="5" cy="898"/>
              </a:xfrm>
              <a:prstGeom prst="rect">
                <a:avLst/>
              </a:prstGeom>
              <a:solidFill>
                <a:srgbClr val="5B95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5" name="Rectangle 114">
                <a:extLst>
                  <a:ext uri="{FF2B5EF4-FFF2-40B4-BE49-F238E27FC236}">
                    <a16:creationId xmlns:a16="http://schemas.microsoft.com/office/drawing/2014/main" id="{77A82553-3C71-49A8-A770-3680D3A13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0" y="2956"/>
                <a:ext cx="5" cy="898"/>
              </a:xfrm>
              <a:prstGeom prst="rect">
                <a:avLst/>
              </a:prstGeom>
              <a:solidFill>
                <a:srgbClr val="599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6" name="Rectangle 115">
                <a:extLst>
                  <a:ext uri="{FF2B5EF4-FFF2-40B4-BE49-F238E27FC236}">
                    <a16:creationId xmlns:a16="http://schemas.microsoft.com/office/drawing/2014/main" id="{21F51830-662D-45EF-8B01-A85B58F99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" y="2956"/>
                <a:ext cx="5" cy="898"/>
              </a:xfrm>
              <a:prstGeom prst="rect">
                <a:avLst/>
              </a:prstGeom>
              <a:solidFill>
                <a:srgbClr val="5793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7" name="Rectangle 116">
                <a:extLst>
                  <a:ext uri="{FF2B5EF4-FFF2-40B4-BE49-F238E27FC236}">
                    <a16:creationId xmlns:a16="http://schemas.microsoft.com/office/drawing/2014/main" id="{79DE83FA-5EC9-4D0D-A411-82E5C8F04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0" y="2956"/>
                <a:ext cx="5" cy="898"/>
              </a:xfrm>
              <a:prstGeom prst="rect">
                <a:avLst/>
              </a:prstGeom>
              <a:solidFill>
                <a:srgbClr val="5491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8" name="Rectangle 117">
                <a:extLst>
                  <a:ext uri="{FF2B5EF4-FFF2-40B4-BE49-F238E27FC236}">
                    <a16:creationId xmlns:a16="http://schemas.microsoft.com/office/drawing/2014/main" id="{AB2866CF-B0E6-439E-A1F5-50E252998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5" y="2956"/>
                <a:ext cx="6" cy="898"/>
              </a:xfrm>
              <a:prstGeom prst="rect">
                <a:avLst/>
              </a:prstGeom>
              <a:solidFill>
                <a:srgbClr val="5290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69" name="Rectangle 118">
                <a:extLst>
                  <a:ext uri="{FF2B5EF4-FFF2-40B4-BE49-F238E27FC236}">
                    <a16:creationId xmlns:a16="http://schemas.microsoft.com/office/drawing/2014/main" id="{8B9EDC5E-0E2E-4030-BB76-FE87CE86B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956"/>
                <a:ext cx="5" cy="898"/>
              </a:xfrm>
              <a:prstGeom prst="rect">
                <a:avLst/>
              </a:prstGeom>
              <a:solidFill>
                <a:srgbClr val="508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70" name="Freeform 119">
                <a:extLst>
                  <a:ext uri="{FF2B5EF4-FFF2-40B4-BE49-F238E27FC236}">
                    <a16:creationId xmlns:a16="http://schemas.microsoft.com/office/drawing/2014/main" id="{0F0AFD4E-0D47-47F2-923A-2BBEC6608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5" y="2961"/>
                <a:ext cx="524" cy="884"/>
              </a:xfrm>
              <a:custGeom>
                <a:avLst/>
                <a:gdLst>
                  <a:gd name="T0" fmla="*/ 816 w 1632"/>
                  <a:gd name="T1" fmla="*/ 163 h 3023"/>
                  <a:gd name="T2" fmla="*/ 163 w 1632"/>
                  <a:gd name="T3" fmla="*/ 408 h 3023"/>
                  <a:gd name="T4" fmla="*/ 816 w 1632"/>
                  <a:gd name="T5" fmla="*/ 653 h 3023"/>
                  <a:gd name="T6" fmla="*/ 1469 w 1632"/>
                  <a:gd name="T7" fmla="*/ 408 h 3023"/>
                  <a:gd name="T8" fmla="*/ 816 w 1632"/>
                  <a:gd name="T9" fmla="*/ 163 h 3023"/>
                  <a:gd name="T10" fmla="*/ 0 w 1632"/>
                  <a:gd name="T11" fmla="*/ 2615 h 3023"/>
                  <a:gd name="T12" fmla="*/ 0 w 1632"/>
                  <a:gd name="T13" fmla="*/ 408 h 3023"/>
                  <a:gd name="T14" fmla="*/ 816 w 1632"/>
                  <a:gd name="T15" fmla="*/ 0 h 3023"/>
                  <a:gd name="T16" fmla="*/ 1632 w 1632"/>
                  <a:gd name="T17" fmla="*/ 408 h 3023"/>
                  <a:gd name="T18" fmla="*/ 1632 w 1632"/>
                  <a:gd name="T19" fmla="*/ 408 h 3023"/>
                  <a:gd name="T20" fmla="*/ 1632 w 1632"/>
                  <a:gd name="T21" fmla="*/ 2615 h 3023"/>
                  <a:gd name="T22" fmla="*/ 816 w 1632"/>
                  <a:gd name="T23" fmla="*/ 3023 h 3023"/>
                  <a:gd name="T24" fmla="*/ 0 w 1632"/>
                  <a:gd name="T25" fmla="*/ 2615 h 3023"/>
                  <a:gd name="T26" fmla="*/ 0 w 1632"/>
                  <a:gd name="T27" fmla="*/ 2615 h 3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2" h="3023">
                    <a:moveTo>
                      <a:pt x="816" y="163"/>
                    </a:moveTo>
                    <a:cubicBezTo>
                      <a:pt x="455" y="163"/>
                      <a:pt x="163" y="273"/>
                      <a:pt x="163" y="408"/>
                    </a:cubicBezTo>
                    <a:cubicBezTo>
                      <a:pt x="163" y="543"/>
                      <a:pt x="455" y="653"/>
                      <a:pt x="816" y="653"/>
                    </a:cubicBezTo>
                    <a:cubicBezTo>
                      <a:pt x="1177" y="653"/>
                      <a:pt x="1469" y="543"/>
                      <a:pt x="1469" y="408"/>
                    </a:cubicBezTo>
                    <a:cubicBezTo>
                      <a:pt x="1469" y="273"/>
                      <a:pt x="1177" y="163"/>
                      <a:pt x="816" y="163"/>
                    </a:cubicBezTo>
                    <a:close/>
                    <a:moveTo>
                      <a:pt x="0" y="2615"/>
                    </a:moveTo>
                    <a:lnTo>
                      <a:pt x="0" y="408"/>
                    </a:lnTo>
                    <a:cubicBezTo>
                      <a:pt x="0" y="182"/>
                      <a:pt x="365" y="0"/>
                      <a:pt x="816" y="0"/>
                    </a:cubicBezTo>
                    <a:cubicBezTo>
                      <a:pt x="1267" y="0"/>
                      <a:pt x="1632" y="182"/>
                      <a:pt x="1632" y="408"/>
                    </a:cubicBezTo>
                    <a:cubicBezTo>
                      <a:pt x="1632" y="408"/>
                      <a:pt x="1632" y="408"/>
                      <a:pt x="1632" y="408"/>
                    </a:cubicBezTo>
                    <a:lnTo>
                      <a:pt x="1632" y="2615"/>
                    </a:lnTo>
                    <a:cubicBezTo>
                      <a:pt x="1632" y="2841"/>
                      <a:pt x="1267" y="3023"/>
                      <a:pt x="816" y="3023"/>
                    </a:cubicBezTo>
                    <a:cubicBezTo>
                      <a:pt x="365" y="3023"/>
                      <a:pt x="0" y="2841"/>
                      <a:pt x="0" y="2615"/>
                    </a:cubicBezTo>
                    <a:cubicBezTo>
                      <a:pt x="0" y="2615"/>
                      <a:pt x="0" y="2615"/>
                      <a:pt x="0" y="261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71" name="Freeform 120">
                <a:extLst>
                  <a:ext uri="{FF2B5EF4-FFF2-40B4-BE49-F238E27FC236}">
                    <a16:creationId xmlns:a16="http://schemas.microsoft.com/office/drawing/2014/main" id="{2F68386E-AFD7-4521-BFE0-F821F8EE2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2961"/>
                <a:ext cx="524" cy="884"/>
              </a:xfrm>
              <a:custGeom>
                <a:avLst/>
                <a:gdLst>
                  <a:gd name="T0" fmla="*/ 0 w 1632"/>
                  <a:gd name="T1" fmla="*/ 2615 h 3023"/>
                  <a:gd name="T2" fmla="*/ 0 w 1632"/>
                  <a:gd name="T3" fmla="*/ 408 h 3023"/>
                  <a:gd name="T4" fmla="*/ 816 w 1632"/>
                  <a:gd name="T5" fmla="*/ 0 h 3023"/>
                  <a:gd name="T6" fmla="*/ 1632 w 1632"/>
                  <a:gd name="T7" fmla="*/ 408 h 3023"/>
                  <a:gd name="T8" fmla="*/ 1632 w 1632"/>
                  <a:gd name="T9" fmla="*/ 408 h 3023"/>
                  <a:gd name="T10" fmla="*/ 1632 w 1632"/>
                  <a:gd name="T11" fmla="*/ 2615 h 3023"/>
                  <a:gd name="T12" fmla="*/ 816 w 1632"/>
                  <a:gd name="T13" fmla="*/ 3023 h 3023"/>
                  <a:gd name="T14" fmla="*/ 0 w 1632"/>
                  <a:gd name="T15" fmla="*/ 2615 h 3023"/>
                  <a:gd name="T16" fmla="*/ 0 w 1632"/>
                  <a:gd name="T17" fmla="*/ 2615 h 3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2" h="3023">
                    <a:moveTo>
                      <a:pt x="0" y="2615"/>
                    </a:moveTo>
                    <a:lnTo>
                      <a:pt x="0" y="408"/>
                    </a:lnTo>
                    <a:cubicBezTo>
                      <a:pt x="0" y="182"/>
                      <a:pt x="365" y="0"/>
                      <a:pt x="816" y="0"/>
                    </a:cubicBezTo>
                    <a:cubicBezTo>
                      <a:pt x="1267" y="0"/>
                      <a:pt x="1632" y="182"/>
                      <a:pt x="1632" y="408"/>
                    </a:cubicBezTo>
                    <a:cubicBezTo>
                      <a:pt x="1632" y="408"/>
                      <a:pt x="1632" y="408"/>
                      <a:pt x="1632" y="408"/>
                    </a:cubicBezTo>
                    <a:lnTo>
                      <a:pt x="1632" y="2615"/>
                    </a:lnTo>
                    <a:cubicBezTo>
                      <a:pt x="1632" y="2841"/>
                      <a:pt x="1267" y="3023"/>
                      <a:pt x="816" y="3023"/>
                    </a:cubicBezTo>
                    <a:cubicBezTo>
                      <a:pt x="365" y="3023"/>
                      <a:pt x="0" y="2841"/>
                      <a:pt x="0" y="2615"/>
                    </a:cubicBezTo>
                    <a:cubicBezTo>
                      <a:pt x="0" y="2615"/>
                      <a:pt x="0" y="2615"/>
                      <a:pt x="0" y="2615"/>
                    </a:cubicBezTo>
                    <a:close/>
                  </a:path>
                </a:pathLst>
              </a:custGeom>
              <a:noFill/>
              <a:ln w="15875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72" name="Rectangle 121">
                <a:extLst>
                  <a:ext uri="{FF2B5EF4-FFF2-40B4-BE49-F238E27FC236}">
                    <a16:creationId xmlns:a16="http://schemas.microsoft.com/office/drawing/2014/main" id="{583221D1-17B4-4B54-87B4-5BF97F2F5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3531"/>
                <a:ext cx="46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EIX Tunnel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3" name="Rectangle 122">
                <a:extLst>
                  <a:ext uri="{FF2B5EF4-FFF2-40B4-BE49-F238E27FC236}">
                    <a16:creationId xmlns:a16="http://schemas.microsoft.com/office/drawing/2014/main" id="{97756D3E-BB24-4D58-B3E8-266B54CC6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620"/>
                <a:ext cx="185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172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4" name="Rectangle 123">
                <a:extLst>
                  <a:ext uri="{FF2B5EF4-FFF2-40B4-BE49-F238E27FC236}">
                    <a16:creationId xmlns:a16="http://schemas.microsoft.com/office/drawing/2014/main" id="{4DEF664B-0637-474A-A348-9F5D80864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620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5" name="Rectangle 124">
                <a:extLst>
                  <a:ext uri="{FF2B5EF4-FFF2-40B4-BE49-F238E27FC236}">
                    <a16:creationId xmlns:a16="http://schemas.microsoft.com/office/drawing/2014/main" id="{FD463420-1701-411E-ACA8-0D3425C6A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2" y="3620"/>
                <a:ext cx="139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28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6" name="Rectangle 125">
                <a:extLst>
                  <a:ext uri="{FF2B5EF4-FFF2-40B4-BE49-F238E27FC236}">
                    <a16:creationId xmlns:a16="http://schemas.microsoft.com/office/drawing/2014/main" id="{83543374-D8EF-4275-B2A3-573651589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3620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7" name="Rectangle 126">
                <a:extLst>
                  <a:ext uri="{FF2B5EF4-FFF2-40B4-BE49-F238E27FC236}">
                    <a16:creationId xmlns:a16="http://schemas.microsoft.com/office/drawing/2014/main" id="{A5200425-7E25-4DF2-AF2C-997DDF75F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3620"/>
                <a:ext cx="8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8" name="Rectangle 127">
                <a:extLst>
                  <a:ext uri="{FF2B5EF4-FFF2-40B4-BE49-F238E27FC236}">
                    <a16:creationId xmlns:a16="http://schemas.microsoft.com/office/drawing/2014/main" id="{4B7D9F26-F7CB-4910-9773-32683919D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3620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79" name="Rectangle 128">
                <a:extLst>
                  <a:ext uri="{FF2B5EF4-FFF2-40B4-BE49-F238E27FC236}">
                    <a16:creationId xmlns:a16="http://schemas.microsoft.com/office/drawing/2014/main" id="{B698451E-3B69-4A55-A1D0-2523FEFCA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3620"/>
                <a:ext cx="8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0" name="Rectangle 129">
                <a:extLst>
                  <a:ext uri="{FF2B5EF4-FFF2-40B4-BE49-F238E27FC236}">
                    <a16:creationId xmlns:a16="http://schemas.microsoft.com/office/drawing/2014/main" id="{B0F96065-17DB-45E1-9ED1-04D98E30E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709"/>
                <a:ext cx="185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172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1" name="Rectangle 130">
                <a:extLst>
                  <a:ext uri="{FF2B5EF4-FFF2-40B4-BE49-F238E27FC236}">
                    <a16:creationId xmlns:a16="http://schemas.microsoft.com/office/drawing/2014/main" id="{C965A932-E9BB-4573-A984-9368ECC68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709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2" name="Rectangle 131">
                <a:extLst>
                  <a:ext uri="{FF2B5EF4-FFF2-40B4-BE49-F238E27FC236}">
                    <a16:creationId xmlns:a16="http://schemas.microsoft.com/office/drawing/2014/main" id="{911F6C25-EC4A-480F-8828-5A4CF3BA8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2" y="3709"/>
                <a:ext cx="139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28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3" name="Rectangle 132">
                <a:extLst>
                  <a:ext uri="{FF2B5EF4-FFF2-40B4-BE49-F238E27FC236}">
                    <a16:creationId xmlns:a16="http://schemas.microsoft.com/office/drawing/2014/main" id="{9D22CDBC-B711-4523-A32C-95C52DFB7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3709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4" name="Rectangle 133">
                <a:extLst>
                  <a:ext uri="{FF2B5EF4-FFF2-40B4-BE49-F238E27FC236}">
                    <a16:creationId xmlns:a16="http://schemas.microsoft.com/office/drawing/2014/main" id="{D7F19389-9DE2-453C-BD68-0CC42C839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3709"/>
                <a:ext cx="8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5" name="Rectangle 134">
                <a:extLst>
                  <a:ext uri="{FF2B5EF4-FFF2-40B4-BE49-F238E27FC236}">
                    <a16:creationId xmlns:a16="http://schemas.microsoft.com/office/drawing/2014/main" id="{6B8D919E-CBE7-4796-BB2B-F552C5BAC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3709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6" name="Rectangle 135">
                <a:extLst>
                  <a:ext uri="{FF2B5EF4-FFF2-40B4-BE49-F238E27FC236}">
                    <a16:creationId xmlns:a16="http://schemas.microsoft.com/office/drawing/2014/main" id="{24827131-46B2-4329-A798-C74A346A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3709"/>
                <a:ext cx="8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2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87" name="Rectangle 136">
                <a:extLst>
                  <a:ext uri="{FF2B5EF4-FFF2-40B4-BE49-F238E27FC236}">
                    <a16:creationId xmlns:a16="http://schemas.microsoft.com/office/drawing/2014/main" id="{4D09A099-D66E-48B7-8028-36A8FD7F3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748"/>
                <a:ext cx="97" cy="7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88" name="Rectangle 137">
                <a:extLst>
                  <a:ext uri="{FF2B5EF4-FFF2-40B4-BE49-F238E27FC236}">
                    <a16:creationId xmlns:a16="http://schemas.microsoft.com/office/drawing/2014/main" id="{1E3DD367-9131-4D33-8155-FB56A707F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748"/>
                <a:ext cx="97" cy="743"/>
              </a:xfrm>
              <a:prstGeom prst="rect">
                <a:avLst/>
              </a:prstGeom>
              <a:noFill/>
              <a:ln w="7938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389" name="Rectangle 138">
                <a:extLst>
                  <a:ext uri="{FF2B5EF4-FFF2-40B4-BE49-F238E27FC236}">
                    <a16:creationId xmlns:a16="http://schemas.microsoft.com/office/drawing/2014/main" id="{AEAB4AB5-712D-432D-B59C-C26C25310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279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E</a:t>
                </a:r>
                <a:endParaRPr lang="ko-KR" altLang="ko-KR" dirty="0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0" name="Rectangle 139">
                <a:extLst>
                  <a:ext uri="{FF2B5EF4-FFF2-40B4-BE49-F238E27FC236}">
                    <a16:creationId xmlns:a16="http://schemas.microsoft.com/office/drawing/2014/main" id="{A6039AA6-1438-41CE-9DA4-09DCE5EEB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59" y="2826"/>
                <a:ext cx="8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t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1" name="Rectangle 140">
                <a:extLst>
                  <a:ext uri="{FF2B5EF4-FFF2-40B4-BE49-F238E27FC236}">
                    <a16:creationId xmlns:a16="http://schemas.microsoft.com/office/drawing/2014/main" id="{9E0F25D8-F944-48AD-90B8-A7BBDADF3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2865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h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2" name="Rectangle 141">
                <a:extLst>
                  <a:ext uri="{FF2B5EF4-FFF2-40B4-BE49-F238E27FC236}">
                    <a16:creationId xmlns:a16="http://schemas.microsoft.com/office/drawing/2014/main" id="{C7168F25-FB8C-4804-A1CB-8E386BAF9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2911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3" name="Rectangle 142">
                <a:extLst>
                  <a:ext uri="{FF2B5EF4-FFF2-40B4-BE49-F238E27FC236}">
                    <a16:creationId xmlns:a16="http://schemas.microsoft.com/office/drawing/2014/main" id="{DEB10108-B384-4B01-A95A-0CF521E26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4" y="2947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 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4" name="Rectangle 143">
                <a:extLst>
                  <a:ext uri="{FF2B5EF4-FFF2-40B4-BE49-F238E27FC236}">
                    <a16:creationId xmlns:a16="http://schemas.microsoft.com/office/drawing/2014/main" id="{DB239D0B-4F28-4F27-9BDC-DFD642888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1" y="2969"/>
                <a:ext cx="7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: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5" name="Rectangle 144">
                <a:extLst>
                  <a:ext uri="{FF2B5EF4-FFF2-40B4-BE49-F238E27FC236}">
                    <a16:creationId xmlns:a16="http://schemas.microsoft.com/office/drawing/2014/main" id="{06D53B15-1CAC-4636-BEBB-26DCBFEE2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4" y="2994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 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6" name="Rectangle 145">
                <a:extLst>
                  <a:ext uri="{FF2B5EF4-FFF2-40B4-BE49-F238E27FC236}">
                    <a16:creationId xmlns:a16="http://schemas.microsoft.com/office/drawing/2014/main" id="{AFA7FFEA-B253-44C4-A711-A1B37CB1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033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4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7" name="Rectangle 146">
                <a:extLst>
                  <a:ext uri="{FF2B5EF4-FFF2-40B4-BE49-F238E27FC236}">
                    <a16:creationId xmlns:a16="http://schemas.microsoft.com/office/drawing/2014/main" id="{42E2B0A3-9BB0-45A0-8A32-FCAF4A7C0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08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8" name="Rectangle 147">
                <a:extLst>
                  <a:ext uri="{FF2B5EF4-FFF2-40B4-BE49-F238E27FC236}">
                    <a16:creationId xmlns:a16="http://schemas.microsoft.com/office/drawing/2014/main" id="{E8A85030-1E8A-4B21-9C7C-3594EC8A3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4" y="3111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399" name="Rectangle 148">
                <a:extLst>
                  <a:ext uri="{FF2B5EF4-FFF2-40B4-BE49-F238E27FC236}">
                    <a16:creationId xmlns:a16="http://schemas.microsoft.com/office/drawing/2014/main" id="{75E7D6D9-4B5E-4AEF-A7A2-B945C0EE4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15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4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0" name="Rectangle 149">
                <a:extLst>
                  <a:ext uri="{FF2B5EF4-FFF2-40B4-BE49-F238E27FC236}">
                    <a16:creationId xmlns:a16="http://schemas.microsoft.com/office/drawing/2014/main" id="{ADA0A0DA-5D36-42E4-99F6-D06DFA9B6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197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1" name="Rectangle 150">
                <a:extLst>
                  <a:ext uri="{FF2B5EF4-FFF2-40B4-BE49-F238E27FC236}">
                    <a16:creationId xmlns:a16="http://schemas.microsoft.com/office/drawing/2014/main" id="{135A2DD2-DAB8-4C55-922A-B838096A0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4" y="3232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2" name="Rectangle 151">
                <a:extLst>
                  <a:ext uri="{FF2B5EF4-FFF2-40B4-BE49-F238E27FC236}">
                    <a16:creationId xmlns:a16="http://schemas.microsoft.com/office/drawing/2014/main" id="{C7222F17-8D99-4E1C-A540-2DA81D5B0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272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4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3" name="Rectangle 152">
                <a:extLst>
                  <a:ext uri="{FF2B5EF4-FFF2-40B4-BE49-F238E27FC236}">
                    <a16:creationId xmlns:a16="http://schemas.microsoft.com/office/drawing/2014/main" id="{33E25761-0D94-4307-A331-DABDEE0F9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319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4" name="Rectangle 153">
                <a:extLst>
                  <a:ext uri="{FF2B5EF4-FFF2-40B4-BE49-F238E27FC236}">
                    <a16:creationId xmlns:a16="http://schemas.microsoft.com/office/drawing/2014/main" id="{75BC1300-7226-42F9-A94F-0561F660A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64" y="3349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5" name="Rectangle 154">
                <a:extLst>
                  <a:ext uri="{FF2B5EF4-FFF2-40B4-BE49-F238E27FC236}">
                    <a16:creationId xmlns:a16="http://schemas.microsoft.com/office/drawing/2014/main" id="{6A757D05-953B-4B13-94B1-279911C0E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48" y="3389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6" name="Rectangle 155">
                <a:extLst>
                  <a:ext uri="{FF2B5EF4-FFF2-40B4-BE49-F238E27FC236}">
                    <a16:creationId xmlns:a16="http://schemas.microsoft.com/office/drawing/2014/main" id="{DB024314-DCD1-4A91-B42A-F55AE65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2748"/>
                <a:ext cx="98" cy="7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07" name="Rectangle 156">
                <a:extLst>
                  <a:ext uri="{FF2B5EF4-FFF2-40B4-BE49-F238E27FC236}">
                    <a16:creationId xmlns:a16="http://schemas.microsoft.com/office/drawing/2014/main" id="{1D8FDEDE-5C76-4AC5-95EE-F0030423A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2748"/>
                <a:ext cx="98" cy="743"/>
              </a:xfrm>
              <a:prstGeom prst="rect">
                <a:avLst/>
              </a:prstGeom>
              <a:noFill/>
              <a:ln w="7938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08" name="Rectangle 157">
                <a:extLst>
                  <a:ext uri="{FF2B5EF4-FFF2-40B4-BE49-F238E27FC236}">
                    <a16:creationId xmlns:a16="http://schemas.microsoft.com/office/drawing/2014/main" id="{A1E90697-6A4E-40D1-9354-585F8F5EB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279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E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09" name="Rectangle 158">
                <a:extLst>
                  <a:ext uri="{FF2B5EF4-FFF2-40B4-BE49-F238E27FC236}">
                    <a16:creationId xmlns:a16="http://schemas.microsoft.com/office/drawing/2014/main" id="{77C12CFF-0264-4EC2-8203-354E845C9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1" y="2826"/>
                <a:ext cx="8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t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0" name="Rectangle 159">
                <a:extLst>
                  <a:ext uri="{FF2B5EF4-FFF2-40B4-BE49-F238E27FC236}">
                    <a16:creationId xmlns:a16="http://schemas.microsoft.com/office/drawing/2014/main" id="{BB75E069-8C02-4926-99D4-356848CB6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2865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h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1" name="Rectangle 160">
                <a:extLst>
                  <a:ext uri="{FF2B5EF4-FFF2-40B4-BE49-F238E27FC236}">
                    <a16:creationId xmlns:a16="http://schemas.microsoft.com/office/drawing/2014/main" id="{8317526B-8C24-4F3C-A8EE-A5D1628D0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2911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2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2" name="Rectangle 161">
                <a:extLst>
                  <a:ext uri="{FF2B5EF4-FFF2-40B4-BE49-F238E27FC236}">
                    <a16:creationId xmlns:a16="http://schemas.microsoft.com/office/drawing/2014/main" id="{2F2B33BB-D7E7-41A6-AEB8-633AA7531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6" y="2947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 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3" name="Rectangle 162">
                <a:extLst>
                  <a:ext uri="{FF2B5EF4-FFF2-40B4-BE49-F238E27FC236}">
                    <a16:creationId xmlns:a16="http://schemas.microsoft.com/office/drawing/2014/main" id="{A22587DF-CF46-4C2C-8305-3A02BACBA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3" y="2969"/>
                <a:ext cx="7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: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4" name="Rectangle 163">
                <a:extLst>
                  <a:ext uri="{FF2B5EF4-FFF2-40B4-BE49-F238E27FC236}">
                    <a16:creationId xmlns:a16="http://schemas.microsoft.com/office/drawing/2014/main" id="{085256F8-B1BC-4EF5-BA10-610DE094A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6" y="2994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 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5" name="Rectangle 164">
                <a:extLst>
                  <a:ext uri="{FF2B5EF4-FFF2-40B4-BE49-F238E27FC236}">
                    <a16:creationId xmlns:a16="http://schemas.microsoft.com/office/drawing/2014/main" id="{6D196692-106B-4B25-8EAE-48AC11C2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033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5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6" name="Rectangle 165">
                <a:extLst>
                  <a:ext uri="{FF2B5EF4-FFF2-40B4-BE49-F238E27FC236}">
                    <a16:creationId xmlns:a16="http://schemas.microsoft.com/office/drawing/2014/main" id="{F6D18F3B-8592-4F2C-965A-B4DAFAD44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08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7" name="Rectangle 166">
                <a:extLst>
                  <a:ext uri="{FF2B5EF4-FFF2-40B4-BE49-F238E27FC236}">
                    <a16:creationId xmlns:a16="http://schemas.microsoft.com/office/drawing/2014/main" id="{167B5D63-E316-4418-B043-BD534A3F0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6" y="3111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8" name="Rectangle 167">
                <a:extLst>
                  <a:ext uri="{FF2B5EF4-FFF2-40B4-BE49-F238E27FC236}">
                    <a16:creationId xmlns:a16="http://schemas.microsoft.com/office/drawing/2014/main" id="{A37E453F-ED8D-4972-8265-71F7424BD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15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5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19" name="Rectangle 168">
                <a:extLst>
                  <a:ext uri="{FF2B5EF4-FFF2-40B4-BE49-F238E27FC236}">
                    <a16:creationId xmlns:a16="http://schemas.microsoft.com/office/drawing/2014/main" id="{42AD99FA-68E3-4C13-83C8-52F6B695F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197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20" name="Rectangle 169">
                <a:extLst>
                  <a:ext uri="{FF2B5EF4-FFF2-40B4-BE49-F238E27FC236}">
                    <a16:creationId xmlns:a16="http://schemas.microsoft.com/office/drawing/2014/main" id="{EE005BB7-E5C0-46C8-9CA5-561DBD873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6" y="3232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21" name="Rectangle 170">
                <a:extLst>
                  <a:ext uri="{FF2B5EF4-FFF2-40B4-BE49-F238E27FC236}">
                    <a16:creationId xmlns:a16="http://schemas.microsoft.com/office/drawing/2014/main" id="{B0CD9C81-8346-4BE3-9C9E-762AACE6F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272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5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22" name="Rectangle 171">
                <a:extLst>
                  <a:ext uri="{FF2B5EF4-FFF2-40B4-BE49-F238E27FC236}">
                    <a16:creationId xmlns:a16="http://schemas.microsoft.com/office/drawing/2014/main" id="{E905A177-CDCF-4F2C-B6CC-79DDD3267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319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23" name="Rectangle 172">
                <a:extLst>
                  <a:ext uri="{FF2B5EF4-FFF2-40B4-BE49-F238E27FC236}">
                    <a16:creationId xmlns:a16="http://schemas.microsoft.com/office/drawing/2014/main" id="{75059C30-343A-42DE-95A5-205C60AA2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16" y="3349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24" name="Rectangle 173">
                <a:extLst>
                  <a:ext uri="{FF2B5EF4-FFF2-40B4-BE49-F238E27FC236}">
                    <a16:creationId xmlns:a16="http://schemas.microsoft.com/office/drawing/2014/main" id="{FB6004B2-E85E-47FF-9D96-5A40FBD8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0" y="3389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425" name="Line 174">
                <a:extLst>
                  <a:ext uri="{FF2B5EF4-FFF2-40B4-BE49-F238E27FC236}">
                    <a16:creationId xmlns:a16="http://schemas.microsoft.com/office/drawing/2014/main" id="{2CBFC8A8-7F3C-426E-8043-959F527C98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4" y="2529"/>
                <a:ext cx="438" cy="199"/>
              </a:xfrm>
              <a:prstGeom prst="line">
                <a:avLst/>
              </a:prstGeom>
              <a:noFill/>
              <a:ln w="23813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26" name="Freeform 175">
                <a:extLst>
                  <a:ext uri="{FF2B5EF4-FFF2-40B4-BE49-F238E27FC236}">
                    <a16:creationId xmlns:a16="http://schemas.microsoft.com/office/drawing/2014/main" id="{C4CF0C90-138A-4124-A61A-FF3012E51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1" y="2509"/>
                <a:ext cx="71" cy="53"/>
              </a:xfrm>
              <a:custGeom>
                <a:avLst/>
                <a:gdLst>
                  <a:gd name="T0" fmla="*/ 0 w 223"/>
                  <a:gd name="T1" fmla="*/ 0 h 178"/>
                  <a:gd name="T2" fmla="*/ 223 w 223"/>
                  <a:gd name="T3" fmla="*/ 0 h 178"/>
                  <a:gd name="T4" fmla="*/ 134 w 223"/>
                  <a:gd name="T5" fmla="*/ 178 h 178"/>
                  <a:gd name="T6" fmla="*/ 134 w 223"/>
                  <a:gd name="T7" fmla="*/ 178 h 178"/>
                  <a:gd name="T8" fmla="*/ 0 w 223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78">
                    <a:moveTo>
                      <a:pt x="0" y="0"/>
                    </a:moveTo>
                    <a:lnTo>
                      <a:pt x="223" y="0"/>
                    </a:lnTo>
                    <a:cubicBezTo>
                      <a:pt x="167" y="42"/>
                      <a:pt x="134" y="108"/>
                      <a:pt x="134" y="178"/>
                    </a:cubicBezTo>
                    <a:lnTo>
                      <a:pt x="134" y="1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477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27" name="Freeform 176">
                <a:extLst>
                  <a:ext uri="{FF2B5EF4-FFF2-40B4-BE49-F238E27FC236}">
                    <a16:creationId xmlns:a16="http://schemas.microsoft.com/office/drawing/2014/main" id="{96AFD15D-4BE0-455F-A70A-DFE8B4A15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" y="2696"/>
                <a:ext cx="72" cy="52"/>
              </a:xfrm>
              <a:custGeom>
                <a:avLst/>
                <a:gdLst>
                  <a:gd name="T0" fmla="*/ 223 w 223"/>
                  <a:gd name="T1" fmla="*/ 179 h 179"/>
                  <a:gd name="T2" fmla="*/ 0 w 223"/>
                  <a:gd name="T3" fmla="*/ 179 h 179"/>
                  <a:gd name="T4" fmla="*/ 90 w 223"/>
                  <a:gd name="T5" fmla="*/ 0 h 179"/>
                  <a:gd name="T6" fmla="*/ 223 w 223"/>
                  <a:gd name="T7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3" h="179">
                    <a:moveTo>
                      <a:pt x="223" y="179"/>
                    </a:moveTo>
                    <a:lnTo>
                      <a:pt x="0" y="179"/>
                    </a:lnTo>
                    <a:cubicBezTo>
                      <a:pt x="56" y="137"/>
                      <a:pt x="90" y="71"/>
                      <a:pt x="90" y="0"/>
                    </a:cubicBezTo>
                    <a:lnTo>
                      <a:pt x="223" y="179"/>
                    </a:lnTo>
                    <a:close/>
                  </a:path>
                </a:pathLst>
              </a:custGeom>
              <a:solidFill>
                <a:srgbClr val="1F477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28" name="Freeform 177">
                <a:extLst>
                  <a:ext uri="{FF2B5EF4-FFF2-40B4-BE49-F238E27FC236}">
                    <a16:creationId xmlns:a16="http://schemas.microsoft.com/office/drawing/2014/main" id="{7A35FD79-5C15-4C10-BA5F-735888F135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1508"/>
                <a:ext cx="274" cy="507"/>
              </a:xfrm>
              <a:custGeom>
                <a:avLst/>
                <a:gdLst>
                  <a:gd name="T0" fmla="*/ 241 w 274"/>
                  <a:gd name="T1" fmla="*/ 254 h 507"/>
                  <a:gd name="T2" fmla="*/ 241 w 274"/>
                  <a:gd name="T3" fmla="*/ 254 h 507"/>
                  <a:gd name="T4" fmla="*/ 253 w 274"/>
                  <a:gd name="T5" fmla="*/ 254 h 507"/>
                  <a:gd name="T6" fmla="*/ 241 w 274"/>
                  <a:gd name="T7" fmla="*/ 292 h 507"/>
                  <a:gd name="T8" fmla="*/ 241 w 274"/>
                  <a:gd name="T9" fmla="*/ 105 h 507"/>
                  <a:gd name="T10" fmla="*/ 241 w 274"/>
                  <a:gd name="T11" fmla="*/ 288 h 507"/>
                  <a:gd name="T12" fmla="*/ 241 w 274"/>
                  <a:gd name="T13" fmla="*/ 215 h 507"/>
                  <a:gd name="T14" fmla="*/ 241 w 274"/>
                  <a:gd name="T15" fmla="*/ 380 h 507"/>
                  <a:gd name="T16" fmla="*/ 241 w 274"/>
                  <a:gd name="T17" fmla="*/ 254 h 507"/>
                  <a:gd name="T18" fmla="*/ 241 w 274"/>
                  <a:gd name="T19" fmla="*/ 254 h 507"/>
                  <a:gd name="T20" fmla="*/ 274 w 274"/>
                  <a:gd name="T21" fmla="*/ 380 h 507"/>
                  <a:gd name="T22" fmla="*/ 241 w 274"/>
                  <a:gd name="T23" fmla="*/ 33 h 507"/>
                  <a:gd name="T24" fmla="*/ 241 w 274"/>
                  <a:gd name="T25" fmla="*/ 471 h 507"/>
                  <a:gd name="T26" fmla="*/ 241 w 274"/>
                  <a:gd name="T27" fmla="*/ 254 h 507"/>
                  <a:gd name="T28" fmla="*/ 241 w 274"/>
                  <a:gd name="T29" fmla="*/ 33 h 507"/>
                  <a:gd name="T30" fmla="*/ 241 w 274"/>
                  <a:gd name="T31" fmla="*/ 254 h 507"/>
                  <a:gd name="T32" fmla="*/ 241 w 274"/>
                  <a:gd name="T33" fmla="*/ 475 h 507"/>
                  <a:gd name="T34" fmla="*/ 241 w 274"/>
                  <a:gd name="T35" fmla="*/ 254 h 507"/>
                  <a:gd name="T36" fmla="*/ 241 w 274"/>
                  <a:gd name="T37" fmla="*/ 33 h 507"/>
                  <a:gd name="T38" fmla="*/ 241 w 274"/>
                  <a:gd name="T39" fmla="*/ 254 h 507"/>
                  <a:gd name="T40" fmla="*/ 241 w 274"/>
                  <a:gd name="T41" fmla="*/ 475 h 507"/>
                  <a:gd name="T42" fmla="*/ 241 w 274"/>
                  <a:gd name="T43" fmla="*/ 254 h 507"/>
                  <a:gd name="T44" fmla="*/ 241 w 274"/>
                  <a:gd name="T45" fmla="*/ 33 h 507"/>
                  <a:gd name="T46" fmla="*/ 241 w 274"/>
                  <a:gd name="T47" fmla="*/ 254 h 507"/>
                  <a:gd name="T48" fmla="*/ 241 w 274"/>
                  <a:gd name="T49" fmla="*/ 475 h 507"/>
                  <a:gd name="T50" fmla="*/ 241 w 274"/>
                  <a:gd name="T51" fmla="*/ 254 h 507"/>
                  <a:gd name="T52" fmla="*/ 241 w 274"/>
                  <a:gd name="T53" fmla="*/ 33 h 507"/>
                  <a:gd name="T54" fmla="*/ 241 w 274"/>
                  <a:gd name="T55" fmla="*/ 254 h 507"/>
                  <a:gd name="T56" fmla="*/ 241 w 274"/>
                  <a:gd name="T57" fmla="*/ 475 h 507"/>
                  <a:gd name="T58" fmla="*/ 241 w 274"/>
                  <a:gd name="T59" fmla="*/ 254 h 507"/>
                  <a:gd name="T60" fmla="*/ 241 w 274"/>
                  <a:gd name="T61" fmla="*/ 33 h 507"/>
                  <a:gd name="T62" fmla="*/ 241 w 274"/>
                  <a:gd name="T63" fmla="*/ 254 h 507"/>
                  <a:gd name="T64" fmla="*/ 241 w 274"/>
                  <a:gd name="T65" fmla="*/ 475 h 507"/>
                  <a:gd name="T66" fmla="*/ 241 w 274"/>
                  <a:gd name="T67" fmla="*/ 254 h 507"/>
                  <a:gd name="T68" fmla="*/ 241 w 274"/>
                  <a:gd name="T69" fmla="*/ 33 h 507"/>
                  <a:gd name="T70" fmla="*/ 241 w 274"/>
                  <a:gd name="T71" fmla="*/ 254 h 507"/>
                  <a:gd name="T72" fmla="*/ 241 w 274"/>
                  <a:gd name="T73" fmla="*/ 475 h 507"/>
                  <a:gd name="T74" fmla="*/ 241 w 274"/>
                  <a:gd name="T75" fmla="*/ 254 h 507"/>
                  <a:gd name="T76" fmla="*/ 241 w 274"/>
                  <a:gd name="T77" fmla="*/ 33 h 507"/>
                  <a:gd name="T78" fmla="*/ 241 w 274"/>
                  <a:gd name="T79" fmla="*/ 254 h 507"/>
                  <a:gd name="T80" fmla="*/ 241 w 274"/>
                  <a:gd name="T81" fmla="*/ 475 h 507"/>
                  <a:gd name="T82" fmla="*/ 241 w 274"/>
                  <a:gd name="T83" fmla="*/ 254 h 507"/>
                  <a:gd name="T84" fmla="*/ 241 w 274"/>
                  <a:gd name="T85" fmla="*/ 33 h 507"/>
                  <a:gd name="T86" fmla="*/ 241 w 274"/>
                  <a:gd name="T87" fmla="*/ 254 h 507"/>
                  <a:gd name="T88" fmla="*/ 241 w 274"/>
                  <a:gd name="T89" fmla="*/ 475 h 507"/>
                  <a:gd name="T90" fmla="*/ 241 w 274"/>
                  <a:gd name="T91" fmla="*/ 254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4" h="507">
                    <a:moveTo>
                      <a:pt x="218" y="507"/>
                    </a:moveTo>
                    <a:lnTo>
                      <a:pt x="241" y="507"/>
                    </a:lnTo>
                    <a:lnTo>
                      <a:pt x="241" y="254"/>
                    </a:lnTo>
                    <a:moveTo>
                      <a:pt x="0" y="0"/>
                    </a:moveTo>
                    <a:lnTo>
                      <a:pt x="241" y="0"/>
                    </a:lnTo>
                    <a:lnTo>
                      <a:pt x="241" y="254"/>
                    </a:lnTo>
                    <a:moveTo>
                      <a:pt x="225" y="254"/>
                    </a:moveTo>
                    <a:lnTo>
                      <a:pt x="241" y="254"/>
                    </a:lnTo>
                    <a:moveTo>
                      <a:pt x="253" y="254"/>
                    </a:moveTo>
                    <a:lnTo>
                      <a:pt x="241" y="254"/>
                    </a:lnTo>
                    <a:moveTo>
                      <a:pt x="258" y="292"/>
                    </a:moveTo>
                    <a:lnTo>
                      <a:pt x="241" y="292"/>
                    </a:lnTo>
                    <a:lnTo>
                      <a:pt x="241" y="254"/>
                    </a:lnTo>
                    <a:moveTo>
                      <a:pt x="93" y="105"/>
                    </a:moveTo>
                    <a:lnTo>
                      <a:pt x="241" y="105"/>
                    </a:lnTo>
                    <a:lnTo>
                      <a:pt x="241" y="254"/>
                    </a:lnTo>
                    <a:moveTo>
                      <a:pt x="179" y="288"/>
                    </a:moveTo>
                    <a:lnTo>
                      <a:pt x="241" y="288"/>
                    </a:lnTo>
                    <a:lnTo>
                      <a:pt x="241" y="254"/>
                    </a:lnTo>
                    <a:moveTo>
                      <a:pt x="179" y="215"/>
                    </a:moveTo>
                    <a:lnTo>
                      <a:pt x="241" y="215"/>
                    </a:lnTo>
                    <a:lnTo>
                      <a:pt x="241" y="254"/>
                    </a:lnTo>
                    <a:moveTo>
                      <a:pt x="192" y="380"/>
                    </a:moveTo>
                    <a:lnTo>
                      <a:pt x="241" y="380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18" y="342"/>
                    </a:moveTo>
                    <a:lnTo>
                      <a:pt x="241" y="342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74" y="380"/>
                    </a:moveTo>
                    <a:lnTo>
                      <a:pt x="241" y="380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179" y="471"/>
                    </a:moveTo>
                    <a:lnTo>
                      <a:pt x="241" y="471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29" name="Rectangle 178">
                <a:extLst>
                  <a:ext uri="{FF2B5EF4-FFF2-40B4-BE49-F238E27FC236}">
                    <a16:creationId xmlns:a16="http://schemas.microsoft.com/office/drawing/2014/main" id="{A68825CD-6F47-4F34-8DAB-81963C607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" y="1313"/>
                <a:ext cx="10" cy="899"/>
              </a:xfrm>
              <a:prstGeom prst="rect">
                <a:avLst/>
              </a:prstGeom>
              <a:solidFill>
                <a:srgbClr val="4F8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0" name="Rectangle 179">
                <a:extLst>
                  <a:ext uri="{FF2B5EF4-FFF2-40B4-BE49-F238E27FC236}">
                    <a16:creationId xmlns:a16="http://schemas.microsoft.com/office/drawing/2014/main" id="{AF636A89-92CC-4935-BF23-268D382B9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" y="1313"/>
                <a:ext cx="6" cy="899"/>
              </a:xfrm>
              <a:prstGeom prst="rect">
                <a:avLst/>
              </a:prstGeom>
              <a:solidFill>
                <a:srgbClr val="5190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1" name="Rectangle 180">
                <a:extLst>
                  <a:ext uri="{FF2B5EF4-FFF2-40B4-BE49-F238E27FC236}">
                    <a16:creationId xmlns:a16="http://schemas.microsoft.com/office/drawing/2014/main" id="{EE778AF6-0A06-4E5E-9617-509C3790E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1313"/>
                <a:ext cx="5" cy="899"/>
              </a:xfrm>
              <a:prstGeom prst="rect">
                <a:avLst/>
              </a:prstGeom>
              <a:solidFill>
                <a:srgbClr val="5491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2" name="Rectangle 181">
                <a:extLst>
                  <a:ext uri="{FF2B5EF4-FFF2-40B4-BE49-F238E27FC236}">
                    <a16:creationId xmlns:a16="http://schemas.microsoft.com/office/drawing/2014/main" id="{EFC92720-9DEA-4127-8A4E-ED6BF98C2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" y="1313"/>
                <a:ext cx="5" cy="899"/>
              </a:xfrm>
              <a:prstGeom prst="rect">
                <a:avLst/>
              </a:prstGeom>
              <a:solidFill>
                <a:srgbClr val="569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3" name="Rectangle 182">
                <a:extLst>
                  <a:ext uri="{FF2B5EF4-FFF2-40B4-BE49-F238E27FC236}">
                    <a16:creationId xmlns:a16="http://schemas.microsoft.com/office/drawing/2014/main" id="{C3EA023A-B66A-4629-B5D6-CD18837A5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" y="1313"/>
                <a:ext cx="5" cy="899"/>
              </a:xfrm>
              <a:prstGeom prst="rect">
                <a:avLst/>
              </a:prstGeom>
              <a:solidFill>
                <a:srgbClr val="589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4" name="Rectangle 183">
                <a:extLst>
                  <a:ext uri="{FF2B5EF4-FFF2-40B4-BE49-F238E27FC236}">
                    <a16:creationId xmlns:a16="http://schemas.microsoft.com/office/drawing/2014/main" id="{F618A541-79EC-4DAC-B9CB-2F990737F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" y="1313"/>
                <a:ext cx="5" cy="899"/>
              </a:xfrm>
              <a:prstGeom prst="rect">
                <a:avLst/>
              </a:prstGeom>
              <a:solidFill>
                <a:srgbClr val="5B9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5" name="Rectangle 184">
                <a:extLst>
                  <a:ext uri="{FF2B5EF4-FFF2-40B4-BE49-F238E27FC236}">
                    <a16:creationId xmlns:a16="http://schemas.microsoft.com/office/drawing/2014/main" id="{2B6E4FC6-DC95-449D-85E5-FE807455D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" y="1313"/>
                <a:ext cx="5" cy="899"/>
              </a:xfrm>
              <a:prstGeom prst="rect">
                <a:avLst/>
              </a:prstGeom>
              <a:solidFill>
                <a:srgbClr val="5D9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6" name="Rectangle 185">
                <a:extLst>
                  <a:ext uri="{FF2B5EF4-FFF2-40B4-BE49-F238E27FC236}">
                    <a16:creationId xmlns:a16="http://schemas.microsoft.com/office/drawing/2014/main" id="{F273EC4D-1BAB-4FC2-9E43-E313FBBCE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" y="1313"/>
                <a:ext cx="5" cy="899"/>
              </a:xfrm>
              <a:prstGeom prst="rect">
                <a:avLst/>
              </a:prstGeom>
              <a:solidFill>
                <a:srgbClr val="5F9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7" name="Rectangle 186">
                <a:extLst>
                  <a:ext uri="{FF2B5EF4-FFF2-40B4-BE49-F238E27FC236}">
                    <a16:creationId xmlns:a16="http://schemas.microsoft.com/office/drawing/2014/main" id="{1597A17A-781E-4544-899E-8390DB3EE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1313"/>
                <a:ext cx="6" cy="899"/>
              </a:xfrm>
              <a:prstGeom prst="rect">
                <a:avLst/>
              </a:prstGeom>
              <a:solidFill>
                <a:srgbClr val="629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8" name="Rectangle 187">
                <a:extLst>
                  <a:ext uri="{FF2B5EF4-FFF2-40B4-BE49-F238E27FC236}">
                    <a16:creationId xmlns:a16="http://schemas.microsoft.com/office/drawing/2014/main" id="{C3B20180-B935-4E7C-BE5A-50A150993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1313"/>
                <a:ext cx="5" cy="899"/>
              </a:xfrm>
              <a:prstGeom prst="rect">
                <a:avLst/>
              </a:prstGeom>
              <a:solidFill>
                <a:srgbClr val="649A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39" name="Rectangle 188">
                <a:extLst>
                  <a:ext uri="{FF2B5EF4-FFF2-40B4-BE49-F238E27FC236}">
                    <a16:creationId xmlns:a16="http://schemas.microsoft.com/office/drawing/2014/main" id="{9C6AD61D-7A9F-430A-85D7-18FC01CF7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" y="1313"/>
                <a:ext cx="5" cy="899"/>
              </a:xfrm>
              <a:prstGeom prst="rect">
                <a:avLst/>
              </a:prstGeom>
              <a:solidFill>
                <a:srgbClr val="669C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0" name="Rectangle 189">
                <a:extLst>
                  <a:ext uri="{FF2B5EF4-FFF2-40B4-BE49-F238E27FC236}">
                    <a16:creationId xmlns:a16="http://schemas.microsoft.com/office/drawing/2014/main" id="{9E34C031-2A18-4229-9B7A-EFC5B4B15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" y="1313"/>
                <a:ext cx="5" cy="899"/>
              </a:xfrm>
              <a:prstGeom prst="rect">
                <a:avLst/>
              </a:prstGeom>
              <a:solidFill>
                <a:srgbClr val="68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1" name="Rectangle 190">
                <a:extLst>
                  <a:ext uri="{FF2B5EF4-FFF2-40B4-BE49-F238E27FC236}">
                    <a16:creationId xmlns:a16="http://schemas.microsoft.com/office/drawing/2014/main" id="{22F52092-223E-451C-A658-3B5B0F7AC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" y="1313"/>
                <a:ext cx="5" cy="899"/>
              </a:xfrm>
              <a:prstGeom prst="rect">
                <a:avLst/>
              </a:prstGeom>
              <a:solidFill>
                <a:srgbClr val="6B9E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2" name="Rectangle 191">
                <a:extLst>
                  <a:ext uri="{FF2B5EF4-FFF2-40B4-BE49-F238E27FC236}">
                    <a16:creationId xmlns:a16="http://schemas.microsoft.com/office/drawing/2014/main" id="{5283F312-5C0F-4169-9773-2A7809F1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1313"/>
                <a:ext cx="5" cy="899"/>
              </a:xfrm>
              <a:prstGeom prst="rect">
                <a:avLst/>
              </a:prstGeom>
              <a:solidFill>
                <a:srgbClr val="6DA0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3" name="Rectangle 192">
                <a:extLst>
                  <a:ext uri="{FF2B5EF4-FFF2-40B4-BE49-F238E27FC236}">
                    <a16:creationId xmlns:a16="http://schemas.microsoft.com/office/drawing/2014/main" id="{E3E7273F-BF8E-44C6-A0B4-E3E097B9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" y="1313"/>
                <a:ext cx="5" cy="899"/>
              </a:xfrm>
              <a:prstGeom prst="rect">
                <a:avLst/>
              </a:prstGeom>
              <a:solidFill>
                <a:srgbClr val="6FA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4" name="Rectangle 193">
                <a:extLst>
                  <a:ext uri="{FF2B5EF4-FFF2-40B4-BE49-F238E27FC236}">
                    <a16:creationId xmlns:a16="http://schemas.microsoft.com/office/drawing/2014/main" id="{73419D05-AE18-4FF1-9F1D-19FD53FF7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" y="1313"/>
                <a:ext cx="6" cy="899"/>
              </a:xfrm>
              <a:prstGeom prst="rect">
                <a:avLst/>
              </a:prstGeom>
              <a:solidFill>
                <a:srgbClr val="72A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5" name="Rectangle 194">
                <a:extLst>
                  <a:ext uri="{FF2B5EF4-FFF2-40B4-BE49-F238E27FC236}">
                    <a16:creationId xmlns:a16="http://schemas.microsoft.com/office/drawing/2014/main" id="{16A5F335-290D-4562-9871-F189F0D0A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" y="1313"/>
                <a:ext cx="5" cy="899"/>
              </a:xfrm>
              <a:prstGeom prst="rect">
                <a:avLst/>
              </a:prstGeom>
              <a:solidFill>
                <a:srgbClr val="74A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6" name="Rectangle 195">
                <a:extLst>
                  <a:ext uri="{FF2B5EF4-FFF2-40B4-BE49-F238E27FC236}">
                    <a16:creationId xmlns:a16="http://schemas.microsoft.com/office/drawing/2014/main" id="{4B18266B-C16C-429C-B195-81FA7D2E4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" y="1313"/>
                <a:ext cx="5" cy="899"/>
              </a:xfrm>
              <a:prstGeom prst="rect">
                <a:avLst/>
              </a:prstGeom>
              <a:solidFill>
                <a:srgbClr val="76A5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7" name="Rectangle 196">
                <a:extLst>
                  <a:ext uri="{FF2B5EF4-FFF2-40B4-BE49-F238E27FC236}">
                    <a16:creationId xmlns:a16="http://schemas.microsoft.com/office/drawing/2014/main" id="{13D1DE85-1A01-4F4E-B959-0B3C0CA2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" y="1313"/>
                <a:ext cx="5" cy="899"/>
              </a:xfrm>
              <a:prstGeom prst="rect">
                <a:avLst/>
              </a:prstGeom>
              <a:solidFill>
                <a:srgbClr val="79A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8" name="Rectangle 197">
                <a:extLst>
                  <a:ext uri="{FF2B5EF4-FFF2-40B4-BE49-F238E27FC236}">
                    <a16:creationId xmlns:a16="http://schemas.microsoft.com/office/drawing/2014/main" id="{C55C96F5-1BD5-415C-AF2E-9941FAA24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1313"/>
                <a:ext cx="5" cy="899"/>
              </a:xfrm>
              <a:prstGeom prst="rect">
                <a:avLst/>
              </a:prstGeom>
              <a:solidFill>
                <a:srgbClr val="7BA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49" name="Rectangle 198">
                <a:extLst>
                  <a:ext uri="{FF2B5EF4-FFF2-40B4-BE49-F238E27FC236}">
                    <a16:creationId xmlns:a16="http://schemas.microsoft.com/office/drawing/2014/main" id="{A1C48930-196F-4BAA-B36A-A285E1936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" y="1313"/>
                <a:ext cx="5" cy="899"/>
              </a:xfrm>
              <a:prstGeom prst="rect">
                <a:avLst/>
              </a:prstGeom>
              <a:solidFill>
                <a:srgbClr val="7DA8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50" name="Rectangle 199">
                <a:extLst>
                  <a:ext uri="{FF2B5EF4-FFF2-40B4-BE49-F238E27FC236}">
                    <a16:creationId xmlns:a16="http://schemas.microsoft.com/office/drawing/2014/main" id="{45E386B8-7FFC-49F5-90D2-A62D06CF0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" y="1313"/>
                <a:ext cx="5" cy="899"/>
              </a:xfrm>
              <a:prstGeom prst="rect">
                <a:avLst/>
              </a:prstGeom>
              <a:solidFill>
                <a:srgbClr val="80A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51" name="Rectangle 200">
                <a:extLst>
                  <a:ext uri="{FF2B5EF4-FFF2-40B4-BE49-F238E27FC236}">
                    <a16:creationId xmlns:a16="http://schemas.microsoft.com/office/drawing/2014/main" id="{47720576-FDB6-4740-A21B-74EBB36FA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" y="1313"/>
                <a:ext cx="6" cy="899"/>
              </a:xfrm>
              <a:prstGeom prst="rect">
                <a:avLst/>
              </a:prstGeom>
              <a:solidFill>
                <a:srgbClr val="82A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52" name="Rectangle 201">
                <a:extLst>
                  <a:ext uri="{FF2B5EF4-FFF2-40B4-BE49-F238E27FC236}">
                    <a16:creationId xmlns:a16="http://schemas.microsoft.com/office/drawing/2014/main" id="{89EAABBD-3273-4508-A995-7072F5422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1313"/>
                <a:ext cx="5" cy="899"/>
              </a:xfrm>
              <a:prstGeom prst="rect">
                <a:avLst/>
              </a:prstGeom>
              <a:solidFill>
                <a:srgbClr val="84A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53" name="Rectangle 202">
                <a:extLst>
                  <a:ext uri="{FF2B5EF4-FFF2-40B4-BE49-F238E27FC236}">
                    <a16:creationId xmlns:a16="http://schemas.microsoft.com/office/drawing/2014/main" id="{79C7ACEF-51FF-434E-A847-1837C217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313"/>
                <a:ext cx="5" cy="899"/>
              </a:xfrm>
              <a:prstGeom prst="rect">
                <a:avLst/>
              </a:prstGeom>
              <a:solidFill>
                <a:srgbClr val="86A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54" name="Rectangle 203">
                <a:extLst>
                  <a:ext uri="{FF2B5EF4-FFF2-40B4-BE49-F238E27FC236}">
                    <a16:creationId xmlns:a16="http://schemas.microsoft.com/office/drawing/2014/main" id="{3EAEF66B-3051-4949-9F77-F8FBAF7D8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1313"/>
                <a:ext cx="5" cy="899"/>
              </a:xfrm>
              <a:prstGeom prst="rect">
                <a:avLst/>
              </a:prstGeom>
              <a:solidFill>
                <a:srgbClr val="89A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455" name="Rectangle 204">
                <a:extLst>
                  <a:ext uri="{FF2B5EF4-FFF2-40B4-BE49-F238E27FC236}">
                    <a16:creationId xmlns:a16="http://schemas.microsoft.com/office/drawing/2014/main" id="{EB40051C-86AF-4B0F-98A4-6987561ED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9" y="1313"/>
                <a:ext cx="5" cy="899"/>
              </a:xfrm>
              <a:prstGeom prst="rect">
                <a:avLst/>
              </a:prstGeom>
              <a:solidFill>
                <a:srgbClr val="8BB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</p:grpSp>
        <p:grpSp>
          <p:nvGrpSpPr>
            <p:cNvPr id="12" name="Group 406">
              <a:extLst>
                <a:ext uri="{FF2B5EF4-FFF2-40B4-BE49-F238E27FC236}">
                  <a16:creationId xmlns:a16="http://schemas.microsoft.com/office/drawing/2014/main" id="{517A0B59-6650-48A4-992C-C187470F01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" y="1313"/>
              <a:ext cx="1241" cy="1217"/>
              <a:chOff x="978" y="1313"/>
              <a:chExt cx="1241" cy="1217"/>
            </a:xfrm>
          </p:grpSpPr>
          <p:sp>
            <p:nvSpPr>
              <p:cNvPr id="60" name="Rectangle 206">
                <a:extLst>
                  <a:ext uri="{FF2B5EF4-FFF2-40B4-BE49-F238E27FC236}">
                    <a16:creationId xmlns:a16="http://schemas.microsoft.com/office/drawing/2014/main" id="{09AADCCB-CB1F-4B92-A6A9-9F866D621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4" y="1313"/>
                <a:ext cx="5" cy="899"/>
              </a:xfrm>
              <a:prstGeom prst="rect">
                <a:avLst/>
              </a:prstGeom>
              <a:solidFill>
                <a:srgbClr val="8DB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1" name="Rectangle 207">
                <a:extLst>
                  <a:ext uri="{FF2B5EF4-FFF2-40B4-BE49-F238E27FC236}">
                    <a16:creationId xmlns:a16="http://schemas.microsoft.com/office/drawing/2014/main" id="{8F6FA04C-D35D-4A9E-BAD5-7101684C6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" y="1313"/>
                <a:ext cx="5" cy="899"/>
              </a:xfrm>
              <a:prstGeom prst="rect">
                <a:avLst/>
              </a:prstGeom>
              <a:solidFill>
                <a:srgbClr val="90B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2" name="Rectangle 208">
                <a:extLst>
                  <a:ext uri="{FF2B5EF4-FFF2-40B4-BE49-F238E27FC236}">
                    <a16:creationId xmlns:a16="http://schemas.microsoft.com/office/drawing/2014/main" id="{6C4F23BB-3118-498B-BCF8-EB5F4DE21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1313"/>
                <a:ext cx="5" cy="899"/>
              </a:xfrm>
              <a:prstGeom prst="rect">
                <a:avLst/>
              </a:prstGeom>
              <a:solidFill>
                <a:srgbClr val="92B4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3" name="Rectangle 209">
                <a:extLst>
                  <a:ext uri="{FF2B5EF4-FFF2-40B4-BE49-F238E27FC236}">
                    <a16:creationId xmlns:a16="http://schemas.microsoft.com/office/drawing/2014/main" id="{88F77537-1692-4001-978F-C3A6B882C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" y="1313"/>
                <a:ext cx="6" cy="899"/>
              </a:xfrm>
              <a:prstGeom prst="rect">
                <a:avLst/>
              </a:prstGeom>
              <a:solidFill>
                <a:srgbClr val="94B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4" name="Rectangle 210">
                <a:extLst>
                  <a:ext uri="{FF2B5EF4-FFF2-40B4-BE49-F238E27FC236}">
                    <a16:creationId xmlns:a16="http://schemas.microsoft.com/office/drawing/2014/main" id="{FC722983-AAEB-4284-9157-07566E8AC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313"/>
                <a:ext cx="5" cy="899"/>
              </a:xfrm>
              <a:prstGeom prst="rect">
                <a:avLst/>
              </a:prstGeom>
              <a:solidFill>
                <a:srgbClr val="97B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5" name="Rectangle 211">
                <a:extLst>
                  <a:ext uri="{FF2B5EF4-FFF2-40B4-BE49-F238E27FC236}">
                    <a16:creationId xmlns:a16="http://schemas.microsoft.com/office/drawing/2014/main" id="{3938033E-C792-4CBB-8E09-1B62D1F1E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1313"/>
                <a:ext cx="5" cy="899"/>
              </a:xfrm>
              <a:prstGeom prst="rect">
                <a:avLst/>
              </a:prstGeom>
              <a:solidFill>
                <a:srgbClr val="99B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6" name="Rectangle 212">
                <a:extLst>
                  <a:ext uri="{FF2B5EF4-FFF2-40B4-BE49-F238E27FC236}">
                    <a16:creationId xmlns:a16="http://schemas.microsoft.com/office/drawing/2014/main" id="{98352E67-A140-42D7-847D-F95D1884E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1313"/>
                <a:ext cx="5" cy="899"/>
              </a:xfrm>
              <a:prstGeom prst="rect">
                <a:avLst/>
              </a:prstGeom>
              <a:solidFill>
                <a:srgbClr val="9BB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7" name="Rectangle 213">
                <a:extLst>
                  <a:ext uri="{FF2B5EF4-FFF2-40B4-BE49-F238E27FC236}">
                    <a16:creationId xmlns:a16="http://schemas.microsoft.com/office/drawing/2014/main" id="{DB3FD3F2-D8E6-4EE5-8B92-92E2D0968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1313"/>
                <a:ext cx="5" cy="899"/>
              </a:xfrm>
              <a:prstGeom prst="rect">
                <a:avLst/>
              </a:prstGeom>
              <a:solidFill>
                <a:srgbClr val="9E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8" name="Rectangle 214">
                <a:extLst>
                  <a:ext uri="{FF2B5EF4-FFF2-40B4-BE49-F238E27FC236}">
                    <a16:creationId xmlns:a16="http://schemas.microsoft.com/office/drawing/2014/main" id="{483E222C-C0BF-4B07-BE9C-ADFC6DE05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" y="1313"/>
                <a:ext cx="5" cy="899"/>
              </a:xfrm>
              <a:prstGeom prst="rect">
                <a:avLst/>
              </a:prstGeom>
              <a:solidFill>
                <a:srgbClr val="A0B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69" name="Rectangle 215">
                <a:extLst>
                  <a:ext uri="{FF2B5EF4-FFF2-40B4-BE49-F238E27FC236}">
                    <a16:creationId xmlns:a16="http://schemas.microsoft.com/office/drawing/2014/main" id="{7FC37334-727C-4681-9121-DF1061C08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1313"/>
                <a:ext cx="5" cy="899"/>
              </a:xfrm>
              <a:prstGeom prst="rect">
                <a:avLst/>
              </a:prstGeom>
              <a:solidFill>
                <a:srgbClr val="A2B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0" name="Rectangle 216">
                <a:extLst>
                  <a:ext uri="{FF2B5EF4-FFF2-40B4-BE49-F238E27FC236}">
                    <a16:creationId xmlns:a16="http://schemas.microsoft.com/office/drawing/2014/main" id="{CFCEE574-03F5-48A4-8E3C-55FDC14FA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" y="1313"/>
                <a:ext cx="6" cy="899"/>
              </a:xfrm>
              <a:prstGeom prst="rect">
                <a:avLst/>
              </a:prstGeom>
              <a:solidFill>
                <a:srgbClr val="A4B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1" name="Rectangle 217">
                <a:extLst>
                  <a:ext uri="{FF2B5EF4-FFF2-40B4-BE49-F238E27FC236}">
                    <a16:creationId xmlns:a16="http://schemas.microsoft.com/office/drawing/2014/main" id="{8650DF35-088B-468A-BDBC-BF575D3A6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1" y="1313"/>
                <a:ext cx="5" cy="899"/>
              </a:xfrm>
              <a:prstGeom prst="rect">
                <a:avLst/>
              </a:prstGeom>
              <a:solidFill>
                <a:srgbClr val="A7B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2" name="Rectangle 218">
                <a:extLst>
                  <a:ext uri="{FF2B5EF4-FFF2-40B4-BE49-F238E27FC236}">
                    <a16:creationId xmlns:a16="http://schemas.microsoft.com/office/drawing/2014/main" id="{5794BF18-8B6D-4DD2-96EE-531CC947A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" y="1313"/>
                <a:ext cx="5" cy="899"/>
              </a:xfrm>
              <a:prstGeom prst="rect">
                <a:avLst/>
              </a:prstGeom>
              <a:solidFill>
                <a:srgbClr val="A9C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3" name="Rectangle 219">
                <a:extLst>
                  <a:ext uri="{FF2B5EF4-FFF2-40B4-BE49-F238E27FC236}">
                    <a16:creationId xmlns:a16="http://schemas.microsoft.com/office/drawing/2014/main" id="{F2EA1038-2682-44AF-A85A-39696DCE5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1313"/>
                <a:ext cx="5" cy="899"/>
              </a:xfrm>
              <a:prstGeom prst="rect">
                <a:avLst/>
              </a:prstGeom>
              <a:solidFill>
                <a:srgbClr val="ABC2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4" name="Rectangle 220">
                <a:extLst>
                  <a:ext uri="{FF2B5EF4-FFF2-40B4-BE49-F238E27FC236}">
                    <a16:creationId xmlns:a16="http://schemas.microsoft.com/office/drawing/2014/main" id="{5836C302-4468-4503-BABA-354D33805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6" y="1313"/>
                <a:ext cx="5" cy="899"/>
              </a:xfrm>
              <a:prstGeom prst="rect">
                <a:avLst/>
              </a:prstGeom>
              <a:solidFill>
                <a:srgbClr val="AE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5" name="Rectangle 221">
                <a:extLst>
                  <a:ext uri="{FF2B5EF4-FFF2-40B4-BE49-F238E27FC236}">
                    <a16:creationId xmlns:a16="http://schemas.microsoft.com/office/drawing/2014/main" id="{EF08E0C3-3F8B-449A-B15D-DD132D009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1313"/>
                <a:ext cx="5" cy="899"/>
              </a:xfrm>
              <a:prstGeom prst="rect">
                <a:avLst/>
              </a:prstGeom>
              <a:solidFill>
                <a:srgbClr val="B0C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6" name="Rectangle 222">
                <a:extLst>
                  <a:ext uri="{FF2B5EF4-FFF2-40B4-BE49-F238E27FC236}">
                    <a16:creationId xmlns:a16="http://schemas.microsoft.com/office/drawing/2014/main" id="{AF47B113-BBC4-4CD3-967F-4EE9DAD20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313"/>
                <a:ext cx="5" cy="899"/>
              </a:xfrm>
              <a:prstGeom prst="rect">
                <a:avLst/>
              </a:prstGeom>
              <a:solidFill>
                <a:srgbClr val="B2C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7" name="Rectangle 223">
                <a:extLst>
                  <a:ext uri="{FF2B5EF4-FFF2-40B4-BE49-F238E27FC236}">
                    <a16:creationId xmlns:a16="http://schemas.microsoft.com/office/drawing/2014/main" id="{F8D545E8-10F9-47A9-AA21-A6E5091BC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" y="1313"/>
                <a:ext cx="6" cy="899"/>
              </a:xfrm>
              <a:prstGeom prst="rect">
                <a:avLst/>
              </a:prstGeom>
              <a:solidFill>
                <a:srgbClr val="B5C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8" name="Rectangle 224">
                <a:extLst>
                  <a:ext uri="{FF2B5EF4-FFF2-40B4-BE49-F238E27FC236}">
                    <a16:creationId xmlns:a16="http://schemas.microsoft.com/office/drawing/2014/main" id="{843A1699-A25C-423B-91FC-7CD375AC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" y="1313"/>
                <a:ext cx="5" cy="899"/>
              </a:xfrm>
              <a:prstGeom prst="rect">
                <a:avLst/>
              </a:prstGeom>
              <a:solidFill>
                <a:srgbClr val="B7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9" name="Rectangle 225">
                <a:extLst>
                  <a:ext uri="{FF2B5EF4-FFF2-40B4-BE49-F238E27FC236}">
                    <a16:creationId xmlns:a16="http://schemas.microsoft.com/office/drawing/2014/main" id="{6872E129-F789-4CCC-B18A-D13AC536D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" y="1313"/>
                <a:ext cx="5" cy="899"/>
              </a:xfrm>
              <a:prstGeom prst="rect">
                <a:avLst/>
              </a:prstGeom>
              <a:solidFill>
                <a:srgbClr val="B9C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0" name="Rectangle 226">
                <a:extLst>
                  <a:ext uri="{FF2B5EF4-FFF2-40B4-BE49-F238E27FC236}">
                    <a16:creationId xmlns:a16="http://schemas.microsoft.com/office/drawing/2014/main" id="{DA13ADB2-92AC-46B8-A10A-2458D1B7E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" y="1313"/>
                <a:ext cx="5" cy="899"/>
              </a:xfrm>
              <a:prstGeom prst="rect">
                <a:avLst/>
              </a:prstGeom>
              <a:solidFill>
                <a:srgbClr val="BCCB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1" name="Rectangle 227">
                <a:extLst>
                  <a:ext uri="{FF2B5EF4-FFF2-40B4-BE49-F238E27FC236}">
                    <a16:creationId xmlns:a16="http://schemas.microsoft.com/office/drawing/2014/main" id="{EC8B2774-E415-433A-B4A1-F83C8578D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313"/>
                <a:ext cx="5" cy="899"/>
              </a:xfrm>
              <a:prstGeom prst="rect">
                <a:avLst/>
              </a:prstGeom>
              <a:solidFill>
                <a:srgbClr val="BE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2" name="Rectangle 228">
                <a:extLst>
                  <a:ext uri="{FF2B5EF4-FFF2-40B4-BE49-F238E27FC236}">
                    <a16:creationId xmlns:a16="http://schemas.microsoft.com/office/drawing/2014/main" id="{AD602990-B2BE-4C28-A233-C5253C318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" y="1313"/>
                <a:ext cx="5" cy="899"/>
              </a:xfrm>
              <a:prstGeom prst="rect">
                <a:avLst/>
              </a:prstGeom>
              <a:solidFill>
                <a:srgbClr val="C0CE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3" name="Rectangle 229">
                <a:extLst>
                  <a:ext uri="{FF2B5EF4-FFF2-40B4-BE49-F238E27FC236}">
                    <a16:creationId xmlns:a16="http://schemas.microsoft.com/office/drawing/2014/main" id="{404102BA-C651-4B46-8EAC-A875AF432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1313"/>
                <a:ext cx="5" cy="899"/>
              </a:xfrm>
              <a:prstGeom prst="rect">
                <a:avLst/>
              </a:prstGeom>
              <a:solidFill>
                <a:srgbClr val="C2C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4" name="Rectangle 230">
                <a:extLst>
                  <a:ext uri="{FF2B5EF4-FFF2-40B4-BE49-F238E27FC236}">
                    <a16:creationId xmlns:a16="http://schemas.microsoft.com/office/drawing/2014/main" id="{37EF3190-B0EE-42D8-993D-479D0EF61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" y="1313"/>
                <a:ext cx="11" cy="899"/>
              </a:xfrm>
              <a:prstGeom prst="rect">
                <a:avLst/>
              </a:prstGeom>
              <a:solidFill>
                <a:srgbClr val="C5D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5" name="Rectangle 231">
                <a:extLst>
                  <a:ext uri="{FF2B5EF4-FFF2-40B4-BE49-F238E27FC236}">
                    <a16:creationId xmlns:a16="http://schemas.microsoft.com/office/drawing/2014/main" id="{8A632FED-CDEB-4F9B-84B3-0C56CAFB5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313"/>
                <a:ext cx="5" cy="899"/>
              </a:xfrm>
              <a:prstGeom prst="rect">
                <a:avLst/>
              </a:prstGeom>
              <a:solidFill>
                <a:srgbClr val="C3C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6" name="Rectangle 232">
                <a:extLst>
                  <a:ext uri="{FF2B5EF4-FFF2-40B4-BE49-F238E27FC236}">
                    <a16:creationId xmlns:a16="http://schemas.microsoft.com/office/drawing/2014/main" id="{A945A90D-6991-456C-9197-280585680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" y="1313"/>
                <a:ext cx="5" cy="899"/>
              </a:xfrm>
              <a:prstGeom prst="rect">
                <a:avLst/>
              </a:prstGeom>
              <a:solidFill>
                <a:srgbClr val="C0CE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7" name="Rectangle 233">
                <a:extLst>
                  <a:ext uri="{FF2B5EF4-FFF2-40B4-BE49-F238E27FC236}">
                    <a16:creationId xmlns:a16="http://schemas.microsoft.com/office/drawing/2014/main" id="{8FB772CF-4E85-4225-B2B3-BF79CF973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" y="1313"/>
                <a:ext cx="5" cy="899"/>
              </a:xfrm>
              <a:prstGeom prst="rect">
                <a:avLst/>
              </a:prstGeom>
              <a:solidFill>
                <a:srgbClr val="BE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8" name="Rectangle 234">
                <a:extLst>
                  <a:ext uri="{FF2B5EF4-FFF2-40B4-BE49-F238E27FC236}">
                    <a16:creationId xmlns:a16="http://schemas.microsoft.com/office/drawing/2014/main" id="{B8DEDC40-E525-4BB5-AA31-40AA8ECCD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1313"/>
                <a:ext cx="5" cy="899"/>
              </a:xfrm>
              <a:prstGeom prst="rect">
                <a:avLst/>
              </a:prstGeom>
              <a:solidFill>
                <a:srgbClr val="BCC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89" name="Rectangle 235">
                <a:extLst>
                  <a:ext uri="{FF2B5EF4-FFF2-40B4-BE49-F238E27FC236}">
                    <a16:creationId xmlns:a16="http://schemas.microsoft.com/office/drawing/2014/main" id="{F43C1EB9-E4D3-4EA4-8D4F-E10E113CC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" y="1313"/>
                <a:ext cx="5" cy="899"/>
              </a:xfrm>
              <a:prstGeom prst="rect">
                <a:avLst/>
              </a:prstGeom>
              <a:solidFill>
                <a:srgbClr val="B9C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0" name="Rectangle 236">
                <a:extLst>
                  <a:ext uri="{FF2B5EF4-FFF2-40B4-BE49-F238E27FC236}">
                    <a16:creationId xmlns:a16="http://schemas.microsoft.com/office/drawing/2014/main" id="{9E5A1478-7721-421A-9863-5B8CBFAE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1313"/>
                <a:ext cx="6" cy="899"/>
              </a:xfrm>
              <a:prstGeom prst="rect">
                <a:avLst/>
              </a:prstGeom>
              <a:solidFill>
                <a:srgbClr val="B7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1" name="Rectangle 237">
                <a:extLst>
                  <a:ext uri="{FF2B5EF4-FFF2-40B4-BE49-F238E27FC236}">
                    <a16:creationId xmlns:a16="http://schemas.microsoft.com/office/drawing/2014/main" id="{423F9E3F-4751-449B-8FBF-F3E0AEC9F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313"/>
                <a:ext cx="5" cy="899"/>
              </a:xfrm>
              <a:prstGeom prst="rect">
                <a:avLst/>
              </a:prstGeom>
              <a:solidFill>
                <a:srgbClr val="B5C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2" name="Rectangle 238">
                <a:extLst>
                  <a:ext uri="{FF2B5EF4-FFF2-40B4-BE49-F238E27FC236}">
                    <a16:creationId xmlns:a16="http://schemas.microsoft.com/office/drawing/2014/main" id="{845323B6-94CC-4B6C-B0FF-E4A4136A0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313"/>
                <a:ext cx="5" cy="899"/>
              </a:xfrm>
              <a:prstGeom prst="rect">
                <a:avLst/>
              </a:prstGeom>
              <a:solidFill>
                <a:srgbClr val="B2C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3" name="Rectangle 239">
                <a:extLst>
                  <a:ext uri="{FF2B5EF4-FFF2-40B4-BE49-F238E27FC236}">
                    <a16:creationId xmlns:a16="http://schemas.microsoft.com/office/drawing/2014/main" id="{BD74AD99-F177-45B5-9AEE-BCD029E2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1313"/>
                <a:ext cx="5" cy="899"/>
              </a:xfrm>
              <a:prstGeom prst="rect">
                <a:avLst/>
              </a:prstGeom>
              <a:solidFill>
                <a:srgbClr val="B0C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4" name="Rectangle 240">
                <a:extLst>
                  <a:ext uri="{FF2B5EF4-FFF2-40B4-BE49-F238E27FC236}">
                    <a16:creationId xmlns:a16="http://schemas.microsoft.com/office/drawing/2014/main" id="{BC4A34A1-8A99-4576-B380-83D01C03C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1313"/>
                <a:ext cx="5" cy="899"/>
              </a:xfrm>
              <a:prstGeom prst="rect">
                <a:avLst/>
              </a:prstGeom>
              <a:solidFill>
                <a:srgbClr val="AEC4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5" name="Rectangle 241">
                <a:extLst>
                  <a:ext uri="{FF2B5EF4-FFF2-40B4-BE49-F238E27FC236}">
                    <a16:creationId xmlns:a16="http://schemas.microsoft.com/office/drawing/2014/main" id="{FDE031A9-393A-4654-ACDA-2178AFFB9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313"/>
                <a:ext cx="5" cy="899"/>
              </a:xfrm>
              <a:prstGeom prst="rect">
                <a:avLst/>
              </a:prstGeom>
              <a:solidFill>
                <a:srgbClr val="ACC2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6" name="Rectangle 242">
                <a:extLst>
                  <a:ext uri="{FF2B5EF4-FFF2-40B4-BE49-F238E27FC236}">
                    <a16:creationId xmlns:a16="http://schemas.microsoft.com/office/drawing/2014/main" id="{F3E3DAA0-2309-4259-A098-4BFEFC4DB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1313"/>
                <a:ext cx="5" cy="899"/>
              </a:xfrm>
              <a:prstGeom prst="rect">
                <a:avLst/>
              </a:prstGeom>
              <a:solidFill>
                <a:srgbClr val="A9C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7" name="Rectangle 243">
                <a:extLst>
                  <a:ext uri="{FF2B5EF4-FFF2-40B4-BE49-F238E27FC236}">
                    <a16:creationId xmlns:a16="http://schemas.microsoft.com/office/drawing/2014/main" id="{2EB67A85-6389-4962-8BB3-3CE4B573A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" y="1313"/>
                <a:ext cx="6" cy="899"/>
              </a:xfrm>
              <a:prstGeom prst="rect">
                <a:avLst/>
              </a:prstGeom>
              <a:solidFill>
                <a:srgbClr val="A7B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8" name="Rectangle 244">
                <a:extLst>
                  <a:ext uri="{FF2B5EF4-FFF2-40B4-BE49-F238E27FC236}">
                    <a16:creationId xmlns:a16="http://schemas.microsoft.com/office/drawing/2014/main" id="{32C6DDC5-2511-4D0B-B3FF-DD31E7CEC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1313"/>
                <a:ext cx="5" cy="899"/>
              </a:xfrm>
              <a:prstGeom prst="rect">
                <a:avLst/>
              </a:prstGeom>
              <a:solidFill>
                <a:srgbClr val="A5B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99" name="Rectangle 245">
                <a:extLst>
                  <a:ext uri="{FF2B5EF4-FFF2-40B4-BE49-F238E27FC236}">
                    <a16:creationId xmlns:a16="http://schemas.microsoft.com/office/drawing/2014/main" id="{D27785B9-AAC8-459D-A968-B67786950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1313"/>
                <a:ext cx="5" cy="899"/>
              </a:xfrm>
              <a:prstGeom prst="rect">
                <a:avLst/>
              </a:prstGeom>
              <a:solidFill>
                <a:srgbClr val="A2BD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0" name="Rectangle 246">
                <a:extLst>
                  <a:ext uri="{FF2B5EF4-FFF2-40B4-BE49-F238E27FC236}">
                    <a16:creationId xmlns:a16="http://schemas.microsoft.com/office/drawing/2014/main" id="{A703C084-8F7E-45A8-A090-0A98761EC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" y="1313"/>
                <a:ext cx="5" cy="899"/>
              </a:xfrm>
              <a:prstGeom prst="rect">
                <a:avLst/>
              </a:prstGeom>
              <a:solidFill>
                <a:srgbClr val="A0B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1" name="Rectangle 247">
                <a:extLst>
                  <a:ext uri="{FF2B5EF4-FFF2-40B4-BE49-F238E27FC236}">
                    <a16:creationId xmlns:a16="http://schemas.microsoft.com/office/drawing/2014/main" id="{5C81A5F7-7E3E-4046-B07A-0F7A8A283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1313"/>
                <a:ext cx="5" cy="899"/>
              </a:xfrm>
              <a:prstGeom prst="rect">
                <a:avLst/>
              </a:prstGeom>
              <a:solidFill>
                <a:srgbClr val="9EB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2" name="Rectangle 248">
                <a:extLst>
                  <a:ext uri="{FF2B5EF4-FFF2-40B4-BE49-F238E27FC236}">
                    <a16:creationId xmlns:a16="http://schemas.microsoft.com/office/drawing/2014/main" id="{1F796B10-61EC-4908-86F6-306CA8BC0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5" y="1313"/>
                <a:ext cx="5" cy="899"/>
              </a:xfrm>
              <a:prstGeom prst="rect">
                <a:avLst/>
              </a:prstGeom>
              <a:solidFill>
                <a:srgbClr val="9BB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3" name="Rectangle 249">
                <a:extLst>
                  <a:ext uri="{FF2B5EF4-FFF2-40B4-BE49-F238E27FC236}">
                    <a16:creationId xmlns:a16="http://schemas.microsoft.com/office/drawing/2014/main" id="{815BA3D5-892C-49C7-9037-D95367CAE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" y="1313"/>
                <a:ext cx="5" cy="899"/>
              </a:xfrm>
              <a:prstGeom prst="rect">
                <a:avLst/>
              </a:prstGeom>
              <a:solidFill>
                <a:srgbClr val="99B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4" name="Rectangle 250">
                <a:extLst>
                  <a:ext uri="{FF2B5EF4-FFF2-40B4-BE49-F238E27FC236}">
                    <a16:creationId xmlns:a16="http://schemas.microsoft.com/office/drawing/2014/main" id="{6152CCD0-E358-4B69-B69F-82CB614A7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1313"/>
                <a:ext cx="6" cy="899"/>
              </a:xfrm>
              <a:prstGeom prst="rect">
                <a:avLst/>
              </a:prstGeom>
              <a:solidFill>
                <a:srgbClr val="97B7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5" name="Rectangle 251">
                <a:extLst>
                  <a:ext uri="{FF2B5EF4-FFF2-40B4-BE49-F238E27FC236}">
                    <a16:creationId xmlns:a16="http://schemas.microsoft.com/office/drawing/2014/main" id="{1F063855-A175-4D81-B182-539F9170E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1313"/>
                <a:ext cx="5" cy="899"/>
              </a:xfrm>
              <a:prstGeom prst="rect">
                <a:avLst/>
              </a:prstGeom>
              <a:solidFill>
                <a:srgbClr val="94B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6" name="Rectangle 252">
                <a:extLst>
                  <a:ext uri="{FF2B5EF4-FFF2-40B4-BE49-F238E27FC236}">
                    <a16:creationId xmlns:a16="http://schemas.microsoft.com/office/drawing/2014/main" id="{6DC56976-71EA-4F8B-A554-07317AB5B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313"/>
                <a:ext cx="5" cy="899"/>
              </a:xfrm>
              <a:prstGeom prst="rect">
                <a:avLst/>
              </a:prstGeom>
              <a:solidFill>
                <a:srgbClr val="92B4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7" name="Rectangle 253">
                <a:extLst>
                  <a:ext uri="{FF2B5EF4-FFF2-40B4-BE49-F238E27FC236}">
                    <a16:creationId xmlns:a16="http://schemas.microsoft.com/office/drawing/2014/main" id="{4950DA64-0014-4D53-985D-2D52DCFA7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1313"/>
                <a:ext cx="5" cy="899"/>
              </a:xfrm>
              <a:prstGeom prst="rect">
                <a:avLst/>
              </a:prstGeom>
              <a:solidFill>
                <a:srgbClr val="90B3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8" name="Rectangle 254">
                <a:extLst>
                  <a:ext uri="{FF2B5EF4-FFF2-40B4-BE49-F238E27FC236}">
                    <a16:creationId xmlns:a16="http://schemas.microsoft.com/office/drawing/2014/main" id="{EFE0FBED-9FA3-4EA2-98AB-38E0F9E3C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1313"/>
                <a:ext cx="5" cy="899"/>
              </a:xfrm>
              <a:prstGeom prst="rect">
                <a:avLst/>
              </a:prstGeom>
              <a:solidFill>
                <a:srgbClr val="8EB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09" name="Rectangle 255">
                <a:extLst>
                  <a:ext uri="{FF2B5EF4-FFF2-40B4-BE49-F238E27FC236}">
                    <a16:creationId xmlns:a16="http://schemas.microsoft.com/office/drawing/2014/main" id="{FA52ED1F-A255-4413-91F7-ABC890B04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1313"/>
                <a:ext cx="5" cy="899"/>
              </a:xfrm>
              <a:prstGeom prst="rect">
                <a:avLst/>
              </a:prstGeom>
              <a:solidFill>
                <a:srgbClr val="8BB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0" name="Rectangle 256">
                <a:extLst>
                  <a:ext uri="{FF2B5EF4-FFF2-40B4-BE49-F238E27FC236}">
                    <a16:creationId xmlns:a16="http://schemas.microsoft.com/office/drawing/2014/main" id="{0EB8C874-3E12-4B1C-A728-6C1418D7F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1313"/>
                <a:ext cx="5" cy="899"/>
              </a:xfrm>
              <a:prstGeom prst="rect">
                <a:avLst/>
              </a:prstGeom>
              <a:solidFill>
                <a:srgbClr val="89A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1" name="Rectangle 257">
                <a:extLst>
                  <a:ext uri="{FF2B5EF4-FFF2-40B4-BE49-F238E27FC236}">
                    <a16:creationId xmlns:a16="http://schemas.microsoft.com/office/drawing/2014/main" id="{388432F7-3B0F-4A92-8D46-72F7892DF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1313"/>
                <a:ext cx="6" cy="899"/>
              </a:xfrm>
              <a:prstGeom prst="rect">
                <a:avLst/>
              </a:prstGeom>
              <a:solidFill>
                <a:srgbClr val="87A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2" name="Rectangle 258">
                <a:extLst>
                  <a:ext uri="{FF2B5EF4-FFF2-40B4-BE49-F238E27FC236}">
                    <a16:creationId xmlns:a16="http://schemas.microsoft.com/office/drawing/2014/main" id="{B0E5BCE0-A36E-4254-8599-CF35DCB40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313"/>
                <a:ext cx="5" cy="899"/>
              </a:xfrm>
              <a:prstGeom prst="rect">
                <a:avLst/>
              </a:prstGeom>
              <a:solidFill>
                <a:srgbClr val="84A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3" name="Rectangle 259">
                <a:extLst>
                  <a:ext uri="{FF2B5EF4-FFF2-40B4-BE49-F238E27FC236}">
                    <a16:creationId xmlns:a16="http://schemas.microsoft.com/office/drawing/2014/main" id="{72B2EE4C-675D-4BD0-8766-BD5EDDF3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313"/>
                <a:ext cx="5" cy="899"/>
              </a:xfrm>
              <a:prstGeom prst="rect">
                <a:avLst/>
              </a:prstGeom>
              <a:solidFill>
                <a:srgbClr val="82A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4" name="Rectangle 260">
                <a:extLst>
                  <a:ext uri="{FF2B5EF4-FFF2-40B4-BE49-F238E27FC236}">
                    <a16:creationId xmlns:a16="http://schemas.microsoft.com/office/drawing/2014/main" id="{F27E2723-0182-4857-8506-136E64E68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" y="1313"/>
                <a:ext cx="5" cy="899"/>
              </a:xfrm>
              <a:prstGeom prst="rect">
                <a:avLst/>
              </a:prstGeom>
              <a:solidFill>
                <a:srgbClr val="80A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5" name="Rectangle 261">
                <a:extLst>
                  <a:ext uri="{FF2B5EF4-FFF2-40B4-BE49-F238E27FC236}">
                    <a16:creationId xmlns:a16="http://schemas.microsoft.com/office/drawing/2014/main" id="{D8123FEE-BA89-4B3D-9046-7C681A139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" y="1313"/>
                <a:ext cx="5" cy="899"/>
              </a:xfrm>
              <a:prstGeom prst="rect">
                <a:avLst/>
              </a:prstGeom>
              <a:solidFill>
                <a:srgbClr val="7DA8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6" name="Rectangle 262">
                <a:extLst>
                  <a:ext uri="{FF2B5EF4-FFF2-40B4-BE49-F238E27FC236}">
                    <a16:creationId xmlns:a16="http://schemas.microsoft.com/office/drawing/2014/main" id="{607991F1-BB49-4525-9660-2B3D4F277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1313"/>
                <a:ext cx="5" cy="899"/>
              </a:xfrm>
              <a:prstGeom prst="rect">
                <a:avLst/>
              </a:prstGeom>
              <a:solidFill>
                <a:srgbClr val="7BA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7" name="Rectangle 263">
                <a:extLst>
                  <a:ext uri="{FF2B5EF4-FFF2-40B4-BE49-F238E27FC236}">
                    <a16:creationId xmlns:a16="http://schemas.microsoft.com/office/drawing/2014/main" id="{EEA73225-A38A-42FE-A7E3-29117F51F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313"/>
                <a:ext cx="5" cy="899"/>
              </a:xfrm>
              <a:prstGeom prst="rect">
                <a:avLst/>
              </a:prstGeom>
              <a:solidFill>
                <a:srgbClr val="79A6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8" name="Rectangle 264">
                <a:extLst>
                  <a:ext uri="{FF2B5EF4-FFF2-40B4-BE49-F238E27FC236}">
                    <a16:creationId xmlns:a16="http://schemas.microsoft.com/office/drawing/2014/main" id="{40F554BA-D8DB-47AE-A584-54C632741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" y="1313"/>
                <a:ext cx="6" cy="899"/>
              </a:xfrm>
              <a:prstGeom prst="rect">
                <a:avLst/>
              </a:prstGeom>
              <a:solidFill>
                <a:srgbClr val="76A5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19" name="Rectangle 265">
                <a:extLst>
                  <a:ext uri="{FF2B5EF4-FFF2-40B4-BE49-F238E27FC236}">
                    <a16:creationId xmlns:a16="http://schemas.microsoft.com/office/drawing/2014/main" id="{F3F11705-EBDB-44BF-AEB5-69D1F757B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1313"/>
                <a:ext cx="5" cy="899"/>
              </a:xfrm>
              <a:prstGeom prst="rect">
                <a:avLst/>
              </a:prstGeom>
              <a:solidFill>
                <a:srgbClr val="74A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0" name="Rectangle 266">
                <a:extLst>
                  <a:ext uri="{FF2B5EF4-FFF2-40B4-BE49-F238E27FC236}">
                    <a16:creationId xmlns:a16="http://schemas.microsoft.com/office/drawing/2014/main" id="{BFBB8CF1-2C0A-4773-8043-FF3BE164E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1313"/>
                <a:ext cx="5" cy="899"/>
              </a:xfrm>
              <a:prstGeom prst="rect">
                <a:avLst/>
              </a:prstGeom>
              <a:solidFill>
                <a:srgbClr val="72A2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1" name="Rectangle 267">
                <a:extLst>
                  <a:ext uri="{FF2B5EF4-FFF2-40B4-BE49-F238E27FC236}">
                    <a16:creationId xmlns:a16="http://schemas.microsoft.com/office/drawing/2014/main" id="{1BB97717-45B8-468B-BED4-626DCABB3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" y="1313"/>
                <a:ext cx="5" cy="899"/>
              </a:xfrm>
              <a:prstGeom prst="rect">
                <a:avLst/>
              </a:prstGeom>
              <a:solidFill>
                <a:srgbClr val="70A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2" name="Rectangle 268">
                <a:extLst>
                  <a:ext uri="{FF2B5EF4-FFF2-40B4-BE49-F238E27FC236}">
                    <a16:creationId xmlns:a16="http://schemas.microsoft.com/office/drawing/2014/main" id="{B60912AA-9994-405C-877B-8C81E1A7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1313"/>
                <a:ext cx="5" cy="899"/>
              </a:xfrm>
              <a:prstGeom prst="rect">
                <a:avLst/>
              </a:prstGeom>
              <a:solidFill>
                <a:srgbClr val="6DA0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3" name="Rectangle 269">
                <a:extLst>
                  <a:ext uri="{FF2B5EF4-FFF2-40B4-BE49-F238E27FC236}">
                    <a16:creationId xmlns:a16="http://schemas.microsoft.com/office/drawing/2014/main" id="{C299224D-7416-4F98-8A31-D0DED5E53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1313"/>
                <a:ext cx="5" cy="899"/>
              </a:xfrm>
              <a:prstGeom prst="rect">
                <a:avLst/>
              </a:prstGeom>
              <a:solidFill>
                <a:srgbClr val="6B9E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4" name="Rectangle 270">
                <a:extLst>
                  <a:ext uri="{FF2B5EF4-FFF2-40B4-BE49-F238E27FC236}">
                    <a16:creationId xmlns:a16="http://schemas.microsoft.com/office/drawing/2014/main" id="{B600F90F-27BC-4F0E-967D-ACE557A99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" y="1313"/>
                <a:ext cx="5" cy="899"/>
              </a:xfrm>
              <a:prstGeom prst="rect">
                <a:avLst/>
              </a:prstGeom>
              <a:solidFill>
                <a:srgbClr val="69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5" name="Rectangle 271">
                <a:extLst>
                  <a:ext uri="{FF2B5EF4-FFF2-40B4-BE49-F238E27FC236}">
                    <a16:creationId xmlns:a16="http://schemas.microsoft.com/office/drawing/2014/main" id="{4763807E-8D56-4A3A-9F63-6350D8523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1313"/>
                <a:ext cx="5" cy="899"/>
              </a:xfrm>
              <a:prstGeom prst="rect">
                <a:avLst/>
              </a:prstGeom>
              <a:solidFill>
                <a:srgbClr val="669C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6" name="Rectangle 272">
                <a:extLst>
                  <a:ext uri="{FF2B5EF4-FFF2-40B4-BE49-F238E27FC236}">
                    <a16:creationId xmlns:a16="http://schemas.microsoft.com/office/drawing/2014/main" id="{F629B1B4-7D33-4AD6-AF78-074653605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1313"/>
                <a:ext cx="6" cy="899"/>
              </a:xfrm>
              <a:prstGeom prst="rect">
                <a:avLst/>
              </a:prstGeom>
              <a:solidFill>
                <a:srgbClr val="649A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7" name="Rectangle 273">
                <a:extLst>
                  <a:ext uri="{FF2B5EF4-FFF2-40B4-BE49-F238E27FC236}">
                    <a16:creationId xmlns:a16="http://schemas.microsoft.com/office/drawing/2014/main" id="{DAC292CA-B6EC-42DC-B459-A87A82CBE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1313"/>
                <a:ext cx="5" cy="899"/>
              </a:xfrm>
              <a:prstGeom prst="rect">
                <a:avLst/>
              </a:prstGeom>
              <a:solidFill>
                <a:srgbClr val="629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8" name="Rectangle 274">
                <a:extLst>
                  <a:ext uri="{FF2B5EF4-FFF2-40B4-BE49-F238E27FC236}">
                    <a16:creationId xmlns:a16="http://schemas.microsoft.com/office/drawing/2014/main" id="{4384988C-8492-4A07-A816-4735BBD98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" y="1313"/>
                <a:ext cx="5" cy="899"/>
              </a:xfrm>
              <a:prstGeom prst="rect">
                <a:avLst/>
              </a:prstGeom>
              <a:solidFill>
                <a:srgbClr val="5F9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9" name="Rectangle 275">
                <a:extLst>
                  <a:ext uri="{FF2B5EF4-FFF2-40B4-BE49-F238E27FC236}">
                    <a16:creationId xmlns:a16="http://schemas.microsoft.com/office/drawing/2014/main" id="{84D3DBB9-33D5-4AF0-96FB-679126662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" y="1313"/>
                <a:ext cx="5" cy="899"/>
              </a:xfrm>
              <a:prstGeom prst="rect">
                <a:avLst/>
              </a:prstGeom>
              <a:solidFill>
                <a:srgbClr val="5D9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0" name="Rectangle 276">
                <a:extLst>
                  <a:ext uri="{FF2B5EF4-FFF2-40B4-BE49-F238E27FC236}">
                    <a16:creationId xmlns:a16="http://schemas.microsoft.com/office/drawing/2014/main" id="{3A649B2B-BE53-4837-BE7A-53D72F096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1313"/>
                <a:ext cx="5" cy="899"/>
              </a:xfrm>
              <a:prstGeom prst="rect">
                <a:avLst/>
              </a:prstGeom>
              <a:solidFill>
                <a:srgbClr val="5B9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1" name="Rectangle 277">
                <a:extLst>
                  <a:ext uri="{FF2B5EF4-FFF2-40B4-BE49-F238E27FC236}">
                    <a16:creationId xmlns:a16="http://schemas.microsoft.com/office/drawing/2014/main" id="{2F8363F2-0FBF-44BE-8E2D-AF72984E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" y="1313"/>
                <a:ext cx="5" cy="899"/>
              </a:xfrm>
              <a:prstGeom prst="rect">
                <a:avLst/>
              </a:prstGeom>
              <a:solidFill>
                <a:srgbClr val="589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2" name="Rectangle 278">
                <a:extLst>
                  <a:ext uri="{FF2B5EF4-FFF2-40B4-BE49-F238E27FC236}">
                    <a16:creationId xmlns:a16="http://schemas.microsoft.com/office/drawing/2014/main" id="{C865F8A5-1F18-4373-9313-81EBB0058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1313"/>
                <a:ext cx="5" cy="899"/>
              </a:xfrm>
              <a:prstGeom prst="rect">
                <a:avLst/>
              </a:prstGeom>
              <a:solidFill>
                <a:srgbClr val="569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3" name="Rectangle 279">
                <a:extLst>
                  <a:ext uri="{FF2B5EF4-FFF2-40B4-BE49-F238E27FC236}">
                    <a16:creationId xmlns:a16="http://schemas.microsoft.com/office/drawing/2014/main" id="{10576588-E38F-420A-899B-C32BEA028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1313"/>
                <a:ext cx="6" cy="899"/>
              </a:xfrm>
              <a:prstGeom prst="rect">
                <a:avLst/>
              </a:prstGeom>
              <a:solidFill>
                <a:srgbClr val="5491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4" name="Rectangle 280">
                <a:extLst>
                  <a:ext uri="{FF2B5EF4-FFF2-40B4-BE49-F238E27FC236}">
                    <a16:creationId xmlns:a16="http://schemas.microsoft.com/office/drawing/2014/main" id="{56DD5671-4EDE-4333-83D2-5B9906DCC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1313"/>
                <a:ext cx="5" cy="899"/>
              </a:xfrm>
              <a:prstGeom prst="rect">
                <a:avLst/>
              </a:prstGeom>
              <a:solidFill>
                <a:srgbClr val="5290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5" name="Rectangle 281">
                <a:extLst>
                  <a:ext uri="{FF2B5EF4-FFF2-40B4-BE49-F238E27FC236}">
                    <a16:creationId xmlns:a16="http://schemas.microsoft.com/office/drawing/2014/main" id="{5EFC9E7A-CEAA-4852-BD61-5B3447C90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5" y="1313"/>
                <a:ext cx="10" cy="899"/>
              </a:xfrm>
              <a:prstGeom prst="rect">
                <a:avLst/>
              </a:prstGeom>
              <a:solidFill>
                <a:srgbClr val="4F8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6" name="Freeform 282">
                <a:extLst>
                  <a:ext uri="{FF2B5EF4-FFF2-40B4-BE49-F238E27FC236}">
                    <a16:creationId xmlns:a16="http://schemas.microsoft.com/office/drawing/2014/main" id="{D2BAF601-4400-4764-8833-538E55BD5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8" y="1320"/>
                <a:ext cx="525" cy="884"/>
              </a:xfrm>
              <a:custGeom>
                <a:avLst/>
                <a:gdLst>
                  <a:gd name="T0" fmla="*/ 817 w 1633"/>
                  <a:gd name="T1" fmla="*/ 2860 h 3023"/>
                  <a:gd name="T2" fmla="*/ 1470 w 1633"/>
                  <a:gd name="T3" fmla="*/ 2615 h 3023"/>
                  <a:gd name="T4" fmla="*/ 817 w 1633"/>
                  <a:gd name="T5" fmla="*/ 2370 h 3023"/>
                  <a:gd name="T6" fmla="*/ 164 w 1633"/>
                  <a:gd name="T7" fmla="*/ 2615 h 3023"/>
                  <a:gd name="T8" fmla="*/ 817 w 1633"/>
                  <a:gd name="T9" fmla="*/ 2860 h 3023"/>
                  <a:gd name="T10" fmla="*/ 1633 w 1633"/>
                  <a:gd name="T11" fmla="*/ 408 h 3023"/>
                  <a:gd name="T12" fmla="*/ 1633 w 1633"/>
                  <a:gd name="T13" fmla="*/ 2615 h 3023"/>
                  <a:gd name="T14" fmla="*/ 817 w 1633"/>
                  <a:gd name="T15" fmla="*/ 3023 h 3023"/>
                  <a:gd name="T16" fmla="*/ 0 w 1633"/>
                  <a:gd name="T17" fmla="*/ 2615 h 3023"/>
                  <a:gd name="T18" fmla="*/ 0 w 1633"/>
                  <a:gd name="T19" fmla="*/ 2615 h 3023"/>
                  <a:gd name="T20" fmla="*/ 0 w 1633"/>
                  <a:gd name="T21" fmla="*/ 2615 h 3023"/>
                  <a:gd name="T22" fmla="*/ 0 w 1633"/>
                  <a:gd name="T23" fmla="*/ 408 h 3023"/>
                  <a:gd name="T24" fmla="*/ 817 w 1633"/>
                  <a:gd name="T25" fmla="*/ 0 h 3023"/>
                  <a:gd name="T26" fmla="*/ 1633 w 1633"/>
                  <a:gd name="T27" fmla="*/ 408 h 3023"/>
                  <a:gd name="T28" fmla="*/ 1633 w 1633"/>
                  <a:gd name="T29" fmla="*/ 408 h 3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33" h="3023">
                    <a:moveTo>
                      <a:pt x="817" y="2860"/>
                    </a:moveTo>
                    <a:cubicBezTo>
                      <a:pt x="1178" y="2860"/>
                      <a:pt x="1470" y="2751"/>
                      <a:pt x="1470" y="2615"/>
                    </a:cubicBezTo>
                    <a:cubicBezTo>
                      <a:pt x="1470" y="2480"/>
                      <a:pt x="1178" y="2370"/>
                      <a:pt x="817" y="2370"/>
                    </a:cubicBezTo>
                    <a:cubicBezTo>
                      <a:pt x="456" y="2370"/>
                      <a:pt x="164" y="2480"/>
                      <a:pt x="164" y="2615"/>
                    </a:cubicBezTo>
                    <a:cubicBezTo>
                      <a:pt x="164" y="2751"/>
                      <a:pt x="456" y="2860"/>
                      <a:pt x="817" y="2860"/>
                    </a:cubicBezTo>
                    <a:close/>
                    <a:moveTo>
                      <a:pt x="1633" y="408"/>
                    </a:moveTo>
                    <a:lnTo>
                      <a:pt x="1633" y="2615"/>
                    </a:lnTo>
                    <a:cubicBezTo>
                      <a:pt x="1633" y="2841"/>
                      <a:pt x="1268" y="3023"/>
                      <a:pt x="817" y="3023"/>
                    </a:cubicBezTo>
                    <a:cubicBezTo>
                      <a:pt x="366" y="3023"/>
                      <a:pt x="0" y="2841"/>
                      <a:pt x="0" y="2615"/>
                    </a:cubicBezTo>
                    <a:cubicBezTo>
                      <a:pt x="0" y="2615"/>
                      <a:pt x="0" y="2615"/>
                      <a:pt x="0" y="2615"/>
                    </a:cubicBezTo>
                    <a:lnTo>
                      <a:pt x="0" y="2615"/>
                    </a:lnTo>
                    <a:lnTo>
                      <a:pt x="0" y="408"/>
                    </a:lnTo>
                    <a:cubicBezTo>
                      <a:pt x="0" y="183"/>
                      <a:pt x="366" y="0"/>
                      <a:pt x="817" y="0"/>
                    </a:cubicBezTo>
                    <a:cubicBezTo>
                      <a:pt x="1268" y="0"/>
                      <a:pt x="1633" y="183"/>
                      <a:pt x="1633" y="408"/>
                    </a:cubicBezTo>
                    <a:cubicBezTo>
                      <a:pt x="1633" y="408"/>
                      <a:pt x="1633" y="408"/>
                      <a:pt x="1633" y="408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7" name="Freeform 283">
                <a:extLst>
                  <a:ext uri="{FF2B5EF4-FFF2-40B4-BE49-F238E27FC236}">
                    <a16:creationId xmlns:a16="http://schemas.microsoft.com/office/drawing/2014/main" id="{E1026279-6DB0-473C-9DE5-5B30C497C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" y="1320"/>
                <a:ext cx="525" cy="884"/>
              </a:xfrm>
              <a:custGeom>
                <a:avLst/>
                <a:gdLst>
                  <a:gd name="T0" fmla="*/ 1633 w 1633"/>
                  <a:gd name="T1" fmla="*/ 408 h 3023"/>
                  <a:gd name="T2" fmla="*/ 1633 w 1633"/>
                  <a:gd name="T3" fmla="*/ 2615 h 3023"/>
                  <a:gd name="T4" fmla="*/ 817 w 1633"/>
                  <a:gd name="T5" fmla="*/ 3023 h 3023"/>
                  <a:gd name="T6" fmla="*/ 0 w 1633"/>
                  <a:gd name="T7" fmla="*/ 2615 h 3023"/>
                  <a:gd name="T8" fmla="*/ 0 w 1633"/>
                  <a:gd name="T9" fmla="*/ 2615 h 3023"/>
                  <a:gd name="T10" fmla="*/ 0 w 1633"/>
                  <a:gd name="T11" fmla="*/ 2615 h 3023"/>
                  <a:gd name="T12" fmla="*/ 0 w 1633"/>
                  <a:gd name="T13" fmla="*/ 408 h 3023"/>
                  <a:gd name="T14" fmla="*/ 817 w 1633"/>
                  <a:gd name="T15" fmla="*/ 0 h 3023"/>
                  <a:gd name="T16" fmla="*/ 1633 w 1633"/>
                  <a:gd name="T17" fmla="*/ 408 h 3023"/>
                  <a:gd name="T18" fmla="*/ 1633 w 1633"/>
                  <a:gd name="T19" fmla="*/ 408 h 3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3" h="3023">
                    <a:moveTo>
                      <a:pt x="1633" y="408"/>
                    </a:moveTo>
                    <a:lnTo>
                      <a:pt x="1633" y="2615"/>
                    </a:lnTo>
                    <a:cubicBezTo>
                      <a:pt x="1633" y="2841"/>
                      <a:pt x="1268" y="3023"/>
                      <a:pt x="817" y="3023"/>
                    </a:cubicBezTo>
                    <a:cubicBezTo>
                      <a:pt x="366" y="3023"/>
                      <a:pt x="0" y="2841"/>
                      <a:pt x="0" y="2615"/>
                    </a:cubicBezTo>
                    <a:cubicBezTo>
                      <a:pt x="0" y="2615"/>
                      <a:pt x="0" y="2615"/>
                      <a:pt x="0" y="2615"/>
                    </a:cubicBezTo>
                    <a:lnTo>
                      <a:pt x="0" y="2615"/>
                    </a:lnTo>
                    <a:lnTo>
                      <a:pt x="0" y="408"/>
                    </a:lnTo>
                    <a:cubicBezTo>
                      <a:pt x="0" y="183"/>
                      <a:pt x="366" y="0"/>
                      <a:pt x="817" y="0"/>
                    </a:cubicBezTo>
                    <a:cubicBezTo>
                      <a:pt x="1268" y="0"/>
                      <a:pt x="1633" y="183"/>
                      <a:pt x="1633" y="408"/>
                    </a:cubicBezTo>
                    <a:cubicBezTo>
                      <a:pt x="1633" y="408"/>
                      <a:pt x="1633" y="408"/>
                      <a:pt x="1633" y="408"/>
                    </a:cubicBezTo>
                    <a:close/>
                  </a:path>
                </a:pathLst>
              </a:custGeom>
              <a:noFill/>
              <a:ln w="15875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8" name="Rectangle 284">
                <a:extLst>
                  <a:ext uri="{FF2B5EF4-FFF2-40B4-BE49-F238E27FC236}">
                    <a16:creationId xmlns:a16="http://schemas.microsoft.com/office/drawing/2014/main" id="{8C87699F-CD90-44C1-8F2E-2BEF02532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1486"/>
                <a:ext cx="46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EIX Tunnel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39" name="Rectangle 285">
                <a:extLst>
                  <a:ext uri="{FF2B5EF4-FFF2-40B4-BE49-F238E27FC236}">
                    <a16:creationId xmlns:a16="http://schemas.microsoft.com/office/drawing/2014/main" id="{C708A2AD-72B2-4CCD-944D-005F31305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1575"/>
                <a:ext cx="185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172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0" name="Rectangle 286">
                <a:extLst>
                  <a:ext uri="{FF2B5EF4-FFF2-40B4-BE49-F238E27FC236}">
                    <a16:creationId xmlns:a16="http://schemas.microsoft.com/office/drawing/2014/main" id="{ECAA848B-DDE7-44D1-AB7D-042634098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1575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1" name="Rectangle 287">
                <a:extLst>
                  <a:ext uri="{FF2B5EF4-FFF2-40B4-BE49-F238E27FC236}">
                    <a16:creationId xmlns:a16="http://schemas.microsoft.com/office/drawing/2014/main" id="{DB261A1F-BE16-4B73-8337-510F8A18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1575"/>
                <a:ext cx="139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28</a:t>
                </a:r>
                <a:endParaRPr lang="ko-KR" altLang="ko-KR" dirty="0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2" name="Rectangle 288">
                <a:extLst>
                  <a:ext uri="{FF2B5EF4-FFF2-40B4-BE49-F238E27FC236}">
                    <a16:creationId xmlns:a16="http://schemas.microsoft.com/office/drawing/2014/main" id="{BC86D4AE-41B9-4D15-99AE-E56F3655B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1575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3" name="Rectangle 289">
                <a:extLst>
                  <a:ext uri="{FF2B5EF4-FFF2-40B4-BE49-F238E27FC236}">
                    <a16:creationId xmlns:a16="http://schemas.microsoft.com/office/drawing/2014/main" id="{4E6BA02C-70B3-46D4-8A7C-CB53C1DB3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575"/>
                <a:ext cx="8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4" name="Rectangle 290">
                <a:extLst>
                  <a:ext uri="{FF2B5EF4-FFF2-40B4-BE49-F238E27FC236}">
                    <a16:creationId xmlns:a16="http://schemas.microsoft.com/office/drawing/2014/main" id="{CF7A7C9A-17D6-4203-A94E-733B33BA4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" y="1575"/>
                <a:ext cx="6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5" name="Rectangle 291">
                <a:extLst>
                  <a:ext uri="{FF2B5EF4-FFF2-40B4-BE49-F238E27FC236}">
                    <a16:creationId xmlns:a16="http://schemas.microsoft.com/office/drawing/2014/main" id="{B74F07E9-D095-4FF0-A637-AA70A5BC7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1575"/>
                <a:ext cx="139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6" name="Rectangle 292">
                <a:extLst>
                  <a:ext uri="{FF2B5EF4-FFF2-40B4-BE49-F238E27FC236}">
                    <a16:creationId xmlns:a16="http://schemas.microsoft.com/office/drawing/2014/main" id="{9C2E9845-5FA8-453A-90AA-683BA513E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793"/>
                <a:ext cx="97" cy="7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47" name="Rectangle 293">
                <a:extLst>
                  <a:ext uri="{FF2B5EF4-FFF2-40B4-BE49-F238E27FC236}">
                    <a16:creationId xmlns:a16="http://schemas.microsoft.com/office/drawing/2014/main" id="{C25DA50F-0A28-420A-8706-FBB6D2922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793"/>
                <a:ext cx="97" cy="716"/>
              </a:xfrm>
              <a:prstGeom prst="rect">
                <a:avLst/>
              </a:prstGeom>
              <a:noFill/>
              <a:ln w="7938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48" name="Rectangle 294">
                <a:extLst>
                  <a:ext uri="{FF2B5EF4-FFF2-40B4-BE49-F238E27FC236}">
                    <a16:creationId xmlns:a16="http://schemas.microsoft.com/office/drawing/2014/main" id="{BB2DCF42-A829-457B-9D4F-A177B3E46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1821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E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49" name="Rectangle 295">
                <a:extLst>
                  <a:ext uri="{FF2B5EF4-FFF2-40B4-BE49-F238E27FC236}">
                    <a16:creationId xmlns:a16="http://schemas.microsoft.com/office/drawing/2014/main" id="{93A28ECD-FE6C-4B26-87E7-5EFAB6451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87" y="1857"/>
                <a:ext cx="8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t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0" name="Rectangle 296">
                <a:extLst>
                  <a:ext uri="{FF2B5EF4-FFF2-40B4-BE49-F238E27FC236}">
                    <a16:creationId xmlns:a16="http://schemas.microsoft.com/office/drawing/2014/main" id="{3A979D2F-FDE1-4208-B5BA-4F90F8CF7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1896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h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1" name="Rectangle 297">
                <a:extLst>
                  <a:ext uri="{FF2B5EF4-FFF2-40B4-BE49-F238E27FC236}">
                    <a16:creationId xmlns:a16="http://schemas.microsoft.com/office/drawing/2014/main" id="{C713ED39-A0F7-4D67-9E75-F404D211E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1947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2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2" name="Rectangle 298">
                <a:extLst>
                  <a:ext uri="{FF2B5EF4-FFF2-40B4-BE49-F238E27FC236}">
                    <a16:creationId xmlns:a16="http://schemas.microsoft.com/office/drawing/2014/main" id="{AA673687-0491-4EAD-94C0-8D9A4B597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92" y="1978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 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3" name="Rectangle 299">
                <a:extLst>
                  <a:ext uri="{FF2B5EF4-FFF2-40B4-BE49-F238E27FC236}">
                    <a16:creationId xmlns:a16="http://schemas.microsoft.com/office/drawing/2014/main" id="{CE08A03A-4604-49BE-A5A1-5B54DF817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89" y="2000"/>
                <a:ext cx="77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: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4" name="Rectangle 300">
                <a:extLst>
                  <a:ext uri="{FF2B5EF4-FFF2-40B4-BE49-F238E27FC236}">
                    <a16:creationId xmlns:a16="http://schemas.microsoft.com/office/drawing/2014/main" id="{9CCE93B5-450E-4665-9920-4F09B23D3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92" y="2025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 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5" name="Rectangle 301">
                <a:extLst>
                  <a:ext uri="{FF2B5EF4-FFF2-40B4-BE49-F238E27FC236}">
                    <a16:creationId xmlns:a16="http://schemas.microsoft.com/office/drawing/2014/main" id="{840707DE-0E8B-4ED4-A204-113763B27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064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9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6" name="Rectangle 302">
                <a:extLst>
                  <a:ext uri="{FF2B5EF4-FFF2-40B4-BE49-F238E27FC236}">
                    <a16:creationId xmlns:a16="http://schemas.microsoft.com/office/drawing/2014/main" id="{29DECF73-11BA-4DC2-B9D6-9EA91A2F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111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7" name="Rectangle 303">
                <a:extLst>
                  <a:ext uri="{FF2B5EF4-FFF2-40B4-BE49-F238E27FC236}">
                    <a16:creationId xmlns:a16="http://schemas.microsoft.com/office/drawing/2014/main" id="{9D2B1D95-6894-494D-A803-A4CE3161B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92" y="2142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8" name="Rectangle 304">
                <a:extLst>
                  <a:ext uri="{FF2B5EF4-FFF2-40B4-BE49-F238E27FC236}">
                    <a16:creationId xmlns:a16="http://schemas.microsoft.com/office/drawing/2014/main" id="{10D9FBC4-0311-4FEC-AD5F-E62153818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181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9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59" name="Rectangle 305">
                <a:extLst>
                  <a:ext uri="{FF2B5EF4-FFF2-40B4-BE49-F238E27FC236}">
                    <a16:creationId xmlns:a16="http://schemas.microsoft.com/office/drawing/2014/main" id="{4DDBFAC2-A866-4CCF-8D10-D6A5E9BB7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228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60" name="Rectangle 306">
                <a:extLst>
                  <a:ext uri="{FF2B5EF4-FFF2-40B4-BE49-F238E27FC236}">
                    <a16:creationId xmlns:a16="http://schemas.microsoft.com/office/drawing/2014/main" id="{6F9AEE2D-CBB6-4E84-AADF-E2883C5DA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92" y="2264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61" name="Rectangle 307">
                <a:extLst>
                  <a:ext uri="{FF2B5EF4-FFF2-40B4-BE49-F238E27FC236}">
                    <a16:creationId xmlns:a16="http://schemas.microsoft.com/office/drawing/2014/main" id="{A3341CAA-9E9F-431A-A1D9-095F29BA5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303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9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62" name="Rectangle 308">
                <a:extLst>
                  <a:ext uri="{FF2B5EF4-FFF2-40B4-BE49-F238E27FC236}">
                    <a16:creationId xmlns:a16="http://schemas.microsoft.com/office/drawing/2014/main" id="{40F2379C-665A-4243-88C8-FC5B14DBE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35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0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63" name="Rectangle 309">
                <a:extLst>
                  <a:ext uri="{FF2B5EF4-FFF2-40B4-BE49-F238E27FC236}">
                    <a16:creationId xmlns:a16="http://schemas.microsoft.com/office/drawing/2014/main" id="{6E25855F-1A01-4CB3-BD0F-8449233F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92" y="2381"/>
                <a:ext cx="72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.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64" name="Rectangle 310">
                <a:extLst>
                  <a:ext uri="{FF2B5EF4-FFF2-40B4-BE49-F238E27FC236}">
                    <a16:creationId xmlns:a16="http://schemas.microsoft.com/office/drawing/2014/main" id="{F5750DE3-C151-4AA0-9571-73B5113DC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76" y="2420"/>
                <a:ext cx="103" cy="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900" b="1">
                    <a:solidFill>
                      <a:srgbClr val="000000"/>
                    </a:solidFill>
                    <a:latin typeface="Tahoma" panose="020B0604030504040204" pitchFamily="34" charset="0"/>
                    <a:ea typeface="HY울릉도M" pitchFamily="18" charset="-127"/>
                  </a:rPr>
                  <a:t>1</a:t>
                </a:r>
                <a:endParaRPr lang="ko-KR" altLang="ko-KR">
                  <a:solidFill>
                    <a:prstClr val="black"/>
                  </a:solidFill>
                  <a:ea typeface="HY울릉도M" pitchFamily="18" charset="-127"/>
                </a:endParaRPr>
              </a:p>
            </p:txBody>
          </p:sp>
          <p:sp>
            <p:nvSpPr>
              <p:cNvPr id="165" name="Freeform 311">
                <a:extLst>
                  <a:ext uri="{FF2B5EF4-FFF2-40B4-BE49-F238E27FC236}">
                    <a16:creationId xmlns:a16="http://schemas.microsoft.com/office/drawing/2014/main" id="{A53FE68F-B968-4AA0-9762-C4F49382F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67" y="1508"/>
                <a:ext cx="274" cy="507"/>
              </a:xfrm>
              <a:custGeom>
                <a:avLst/>
                <a:gdLst>
                  <a:gd name="T0" fmla="*/ 241 w 274"/>
                  <a:gd name="T1" fmla="*/ 254 h 507"/>
                  <a:gd name="T2" fmla="*/ 241 w 274"/>
                  <a:gd name="T3" fmla="*/ 254 h 507"/>
                  <a:gd name="T4" fmla="*/ 253 w 274"/>
                  <a:gd name="T5" fmla="*/ 254 h 507"/>
                  <a:gd name="T6" fmla="*/ 241 w 274"/>
                  <a:gd name="T7" fmla="*/ 292 h 507"/>
                  <a:gd name="T8" fmla="*/ 241 w 274"/>
                  <a:gd name="T9" fmla="*/ 105 h 507"/>
                  <a:gd name="T10" fmla="*/ 241 w 274"/>
                  <a:gd name="T11" fmla="*/ 288 h 507"/>
                  <a:gd name="T12" fmla="*/ 241 w 274"/>
                  <a:gd name="T13" fmla="*/ 215 h 507"/>
                  <a:gd name="T14" fmla="*/ 241 w 274"/>
                  <a:gd name="T15" fmla="*/ 380 h 507"/>
                  <a:gd name="T16" fmla="*/ 241 w 274"/>
                  <a:gd name="T17" fmla="*/ 254 h 507"/>
                  <a:gd name="T18" fmla="*/ 241 w 274"/>
                  <a:gd name="T19" fmla="*/ 254 h 507"/>
                  <a:gd name="T20" fmla="*/ 274 w 274"/>
                  <a:gd name="T21" fmla="*/ 380 h 507"/>
                  <a:gd name="T22" fmla="*/ 241 w 274"/>
                  <a:gd name="T23" fmla="*/ 33 h 507"/>
                  <a:gd name="T24" fmla="*/ 241 w 274"/>
                  <a:gd name="T25" fmla="*/ 471 h 507"/>
                  <a:gd name="T26" fmla="*/ 241 w 274"/>
                  <a:gd name="T27" fmla="*/ 254 h 507"/>
                  <a:gd name="T28" fmla="*/ 241 w 274"/>
                  <a:gd name="T29" fmla="*/ 33 h 507"/>
                  <a:gd name="T30" fmla="*/ 241 w 274"/>
                  <a:gd name="T31" fmla="*/ 254 h 507"/>
                  <a:gd name="T32" fmla="*/ 241 w 274"/>
                  <a:gd name="T33" fmla="*/ 475 h 507"/>
                  <a:gd name="T34" fmla="*/ 241 w 274"/>
                  <a:gd name="T35" fmla="*/ 254 h 507"/>
                  <a:gd name="T36" fmla="*/ 241 w 274"/>
                  <a:gd name="T37" fmla="*/ 33 h 507"/>
                  <a:gd name="T38" fmla="*/ 241 w 274"/>
                  <a:gd name="T39" fmla="*/ 254 h 507"/>
                  <a:gd name="T40" fmla="*/ 241 w 274"/>
                  <a:gd name="T41" fmla="*/ 475 h 507"/>
                  <a:gd name="T42" fmla="*/ 241 w 274"/>
                  <a:gd name="T43" fmla="*/ 254 h 507"/>
                  <a:gd name="T44" fmla="*/ 241 w 274"/>
                  <a:gd name="T45" fmla="*/ 33 h 507"/>
                  <a:gd name="T46" fmla="*/ 241 w 274"/>
                  <a:gd name="T47" fmla="*/ 254 h 507"/>
                  <a:gd name="T48" fmla="*/ 241 w 274"/>
                  <a:gd name="T49" fmla="*/ 475 h 507"/>
                  <a:gd name="T50" fmla="*/ 241 w 274"/>
                  <a:gd name="T51" fmla="*/ 254 h 507"/>
                  <a:gd name="T52" fmla="*/ 241 w 274"/>
                  <a:gd name="T53" fmla="*/ 33 h 507"/>
                  <a:gd name="T54" fmla="*/ 241 w 274"/>
                  <a:gd name="T55" fmla="*/ 254 h 507"/>
                  <a:gd name="T56" fmla="*/ 241 w 274"/>
                  <a:gd name="T57" fmla="*/ 475 h 507"/>
                  <a:gd name="T58" fmla="*/ 241 w 274"/>
                  <a:gd name="T59" fmla="*/ 254 h 507"/>
                  <a:gd name="T60" fmla="*/ 241 w 274"/>
                  <a:gd name="T61" fmla="*/ 33 h 507"/>
                  <a:gd name="T62" fmla="*/ 241 w 274"/>
                  <a:gd name="T63" fmla="*/ 254 h 507"/>
                  <a:gd name="T64" fmla="*/ 241 w 274"/>
                  <a:gd name="T65" fmla="*/ 475 h 507"/>
                  <a:gd name="T66" fmla="*/ 241 w 274"/>
                  <a:gd name="T67" fmla="*/ 254 h 507"/>
                  <a:gd name="T68" fmla="*/ 241 w 274"/>
                  <a:gd name="T69" fmla="*/ 33 h 507"/>
                  <a:gd name="T70" fmla="*/ 241 w 274"/>
                  <a:gd name="T71" fmla="*/ 254 h 507"/>
                  <a:gd name="T72" fmla="*/ 241 w 274"/>
                  <a:gd name="T73" fmla="*/ 475 h 507"/>
                  <a:gd name="T74" fmla="*/ 241 w 274"/>
                  <a:gd name="T75" fmla="*/ 254 h 507"/>
                  <a:gd name="T76" fmla="*/ 241 w 274"/>
                  <a:gd name="T77" fmla="*/ 33 h 507"/>
                  <a:gd name="T78" fmla="*/ 241 w 274"/>
                  <a:gd name="T79" fmla="*/ 254 h 507"/>
                  <a:gd name="T80" fmla="*/ 241 w 274"/>
                  <a:gd name="T81" fmla="*/ 475 h 507"/>
                  <a:gd name="T82" fmla="*/ 241 w 274"/>
                  <a:gd name="T83" fmla="*/ 254 h 507"/>
                  <a:gd name="T84" fmla="*/ 241 w 274"/>
                  <a:gd name="T85" fmla="*/ 33 h 507"/>
                  <a:gd name="T86" fmla="*/ 241 w 274"/>
                  <a:gd name="T87" fmla="*/ 254 h 507"/>
                  <a:gd name="T88" fmla="*/ 241 w 274"/>
                  <a:gd name="T89" fmla="*/ 475 h 507"/>
                  <a:gd name="T90" fmla="*/ 241 w 274"/>
                  <a:gd name="T91" fmla="*/ 254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4" h="507">
                    <a:moveTo>
                      <a:pt x="217" y="507"/>
                    </a:moveTo>
                    <a:lnTo>
                      <a:pt x="241" y="507"/>
                    </a:lnTo>
                    <a:lnTo>
                      <a:pt x="241" y="254"/>
                    </a:lnTo>
                    <a:moveTo>
                      <a:pt x="0" y="0"/>
                    </a:moveTo>
                    <a:lnTo>
                      <a:pt x="241" y="0"/>
                    </a:lnTo>
                    <a:lnTo>
                      <a:pt x="241" y="254"/>
                    </a:lnTo>
                    <a:moveTo>
                      <a:pt x="225" y="254"/>
                    </a:moveTo>
                    <a:lnTo>
                      <a:pt x="241" y="254"/>
                    </a:lnTo>
                    <a:moveTo>
                      <a:pt x="253" y="254"/>
                    </a:moveTo>
                    <a:lnTo>
                      <a:pt x="241" y="254"/>
                    </a:lnTo>
                    <a:moveTo>
                      <a:pt x="257" y="292"/>
                    </a:moveTo>
                    <a:lnTo>
                      <a:pt x="241" y="292"/>
                    </a:lnTo>
                    <a:lnTo>
                      <a:pt x="241" y="254"/>
                    </a:lnTo>
                    <a:moveTo>
                      <a:pt x="93" y="105"/>
                    </a:moveTo>
                    <a:lnTo>
                      <a:pt x="241" y="105"/>
                    </a:lnTo>
                    <a:lnTo>
                      <a:pt x="241" y="254"/>
                    </a:lnTo>
                    <a:moveTo>
                      <a:pt x="178" y="288"/>
                    </a:moveTo>
                    <a:lnTo>
                      <a:pt x="241" y="288"/>
                    </a:lnTo>
                    <a:lnTo>
                      <a:pt x="241" y="254"/>
                    </a:lnTo>
                    <a:moveTo>
                      <a:pt x="178" y="215"/>
                    </a:moveTo>
                    <a:lnTo>
                      <a:pt x="241" y="215"/>
                    </a:lnTo>
                    <a:lnTo>
                      <a:pt x="241" y="254"/>
                    </a:lnTo>
                    <a:moveTo>
                      <a:pt x="192" y="380"/>
                    </a:moveTo>
                    <a:lnTo>
                      <a:pt x="241" y="380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17" y="342"/>
                    </a:moveTo>
                    <a:lnTo>
                      <a:pt x="241" y="342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74" y="380"/>
                    </a:moveTo>
                    <a:lnTo>
                      <a:pt x="241" y="380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178" y="471"/>
                    </a:moveTo>
                    <a:lnTo>
                      <a:pt x="241" y="471"/>
                    </a:ln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  <a:moveTo>
                      <a:pt x="241" y="475"/>
                    </a:moveTo>
                    <a:lnTo>
                      <a:pt x="241" y="254"/>
                    </a:lnTo>
                    <a:moveTo>
                      <a:pt x="241" y="33"/>
                    </a:moveTo>
                    <a:lnTo>
                      <a:pt x="241" y="254"/>
                    </a:lnTo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66" name="Rectangle 312">
                <a:extLst>
                  <a:ext uri="{FF2B5EF4-FFF2-40B4-BE49-F238E27FC236}">
                    <a16:creationId xmlns:a16="http://schemas.microsoft.com/office/drawing/2014/main" id="{10545023-FA6F-462A-BF32-24074C2B3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1313"/>
                <a:ext cx="5" cy="899"/>
              </a:xfrm>
              <a:prstGeom prst="rect">
                <a:avLst/>
              </a:prstGeom>
              <a:solidFill>
                <a:srgbClr val="508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67" name="Rectangle 313">
                <a:extLst>
                  <a:ext uri="{FF2B5EF4-FFF2-40B4-BE49-F238E27FC236}">
                    <a16:creationId xmlns:a16="http://schemas.microsoft.com/office/drawing/2014/main" id="{31F99DD8-45BD-4B74-AC5B-BECCCC23E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1313"/>
                <a:ext cx="5" cy="899"/>
              </a:xfrm>
              <a:prstGeom prst="rect">
                <a:avLst/>
              </a:prstGeom>
              <a:solidFill>
                <a:srgbClr val="4E8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68" name="Rectangle 314">
                <a:extLst>
                  <a:ext uri="{FF2B5EF4-FFF2-40B4-BE49-F238E27FC236}">
                    <a16:creationId xmlns:a16="http://schemas.microsoft.com/office/drawing/2014/main" id="{B496FDC7-863B-4090-9D60-BFECC0592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1313"/>
                <a:ext cx="6" cy="899"/>
              </a:xfrm>
              <a:prstGeom prst="rect">
                <a:avLst/>
              </a:prstGeom>
              <a:solidFill>
                <a:srgbClr val="518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69" name="Rectangle 315">
                <a:extLst>
                  <a:ext uri="{FF2B5EF4-FFF2-40B4-BE49-F238E27FC236}">
                    <a16:creationId xmlns:a16="http://schemas.microsoft.com/office/drawing/2014/main" id="{446C6450-3009-42BB-AFBF-27E7327F0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1313"/>
                <a:ext cx="5" cy="899"/>
              </a:xfrm>
              <a:prstGeom prst="rect">
                <a:avLst/>
              </a:prstGeom>
              <a:solidFill>
                <a:srgbClr val="5391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0" name="Rectangle 316">
                <a:extLst>
                  <a:ext uri="{FF2B5EF4-FFF2-40B4-BE49-F238E27FC236}">
                    <a16:creationId xmlns:a16="http://schemas.microsoft.com/office/drawing/2014/main" id="{BC49BD72-DEAC-4368-9633-63E00E5C0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1313"/>
                <a:ext cx="5" cy="899"/>
              </a:xfrm>
              <a:prstGeom prst="rect">
                <a:avLst/>
              </a:prstGeom>
              <a:solidFill>
                <a:srgbClr val="559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1" name="Rectangle 317">
                <a:extLst>
                  <a:ext uri="{FF2B5EF4-FFF2-40B4-BE49-F238E27FC236}">
                    <a16:creationId xmlns:a16="http://schemas.microsoft.com/office/drawing/2014/main" id="{C03DC09E-4DBF-47F3-B895-FEB0F2575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1313"/>
                <a:ext cx="5" cy="899"/>
              </a:xfrm>
              <a:prstGeom prst="rect">
                <a:avLst/>
              </a:prstGeom>
              <a:solidFill>
                <a:srgbClr val="5893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2" name="Rectangle 318">
                <a:extLst>
                  <a:ext uri="{FF2B5EF4-FFF2-40B4-BE49-F238E27FC236}">
                    <a16:creationId xmlns:a16="http://schemas.microsoft.com/office/drawing/2014/main" id="{280A6A95-BC3E-4EFE-A677-60D7BA02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313"/>
                <a:ext cx="5" cy="899"/>
              </a:xfrm>
              <a:prstGeom prst="rect">
                <a:avLst/>
              </a:prstGeom>
              <a:solidFill>
                <a:srgbClr val="5A9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3" name="Rectangle 319">
                <a:extLst>
                  <a:ext uri="{FF2B5EF4-FFF2-40B4-BE49-F238E27FC236}">
                    <a16:creationId xmlns:a16="http://schemas.microsoft.com/office/drawing/2014/main" id="{4A2314AC-D836-4BF4-9E83-BBD007CDA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2" y="1313"/>
                <a:ext cx="5" cy="899"/>
              </a:xfrm>
              <a:prstGeom prst="rect">
                <a:avLst/>
              </a:prstGeom>
              <a:solidFill>
                <a:srgbClr val="5C9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4" name="Rectangle 320">
                <a:extLst>
                  <a:ext uri="{FF2B5EF4-FFF2-40B4-BE49-F238E27FC236}">
                    <a16:creationId xmlns:a16="http://schemas.microsoft.com/office/drawing/2014/main" id="{BBC58DDA-144F-4F24-B007-AB2E590D3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" y="1313"/>
                <a:ext cx="5" cy="899"/>
              </a:xfrm>
              <a:prstGeom prst="rect">
                <a:avLst/>
              </a:prstGeom>
              <a:solidFill>
                <a:srgbClr val="5E9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5" name="Rectangle 321">
                <a:extLst>
                  <a:ext uri="{FF2B5EF4-FFF2-40B4-BE49-F238E27FC236}">
                    <a16:creationId xmlns:a16="http://schemas.microsoft.com/office/drawing/2014/main" id="{5DE58C56-AFDC-4A26-995E-945A4EA94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313"/>
                <a:ext cx="5" cy="899"/>
              </a:xfrm>
              <a:prstGeom prst="rect">
                <a:avLst/>
              </a:prstGeom>
              <a:solidFill>
                <a:srgbClr val="6198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6" name="Rectangle 322">
                <a:extLst>
                  <a:ext uri="{FF2B5EF4-FFF2-40B4-BE49-F238E27FC236}">
                    <a16:creationId xmlns:a16="http://schemas.microsoft.com/office/drawing/2014/main" id="{7E7512C5-0799-43E4-B3F5-507BC5482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1313"/>
                <a:ext cx="6" cy="899"/>
              </a:xfrm>
              <a:prstGeom prst="rect">
                <a:avLst/>
              </a:prstGeom>
              <a:solidFill>
                <a:srgbClr val="639A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7" name="Rectangle 323">
                <a:extLst>
                  <a:ext uri="{FF2B5EF4-FFF2-40B4-BE49-F238E27FC236}">
                    <a16:creationId xmlns:a16="http://schemas.microsoft.com/office/drawing/2014/main" id="{E00BFF02-A38F-4167-996F-64F4B01E1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" y="1313"/>
                <a:ext cx="5" cy="899"/>
              </a:xfrm>
              <a:prstGeom prst="rect">
                <a:avLst/>
              </a:prstGeom>
              <a:solidFill>
                <a:srgbClr val="659B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8" name="Rectangle 324">
                <a:extLst>
                  <a:ext uri="{FF2B5EF4-FFF2-40B4-BE49-F238E27FC236}">
                    <a16:creationId xmlns:a16="http://schemas.microsoft.com/office/drawing/2014/main" id="{E51D79DF-AECD-4059-9B0C-0559DE34A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313"/>
                <a:ext cx="5" cy="899"/>
              </a:xfrm>
              <a:prstGeom prst="rect">
                <a:avLst/>
              </a:prstGeom>
              <a:solidFill>
                <a:srgbClr val="689C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79" name="Rectangle 325">
                <a:extLst>
                  <a:ext uri="{FF2B5EF4-FFF2-40B4-BE49-F238E27FC236}">
                    <a16:creationId xmlns:a16="http://schemas.microsoft.com/office/drawing/2014/main" id="{A73A14CD-BE32-467B-9AF4-E0D62DFA6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1313"/>
                <a:ext cx="5" cy="899"/>
              </a:xfrm>
              <a:prstGeom prst="rect">
                <a:avLst/>
              </a:prstGeom>
              <a:solidFill>
                <a:srgbClr val="6A9E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0" name="Rectangle 326">
                <a:extLst>
                  <a:ext uri="{FF2B5EF4-FFF2-40B4-BE49-F238E27FC236}">
                    <a16:creationId xmlns:a16="http://schemas.microsoft.com/office/drawing/2014/main" id="{15768F57-F801-45DD-BA72-75CE1F4D8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1313"/>
                <a:ext cx="5" cy="899"/>
              </a:xfrm>
              <a:prstGeom prst="rect">
                <a:avLst/>
              </a:prstGeom>
              <a:solidFill>
                <a:srgbClr val="6C9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1" name="Rectangle 327">
                <a:extLst>
                  <a:ext uri="{FF2B5EF4-FFF2-40B4-BE49-F238E27FC236}">
                    <a16:creationId xmlns:a16="http://schemas.microsoft.com/office/drawing/2014/main" id="{667F4794-612A-4F1C-A7CC-F96198593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1313"/>
                <a:ext cx="5" cy="899"/>
              </a:xfrm>
              <a:prstGeom prst="rect">
                <a:avLst/>
              </a:prstGeom>
              <a:solidFill>
                <a:srgbClr val="6FA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2" name="Rectangle 328">
                <a:extLst>
                  <a:ext uri="{FF2B5EF4-FFF2-40B4-BE49-F238E27FC236}">
                    <a16:creationId xmlns:a16="http://schemas.microsoft.com/office/drawing/2014/main" id="{5B322BAA-D98D-4180-B85C-230DEF8B4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1313"/>
                <a:ext cx="5" cy="899"/>
              </a:xfrm>
              <a:prstGeom prst="rect">
                <a:avLst/>
              </a:prstGeom>
              <a:solidFill>
                <a:srgbClr val="71A2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3" name="Rectangle 329">
                <a:extLst>
                  <a:ext uri="{FF2B5EF4-FFF2-40B4-BE49-F238E27FC236}">
                    <a16:creationId xmlns:a16="http://schemas.microsoft.com/office/drawing/2014/main" id="{B38E96A2-C093-41F3-A370-D498D7576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1313"/>
                <a:ext cx="6" cy="899"/>
              </a:xfrm>
              <a:prstGeom prst="rect">
                <a:avLst/>
              </a:prstGeom>
              <a:solidFill>
                <a:srgbClr val="73A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4" name="Rectangle 330">
                <a:extLst>
                  <a:ext uri="{FF2B5EF4-FFF2-40B4-BE49-F238E27FC236}">
                    <a16:creationId xmlns:a16="http://schemas.microsoft.com/office/drawing/2014/main" id="{DDCC7E3E-1E66-4E0E-B237-E4A528E23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" y="1313"/>
                <a:ext cx="5" cy="899"/>
              </a:xfrm>
              <a:prstGeom prst="rect">
                <a:avLst/>
              </a:prstGeom>
              <a:solidFill>
                <a:srgbClr val="76A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5" name="Rectangle 331">
                <a:extLst>
                  <a:ext uri="{FF2B5EF4-FFF2-40B4-BE49-F238E27FC236}">
                    <a16:creationId xmlns:a16="http://schemas.microsoft.com/office/drawing/2014/main" id="{B9341E5F-2F6B-4210-A41B-F9AD91549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" y="1313"/>
                <a:ext cx="5" cy="899"/>
              </a:xfrm>
              <a:prstGeom prst="rect">
                <a:avLst/>
              </a:prstGeom>
              <a:solidFill>
                <a:srgbClr val="78A5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6" name="Rectangle 332">
                <a:extLst>
                  <a:ext uri="{FF2B5EF4-FFF2-40B4-BE49-F238E27FC236}">
                    <a16:creationId xmlns:a16="http://schemas.microsoft.com/office/drawing/2014/main" id="{3C134893-9A55-4178-9757-63FC0B479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1313"/>
                <a:ext cx="5" cy="899"/>
              </a:xfrm>
              <a:prstGeom prst="rect">
                <a:avLst/>
              </a:prstGeom>
              <a:solidFill>
                <a:srgbClr val="7AA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7" name="Rectangle 333">
                <a:extLst>
                  <a:ext uri="{FF2B5EF4-FFF2-40B4-BE49-F238E27FC236}">
                    <a16:creationId xmlns:a16="http://schemas.microsoft.com/office/drawing/2014/main" id="{544E82F2-0EB6-4FBE-8D26-AE1046A31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1313"/>
                <a:ext cx="5" cy="899"/>
              </a:xfrm>
              <a:prstGeom prst="rect">
                <a:avLst/>
              </a:prstGeom>
              <a:solidFill>
                <a:srgbClr val="7CA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8" name="Rectangle 334">
                <a:extLst>
                  <a:ext uri="{FF2B5EF4-FFF2-40B4-BE49-F238E27FC236}">
                    <a16:creationId xmlns:a16="http://schemas.microsoft.com/office/drawing/2014/main" id="{1669F6DD-E5CA-470D-9A19-E027EA098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1313"/>
                <a:ext cx="5" cy="899"/>
              </a:xfrm>
              <a:prstGeom prst="rect">
                <a:avLst/>
              </a:prstGeom>
              <a:solidFill>
                <a:srgbClr val="7FA9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89" name="Rectangle 335">
                <a:extLst>
                  <a:ext uri="{FF2B5EF4-FFF2-40B4-BE49-F238E27FC236}">
                    <a16:creationId xmlns:a16="http://schemas.microsoft.com/office/drawing/2014/main" id="{260E3E2E-84A8-4F33-8B8A-7064D301C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" y="1313"/>
                <a:ext cx="5" cy="899"/>
              </a:xfrm>
              <a:prstGeom prst="rect">
                <a:avLst/>
              </a:prstGeom>
              <a:solidFill>
                <a:srgbClr val="81AB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0" name="Rectangle 336">
                <a:extLst>
                  <a:ext uri="{FF2B5EF4-FFF2-40B4-BE49-F238E27FC236}">
                    <a16:creationId xmlns:a16="http://schemas.microsoft.com/office/drawing/2014/main" id="{67B4E631-475C-4291-BA89-B58C4532C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313"/>
                <a:ext cx="6" cy="899"/>
              </a:xfrm>
              <a:prstGeom prst="rect">
                <a:avLst/>
              </a:prstGeom>
              <a:solidFill>
                <a:srgbClr val="83A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1" name="Rectangle 337">
                <a:extLst>
                  <a:ext uri="{FF2B5EF4-FFF2-40B4-BE49-F238E27FC236}">
                    <a16:creationId xmlns:a16="http://schemas.microsoft.com/office/drawing/2014/main" id="{EAB76740-FB9D-4988-A3FF-49F368E04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1313"/>
                <a:ext cx="5" cy="899"/>
              </a:xfrm>
              <a:prstGeom prst="rect">
                <a:avLst/>
              </a:prstGeom>
              <a:solidFill>
                <a:srgbClr val="86AD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2" name="Rectangle 338">
                <a:extLst>
                  <a:ext uri="{FF2B5EF4-FFF2-40B4-BE49-F238E27FC236}">
                    <a16:creationId xmlns:a16="http://schemas.microsoft.com/office/drawing/2014/main" id="{2765BCB2-145E-4CDE-8D7E-CDA88DF0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313"/>
                <a:ext cx="5" cy="899"/>
              </a:xfrm>
              <a:prstGeom prst="rect">
                <a:avLst/>
              </a:prstGeom>
              <a:solidFill>
                <a:srgbClr val="88AF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3" name="Rectangle 339">
                <a:extLst>
                  <a:ext uri="{FF2B5EF4-FFF2-40B4-BE49-F238E27FC236}">
                    <a16:creationId xmlns:a16="http://schemas.microsoft.com/office/drawing/2014/main" id="{C7AC686E-BD23-45BE-8699-643CA7ABF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5" y="1313"/>
                <a:ext cx="5" cy="899"/>
              </a:xfrm>
              <a:prstGeom prst="rect">
                <a:avLst/>
              </a:prstGeom>
              <a:solidFill>
                <a:srgbClr val="8AB0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4" name="Rectangle 340">
                <a:extLst>
                  <a:ext uri="{FF2B5EF4-FFF2-40B4-BE49-F238E27FC236}">
                    <a16:creationId xmlns:a16="http://schemas.microsoft.com/office/drawing/2014/main" id="{A9B3405F-8C48-4D78-B980-3B790608B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0" y="1313"/>
                <a:ext cx="5" cy="899"/>
              </a:xfrm>
              <a:prstGeom prst="rect">
                <a:avLst/>
              </a:prstGeom>
              <a:solidFill>
                <a:srgbClr val="8DB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5" name="Rectangle 341">
                <a:extLst>
                  <a:ext uri="{FF2B5EF4-FFF2-40B4-BE49-F238E27FC236}">
                    <a16:creationId xmlns:a16="http://schemas.microsoft.com/office/drawing/2014/main" id="{5CA7A1FC-CFEF-44AB-9123-6778BC488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" y="1313"/>
                <a:ext cx="5" cy="899"/>
              </a:xfrm>
              <a:prstGeom prst="rect">
                <a:avLst/>
              </a:prstGeom>
              <a:solidFill>
                <a:srgbClr val="8FB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6" name="Rectangle 342">
                <a:extLst>
                  <a:ext uri="{FF2B5EF4-FFF2-40B4-BE49-F238E27FC236}">
                    <a16:creationId xmlns:a16="http://schemas.microsoft.com/office/drawing/2014/main" id="{4100CB4D-C233-4E06-8A15-9EE2808AB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0" y="1313"/>
                <a:ext cx="5" cy="899"/>
              </a:xfrm>
              <a:prstGeom prst="rect">
                <a:avLst/>
              </a:prstGeom>
              <a:solidFill>
                <a:srgbClr val="91B4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7" name="Rectangle 343">
                <a:extLst>
                  <a:ext uri="{FF2B5EF4-FFF2-40B4-BE49-F238E27FC236}">
                    <a16:creationId xmlns:a16="http://schemas.microsoft.com/office/drawing/2014/main" id="{A1FA9BE8-E3D9-4A6A-84D4-D22C8C2E6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5" y="1313"/>
                <a:ext cx="6" cy="899"/>
              </a:xfrm>
              <a:prstGeom prst="rect">
                <a:avLst/>
              </a:prstGeom>
              <a:solidFill>
                <a:srgbClr val="94B5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8" name="Rectangle 344">
                <a:extLst>
                  <a:ext uri="{FF2B5EF4-FFF2-40B4-BE49-F238E27FC236}">
                    <a16:creationId xmlns:a16="http://schemas.microsoft.com/office/drawing/2014/main" id="{D4E7EF7F-76A4-4A6D-897A-77D5D2D51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1313"/>
                <a:ext cx="5" cy="899"/>
              </a:xfrm>
              <a:prstGeom prst="rect">
                <a:avLst/>
              </a:prstGeom>
              <a:solidFill>
                <a:srgbClr val="96B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99" name="Rectangle 345">
                <a:extLst>
                  <a:ext uri="{FF2B5EF4-FFF2-40B4-BE49-F238E27FC236}">
                    <a16:creationId xmlns:a16="http://schemas.microsoft.com/office/drawing/2014/main" id="{8CF9D56C-55F1-47F5-99F0-BF6BBF149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6" y="1313"/>
                <a:ext cx="5" cy="899"/>
              </a:xfrm>
              <a:prstGeom prst="rect">
                <a:avLst/>
              </a:prstGeom>
              <a:solidFill>
                <a:srgbClr val="98B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0" name="Rectangle 346">
                <a:extLst>
                  <a:ext uri="{FF2B5EF4-FFF2-40B4-BE49-F238E27FC236}">
                    <a16:creationId xmlns:a16="http://schemas.microsoft.com/office/drawing/2014/main" id="{5362C4F6-AB7C-44BB-841D-8F6711143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1" y="1313"/>
                <a:ext cx="5" cy="899"/>
              </a:xfrm>
              <a:prstGeom prst="rect">
                <a:avLst/>
              </a:prstGeom>
              <a:solidFill>
                <a:srgbClr val="9AB9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1" name="Rectangle 347">
                <a:extLst>
                  <a:ext uri="{FF2B5EF4-FFF2-40B4-BE49-F238E27FC236}">
                    <a16:creationId xmlns:a16="http://schemas.microsoft.com/office/drawing/2014/main" id="{58435AAF-E50E-4100-AB19-AA06EC863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1313"/>
                <a:ext cx="5" cy="899"/>
              </a:xfrm>
              <a:prstGeom prst="rect">
                <a:avLst/>
              </a:prstGeom>
              <a:solidFill>
                <a:srgbClr val="9D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2" name="Rectangle 348">
                <a:extLst>
                  <a:ext uri="{FF2B5EF4-FFF2-40B4-BE49-F238E27FC236}">
                    <a16:creationId xmlns:a16="http://schemas.microsoft.com/office/drawing/2014/main" id="{D9B0D8CE-D81A-42E8-88A4-4519CEF72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1" y="1313"/>
                <a:ext cx="5" cy="899"/>
              </a:xfrm>
              <a:prstGeom prst="rect">
                <a:avLst/>
              </a:prstGeom>
              <a:solidFill>
                <a:srgbClr val="9FBB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3" name="Rectangle 349">
                <a:extLst>
                  <a:ext uri="{FF2B5EF4-FFF2-40B4-BE49-F238E27FC236}">
                    <a16:creationId xmlns:a16="http://schemas.microsoft.com/office/drawing/2014/main" id="{626CF95A-4333-4702-B8AF-2E59366FE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1313"/>
                <a:ext cx="5" cy="899"/>
              </a:xfrm>
              <a:prstGeom prst="rect">
                <a:avLst/>
              </a:prstGeom>
              <a:solidFill>
                <a:srgbClr val="A1B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4" name="Rectangle 350">
                <a:extLst>
                  <a:ext uri="{FF2B5EF4-FFF2-40B4-BE49-F238E27FC236}">
                    <a16:creationId xmlns:a16="http://schemas.microsoft.com/office/drawing/2014/main" id="{03D678D4-E2FA-4DA1-917D-EE969BCC2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1" y="1313"/>
                <a:ext cx="6" cy="899"/>
              </a:xfrm>
              <a:prstGeom prst="rect">
                <a:avLst/>
              </a:prstGeom>
              <a:solidFill>
                <a:srgbClr val="A4B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5" name="Rectangle 351">
                <a:extLst>
                  <a:ext uri="{FF2B5EF4-FFF2-40B4-BE49-F238E27FC236}">
                    <a16:creationId xmlns:a16="http://schemas.microsoft.com/office/drawing/2014/main" id="{90183DEF-6BE0-485D-9BBA-D1A0363C8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7" y="1313"/>
                <a:ext cx="5" cy="899"/>
              </a:xfrm>
              <a:prstGeom prst="rect">
                <a:avLst/>
              </a:prstGeom>
              <a:solidFill>
                <a:srgbClr val="A6BF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6" name="Rectangle 352">
                <a:extLst>
                  <a:ext uri="{FF2B5EF4-FFF2-40B4-BE49-F238E27FC236}">
                    <a16:creationId xmlns:a16="http://schemas.microsoft.com/office/drawing/2014/main" id="{59CADA4B-314C-4F22-BF79-041393A0D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2" y="1313"/>
                <a:ext cx="5" cy="899"/>
              </a:xfrm>
              <a:prstGeom prst="rect">
                <a:avLst/>
              </a:prstGeom>
              <a:solidFill>
                <a:srgbClr val="A8C0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7" name="Rectangle 353">
                <a:extLst>
                  <a:ext uri="{FF2B5EF4-FFF2-40B4-BE49-F238E27FC236}">
                    <a16:creationId xmlns:a16="http://schemas.microsoft.com/office/drawing/2014/main" id="{0EA58183-EED7-4A51-B88E-AB8AFEE64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1313"/>
                <a:ext cx="5" cy="899"/>
              </a:xfrm>
              <a:prstGeom prst="rect">
                <a:avLst/>
              </a:prstGeom>
              <a:solidFill>
                <a:srgbClr val="ABC2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8" name="Rectangle 354">
                <a:extLst>
                  <a:ext uri="{FF2B5EF4-FFF2-40B4-BE49-F238E27FC236}">
                    <a16:creationId xmlns:a16="http://schemas.microsoft.com/office/drawing/2014/main" id="{54C80252-82C3-4D1E-97D3-1E7DA6578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2" y="1313"/>
                <a:ext cx="5" cy="899"/>
              </a:xfrm>
              <a:prstGeom prst="rect">
                <a:avLst/>
              </a:prstGeom>
              <a:solidFill>
                <a:srgbClr val="ADC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09" name="Rectangle 355">
                <a:extLst>
                  <a:ext uri="{FF2B5EF4-FFF2-40B4-BE49-F238E27FC236}">
                    <a16:creationId xmlns:a16="http://schemas.microsoft.com/office/drawing/2014/main" id="{FDDE2999-EF62-4DFE-87A7-52E226179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1313"/>
                <a:ext cx="5" cy="899"/>
              </a:xfrm>
              <a:prstGeom prst="rect">
                <a:avLst/>
              </a:prstGeom>
              <a:solidFill>
                <a:srgbClr val="AFC4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0" name="Rectangle 356">
                <a:extLst>
                  <a:ext uri="{FF2B5EF4-FFF2-40B4-BE49-F238E27FC236}">
                    <a16:creationId xmlns:a16="http://schemas.microsoft.com/office/drawing/2014/main" id="{E567802B-6975-46E1-BD3C-9390A4333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1313"/>
                <a:ext cx="5" cy="899"/>
              </a:xfrm>
              <a:prstGeom prst="rect">
                <a:avLst/>
              </a:prstGeom>
              <a:solidFill>
                <a:srgbClr val="B1C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1" name="Rectangle 357">
                <a:extLst>
                  <a:ext uri="{FF2B5EF4-FFF2-40B4-BE49-F238E27FC236}">
                    <a16:creationId xmlns:a16="http://schemas.microsoft.com/office/drawing/2014/main" id="{DD1E2FA3-87F1-4633-8B5A-4F1EC6977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7" y="1313"/>
                <a:ext cx="6" cy="899"/>
              </a:xfrm>
              <a:prstGeom prst="rect">
                <a:avLst/>
              </a:prstGeom>
              <a:solidFill>
                <a:srgbClr val="B4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2" name="Rectangle 358">
                <a:extLst>
                  <a:ext uri="{FF2B5EF4-FFF2-40B4-BE49-F238E27FC236}">
                    <a16:creationId xmlns:a16="http://schemas.microsoft.com/office/drawing/2014/main" id="{3E978AE2-B5A3-4C27-91CD-C23F25195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313"/>
                <a:ext cx="5" cy="899"/>
              </a:xfrm>
              <a:prstGeom prst="rect">
                <a:avLst/>
              </a:prstGeom>
              <a:solidFill>
                <a:srgbClr val="B6C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3" name="Rectangle 359">
                <a:extLst>
                  <a:ext uri="{FF2B5EF4-FFF2-40B4-BE49-F238E27FC236}">
                    <a16:creationId xmlns:a16="http://schemas.microsoft.com/office/drawing/2014/main" id="{A00D0685-AFB5-4D51-A01E-613267D07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1313"/>
                <a:ext cx="5" cy="899"/>
              </a:xfrm>
              <a:prstGeom prst="rect">
                <a:avLst/>
              </a:prstGeom>
              <a:solidFill>
                <a:srgbClr val="B8CA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4" name="Rectangle 360">
                <a:extLst>
                  <a:ext uri="{FF2B5EF4-FFF2-40B4-BE49-F238E27FC236}">
                    <a16:creationId xmlns:a16="http://schemas.microsoft.com/office/drawing/2014/main" id="{929F6C1D-E59E-4F04-8684-157E2CED4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3" y="1313"/>
                <a:ext cx="5" cy="899"/>
              </a:xfrm>
              <a:prstGeom prst="rect">
                <a:avLst/>
              </a:prstGeom>
              <a:solidFill>
                <a:srgbClr val="BBCB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5" name="Rectangle 361">
                <a:extLst>
                  <a:ext uri="{FF2B5EF4-FFF2-40B4-BE49-F238E27FC236}">
                    <a16:creationId xmlns:a16="http://schemas.microsoft.com/office/drawing/2014/main" id="{70F45D7B-D57D-44F7-A34D-C7E6FDB4B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8" y="1313"/>
                <a:ext cx="5" cy="899"/>
              </a:xfrm>
              <a:prstGeom prst="rect">
                <a:avLst/>
              </a:prstGeom>
              <a:solidFill>
                <a:srgbClr val="BDC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6" name="Rectangle 362">
                <a:extLst>
                  <a:ext uri="{FF2B5EF4-FFF2-40B4-BE49-F238E27FC236}">
                    <a16:creationId xmlns:a16="http://schemas.microsoft.com/office/drawing/2014/main" id="{CEC0F2EE-279D-49E1-8E5B-A3A2D87D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3" y="1313"/>
                <a:ext cx="5" cy="899"/>
              </a:xfrm>
              <a:prstGeom prst="rect">
                <a:avLst/>
              </a:prstGeom>
              <a:solidFill>
                <a:srgbClr val="BF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7" name="Rectangle 363">
                <a:extLst>
                  <a:ext uri="{FF2B5EF4-FFF2-40B4-BE49-F238E27FC236}">
                    <a16:creationId xmlns:a16="http://schemas.microsoft.com/office/drawing/2014/main" id="{36EF64AB-0AEF-48A8-8091-DBC59628A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8" y="1313"/>
                <a:ext cx="5" cy="899"/>
              </a:xfrm>
              <a:prstGeom prst="rect">
                <a:avLst/>
              </a:prstGeom>
              <a:solidFill>
                <a:srgbClr val="C2CF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8" name="Rectangle 364">
                <a:extLst>
                  <a:ext uri="{FF2B5EF4-FFF2-40B4-BE49-F238E27FC236}">
                    <a16:creationId xmlns:a16="http://schemas.microsoft.com/office/drawing/2014/main" id="{40655328-B0CB-48F1-A0A5-0E7E60557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313"/>
                <a:ext cx="6" cy="899"/>
              </a:xfrm>
              <a:prstGeom prst="rect">
                <a:avLst/>
              </a:prstGeom>
              <a:solidFill>
                <a:srgbClr val="C4D0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9" name="Rectangle 365">
                <a:extLst>
                  <a:ext uri="{FF2B5EF4-FFF2-40B4-BE49-F238E27FC236}">
                    <a16:creationId xmlns:a16="http://schemas.microsoft.com/office/drawing/2014/main" id="{06C669D9-AEB4-4A83-961D-3E960D724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1313"/>
                <a:ext cx="5" cy="899"/>
              </a:xfrm>
              <a:prstGeom prst="rect">
                <a:avLst/>
              </a:prstGeom>
              <a:solidFill>
                <a:srgbClr val="C6D1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0" name="Rectangle 366">
                <a:extLst>
                  <a:ext uri="{FF2B5EF4-FFF2-40B4-BE49-F238E27FC236}">
                    <a16:creationId xmlns:a16="http://schemas.microsoft.com/office/drawing/2014/main" id="{004ACE4D-A33D-4CC1-BCE9-05BFE880B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1313"/>
                <a:ext cx="5" cy="899"/>
              </a:xfrm>
              <a:prstGeom prst="rect">
                <a:avLst/>
              </a:prstGeom>
              <a:solidFill>
                <a:srgbClr val="C3D0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1" name="Rectangle 367">
                <a:extLst>
                  <a:ext uri="{FF2B5EF4-FFF2-40B4-BE49-F238E27FC236}">
                    <a16:creationId xmlns:a16="http://schemas.microsoft.com/office/drawing/2014/main" id="{B68717EB-88C6-4CCC-83DE-215DD2DF3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9" y="1313"/>
                <a:ext cx="5" cy="899"/>
              </a:xfrm>
              <a:prstGeom prst="rect">
                <a:avLst/>
              </a:prstGeom>
              <a:solidFill>
                <a:srgbClr val="C1C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2" name="Rectangle 368">
                <a:extLst>
                  <a:ext uri="{FF2B5EF4-FFF2-40B4-BE49-F238E27FC236}">
                    <a16:creationId xmlns:a16="http://schemas.microsoft.com/office/drawing/2014/main" id="{32EF93D7-CB0A-44E7-B199-ECAB1C221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1313"/>
                <a:ext cx="5" cy="899"/>
              </a:xfrm>
              <a:prstGeom prst="rect">
                <a:avLst/>
              </a:prstGeom>
              <a:solidFill>
                <a:srgbClr val="BFCD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3" name="Rectangle 369">
                <a:extLst>
                  <a:ext uri="{FF2B5EF4-FFF2-40B4-BE49-F238E27FC236}">
                    <a16:creationId xmlns:a16="http://schemas.microsoft.com/office/drawing/2014/main" id="{AEED0469-0D87-4026-B9E3-C4F687FE0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1313"/>
                <a:ext cx="5" cy="899"/>
              </a:xfrm>
              <a:prstGeom prst="rect">
                <a:avLst/>
              </a:prstGeom>
              <a:solidFill>
                <a:srgbClr val="BDC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4" name="Rectangle 370">
                <a:extLst>
                  <a:ext uri="{FF2B5EF4-FFF2-40B4-BE49-F238E27FC236}">
                    <a16:creationId xmlns:a16="http://schemas.microsoft.com/office/drawing/2014/main" id="{69779B9A-8C1C-4015-955E-90DAF54DF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4" y="1313"/>
                <a:ext cx="5" cy="899"/>
              </a:xfrm>
              <a:prstGeom prst="rect">
                <a:avLst/>
              </a:prstGeom>
              <a:solidFill>
                <a:srgbClr val="BACB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5" name="Rectangle 371">
                <a:extLst>
                  <a:ext uri="{FF2B5EF4-FFF2-40B4-BE49-F238E27FC236}">
                    <a16:creationId xmlns:a16="http://schemas.microsoft.com/office/drawing/2014/main" id="{7963D63F-5DFB-4C55-A6D2-9883CB308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" y="1313"/>
                <a:ext cx="6" cy="899"/>
              </a:xfrm>
              <a:prstGeom prst="rect">
                <a:avLst/>
              </a:prstGeom>
              <a:solidFill>
                <a:srgbClr val="B8C9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6" name="Rectangle 372">
                <a:extLst>
                  <a:ext uri="{FF2B5EF4-FFF2-40B4-BE49-F238E27FC236}">
                    <a16:creationId xmlns:a16="http://schemas.microsoft.com/office/drawing/2014/main" id="{64AB06F5-4C15-4810-87C2-880115F91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313"/>
                <a:ext cx="5" cy="899"/>
              </a:xfrm>
              <a:prstGeom prst="rect">
                <a:avLst/>
              </a:prstGeom>
              <a:solidFill>
                <a:srgbClr val="B6C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7" name="Rectangle 373">
                <a:extLst>
                  <a:ext uri="{FF2B5EF4-FFF2-40B4-BE49-F238E27FC236}">
                    <a16:creationId xmlns:a16="http://schemas.microsoft.com/office/drawing/2014/main" id="{E8986847-1C34-4685-984E-C376DA701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" y="1313"/>
                <a:ext cx="5" cy="899"/>
              </a:xfrm>
              <a:prstGeom prst="rect">
                <a:avLst/>
              </a:prstGeom>
              <a:solidFill>
                <a:srgbClr val="B3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8" name="Rectangle 374">
                <a:extLst>
                  <a:ext uri="{FF2B5EF4-FFF2-40B4-BE49-F238E27FC236}">
                    <a16:creationId xmlns:a16="http://schemas.microsoft.com/office/drawing/2014/main" id="{0ECB4F5C-EC61-42D3-AF2E-EECC6D14E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" y="1313"/>
                <a:ext cx="5" cy="899"/>
              </a:xfrm>
              <a:prstGeom prst="rect">
                <a:avLst/>
              </a:prstGeom>
              <a:solidFill>
                <a:srgbClr val="B1C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29" name="Rectangle 375">
                <a:extLst>
                  <a:ext uri="{FF2B5EF4-FFF2-40B4-BE49-F238E27FC236}">
                    <a16:creationId xmlns:a16="http://schemas.microsoft.com/office/drawing/2014/main" id="{02436744-64C2-4BC6-B08C-7F4C3EA1D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" y="1313"/>
                <a:ext cx="5" cy="899"/>
              </a:xfrm>
              <a:prstGeom prst="rect">
                <a:avLst/>
              </a:prstGeom>
              <a:solidFill>
                <a:srgbClr val="AFC4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0" name="Rectangle 376">
                <a:extLst>
                  <a:ext uri="{FF2B5EF4-FFF2-40B4-BE49-F238E27FC236}">
                    <a16:creationId xmlns:a16="http://schemas.microsoft.com/office/drawing/2014/main" id="{6BD4E8EE-7892-4A6D-84A9-B1EC6EF4B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1313"/>
                <a:ext cx="5" cy="899"/>
              </a:xfrm>
              <a:prstGeom prst="rect">
                <a:avLst/>
              </a:prstGeom>
              <a:solidFill>
                <a:srgbClr val="ACC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1" name="Rectangle 377">
                <a:extLst>
                  <a:ext uri="{FF2B5EF4-FFF2-40B4-BE49-F238E27FC236}">
                    <a16:creationId xmlns:a16="http://schemas.microsoft.com/office/drawing/2014/main" id="{78126C58-9AAF-49F0-8C8D-2CA81B83C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1313"/>
                <a:ext cx="5" cy="899"/>
              </a:xfrm>
              <a:prstGeom prst="rect">
                <a:avLst/>
              </a:prstGeom>
              <a:solidFill>
                <a:srgbClr val="AAC1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2" name="Rectangle 378">
                <a:extLst>
                  <a:ext uri="{FF2B5EF4-FFF2-40B4-BE49-F238E27FC236}">
                    <a16:creationId xmlns:a16="http://schemas.microsoft.com/office/drawing/2014/main" id="{9B442B60-B2D6-4E64-9A80-51EC8FACE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1313"/>
                <a:ext cx="5" cy="899"/>
              </a:xfrm>
              <a:prstGeom prst="rect">
                <a:avLst/>
              </a:prstGeom>
              <a:solidFill>
                <a:srgbClr val="A8C0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3" name="Rectangle 379">
                <a:extLst>
                  <a:ext uri="{FF2B5EF4-FFF2-40B4-BE49-F238E27FC236}">
                    <a16:creationId xmlns:a16="http://schemas.microsoft.com/office/drawing/2014/main" id="{42F8FD25-2169-4AA6-AC76-EE1CE4A30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0" y="1313"/>
                <a:ext cx="6" cy="899"/>
              </a:xfrm>
              <a:prstGeom prst="rect">
                <a:avLst/>
              </a:prstGeom>
              <a:solidFill>
                <a:srgbClr val="A5BF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4" name="Rectangle 380">
                <a:extLst>
                  <a:ext uri="{FF2B5EF4-FFF2-40B4-BE49-F238E27FC236}">
                    <a16:creationId xmlns:a16="http://schemas.microsoft.com/office/drawing/2014/main" id="{41FCFB84-C347-4B1A-8557-2B33C9E65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1313"/>
                <a:ext cx="5" cy="899"/>
              </a:xfrm>
              <a:prstGeom prst="rect">
                <a:avLst/>
              </a:prstGeom>
              <a:solidFill>
                <a:srgbClr val="A3B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5" name="Rectangle 381">
                <a:extLst>
                  <a:ext uri="{FF2B5EF4-FFF2-40B4-BE49-F238E27FC236}">
                    <a16:creationId xmlns:a16="http://schemas.microsoft.com/office/drawing/2014/main" id="{DF8E07C2-7BAA-4AAA-B488-3844502F9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" y="1313"/>
                <a:ext cx="5" cy="899"/>
              </a:xfrm>
              <a:prstGeom prst="rect">
                <a:avLst/>
              </a:prstGeom>
              <a:solidFill>
                <a:srgbClr val="A1B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6" name="Rectangle 382">
                <a:extLst>
                  <a:ext uri="{FF2B5EF4-FFF2-40B4-BE49-F238E27FC236}">
                    <a16:creationId xmlns:a16="http://schemas.microsoft.com/office/drawing/2014/main" id="{12ED1DC1-09FD-4D33-A2ED-68270C9DC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6" y="1313"/>
                <a:ext cx="5" cy="899"/>
              </a:xfrm>
              <a:prstGeom prst="rect">
                <a:avLst/>
              </a:prstGeom>
              <a:solidFill>
                <a:srgbClr val="9FB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7" name="Rectangle 383">
                <a:extLst>
                  <a:ext uri="{FF2B5EF4-FFF2-40B4-BE49-F238E27FC236}">
                    <a16:creationId xmlns:a16="http://schemas.microsoft.com/office/drawing/2014/main" id="{8F7B84D8-C6A8-4D0B-9AE6-34AEDF756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1" y="1313"/>
                <a:ext cx="5" cy="899"/>
              </a:xfrm>
              <a:prstGeom prst="rect">
                <a:avLst/>
              </a:prstGeom>
              <a:solidFill>
                <a:srgbClr val="9C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8" name="Rectangle 384">
                <a:extLst>
                  <a:ext uri="{FF2B5EF4-FFF2-40B4-BE49-F238E27FC236}">
                    <a16:creationId xmlns:a16="http://schemas.microsoft.com/office/drawing/2014/main" id="{7A19C7A8-E5E4-414B-A2CD-6D095FF56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6" y="1313"/>
                <a:ext cx="5" cy="899"/>
              </a:xfrm>
              <a:prstGeom prst="rect">
                <a:avLst/>
              </a:prstGeom>
              <a:solidFill>
                <a:srgbClr val="9AB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39" name="Rectangle 385">
                <a:extLst>
                  <a:ext uri="{FF2B5EF4-FFF2-40B4-BE49-F238E27FC236}">
                    <a16:creationId xmlns:a16="http://schemas.microsoft.com/office/drawing/2014/main" id="{E44F3B61-E80D-4C87-B5DE-6A5E691BA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1313"/>
                <a:ext cx="5" cy="899"/>
              </a:xfrm>
              <a:prstGeom prst="rect">
                <a:avLst/>
              </a:prstGeom>
              <a:solidFill>
                <a:srgbClr val="98B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0" name="Rectangle 386">
                <a:extLst>
                  <a:ext uri="{FF2B5EF4-FFF2-40B4-BE49-F238E27FC236}">
                    <a16:creationId xmlns:a16="http://schemas.microsoft.com/office/drawing/2014/main" id="{71967BEF-E7A6-4600-B7E2-D2EEC9B0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1313"/>
                <a:ext cx="6" cy="899"/>
              </a:xfrm>
              <a:prstGeom prst="rect">
                <a:avLst/>
              </a:prstGeom>
              <a:solidFill>
                <a:srgbClr val="95B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1" name="Rectangle 387">
                <a:extLst>
                  <a:ext uri="{FF2B5EF4-FFF2-40B4-BE49-F238E27FC236}">
                    <a16:creationId xmlns:a16="http://schemas.microsoft.com/office/drawing/2014/main" id="{9A22D18C-576C-4C42-A8F4-CB2AA7374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1313"/>
                <a:ext cx="5" cy="899"/>
              </a:xfrm>
              <a:prstGeom prst="rect">
                <a:avLst/>
              </a:prstGeom>
              <a:solidFill>
                <a:srgbClr val="93B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2" name="Rectangle 388">
                <a:extLst>
                  <a:ext uri="{FF2B5EF4-FFF2-40B4-BE49-F238E27FC236}">
                    <a16:creationId xmlns:a16="http://schemas.microsoft.com/office/drawing/2014/main" id="{918CD9A7-0041-4C03-8395-1D84AFC64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1313"/>
                <a:ext cx="5" cy="899"/>
              </a:xfrm>
              <a:prstGeom prst="rect">
                <a:avLst/>
              </a:prstGeom>
              <a:solidFill>
                <a:srgbClr val="91B4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3" name="Rectangle 389">
                <a:extLst>
                  <a:ext uri="{FF2B5EF4-FFF2-40B4-BE49-F238E27FC236}">
                    <a16:creationId xmlns:a16="http://schemas.microsoft.com/office/drawing/2014/main" id="{19EA55CA-A149-48AF-8735-574CB3A89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1313"/>
                <a:ext cx="5" cy="899"/>
              </a:xfrm>
              <a:prstGeom prst="rect">
                <a:avLst/>
              </a:prstGeom>
              <a:solidFill>
                <a:srgbClr val="8EB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4" name="Rectangle 390">
                <a:extLst>
                  <a:ext uri="{FF2B5EF4-FFF2-40B4-BE49-F238E27FC236}">
                    <a16:creationId xmlns:a16="http://schemas.microsoft.com/office/drawing/2014/main" id="{C8704270-DEE9-427E-928A-8919438F6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" y="1313"/>
                <a:ext cx="5" cy="899"/>
              </a:xfrm>
              <a:prstGeom prst="rect">
                <a:avLst/>
              </a:prstGeom>
              <a:solidFill>
                <a:srgbClr val="8CB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5" name="Rectangle 391">
                <a:extLst>
                  <a:ext uri="{FF2B5EF4-FFF2-40B4-BE49-F238E27FC236}">
                    <a16:creationId xmlns:a16="http://schemas.microsoft.com/office/drawing/2014/main" id="{876B4F8B-EE09-436A-B46F-E3C1607F8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2" y="1313"/>
                <a:ext cx="5" cy="899"/>
              </a:xfrm>
              <a:prstGeom prst="rect">
                <a:avLst/>
              </a:prstGeom>
              <a:solidFill>
                <a:srgbClr val="8AB0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6" name="Rectangle 392">
                <a:extLst>
                  <a:ext uri="{FF2B5EF4-FFF2-40B4-BE49-F238E27FC236}">
                    <a16:creationId xmlns:a16="http://schemas.microsoft.com/office/drawing/2014/main" id="{E1204AFD-C3D0-43FD-BAD8-7D35EC3E6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1313"/>
                <a:ext cx="5" cy="899"/>
              </a:xfrm>
              <a:prstGeom prst="rect">
                <a:avLst/>
              </a:prstGeom>
              <a:solidFill>
                <a:srgbClr val="87A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7" name="Rectangle 393">
                <a:extLst>
                  <a:ext uri="{FF2B5EF4-FFF2-40B4-BE49-F238E27FC236}">
                    <a16:creationId xmlns:a16="http://schemas.microsoft.com/office/drawing/2014/main" id="{3AF8CE8C-84AD-459F-A0D6-509B108B5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313"/>
                <a:ext cx="6" cy="899"/>
              </a:xfrm>
              <a:prstGeom prst="rect">
                <a:avLst/>
              </a:prstGeom>
              <a:solidFill>
                <a:srgbClr val="85AD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8" name="Rectangle 394">
                <a:extLst>
                  <a:ext uri="{FF2B5EF4-FFF2-40B4-BE49-F238E27FC236}">
                    <a16:creationId xmlns:a16="http://schemas.microsoft.com/office/drawing/2014/main" id="{94EECE0A-0AD3-4C12-A1B5-EEB77BDE4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8" y="1313"/>
                <a:ext cx="5" cy="899"/>
              </a:xfrm>
              <a:prstGeom prst="rect">
                <a:avLst/>
              </a:prstGeom>
              <a:solidFill>
                <a:srgbClr val="83A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9" name="Rectangle 395">
                <a:extLst>
                  <a:ext uri="{FF2B5EF4-FFF2-40B4-BE49-F238E27FC236}">
                    <a16:creationId xmlns:a16="http://schemas.microsoft.com/office/drawing/2014/main" id="{BA72BD64-0864-4020-9C96-D79A2686B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" y="1313"/>
                <a:ext cx="5" cy="899"/>
              </a:xfrm>
              <a:prstGeom prst="rect">
                <a:avLst/>
              </a:prstGeom>
              <a:solidFill>
                <a:srgbClr val="81A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0" name="Rectangle 396">
                <a:extLst>
                  <a:ext uri="{FF2B5EF4-FFF2-40B4-BE49-F238E27FC236}">
                    <a16:creationId xmlns:a16="http://schemas.microsoft.com/office/drawing/2014/main" id="{E59859EF-1B8D-4A7C-ABDC-069F0F002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8" y="1313"/>
                <a:ext cx="5" cy="899"/>
              </a:xfrm>
              <a:prstGeom prst="rect">
                <a:avLst/>
              </a:prstGeom>
              <a:solidFill>
                <a:srgbClr val="7EA9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1" name="Rectangle 397">
                <a:extLst>
                  <a:ext uri="{FF2B5EF4-FFF2-40B4-BE49-F238E27FC236}">
                    <a16:creationId xmlns:a16="http://schemas.microsoft.com/office/drawing/2014/main" id="{99FF91FA-57D2-49A2-A8EA-6730DF754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" y="1313"/>
                <a:ext cx="5" cy="899"/>
              </a:xfrm>
              <a:prstGeom prst="rect">
                <a:avLst/>
              </a:prstGeom>
              <a:solidFill>
                <a:srgbClr val="7CA8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2" name="Rectangle 398">
                <a:extLst>
                  <a:ext uri="{FF2B5EF4-FFF2-40B4-BE49-F238E27FC236}">
                    <a16:creationId xmlns:a16="http://schemas.microsoft.com/office/drawing/2014/main" id="{88D265A1-0532-4100-B9D3-88614023F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" y="1313"/>
                <a:ext cx="5" cy="899"/>
              </a:xfrm>
              <a:prstGeom prst="rect">
                <a:avLst/>
              </a:prstGeom>
              <a:solidFill>
                <a:srgbClr val="7AA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3" name="Rectangle 399">
                <a:extLst>
                  <a:ext uri="{FF2B5EF4-FFF2-40B4-BE49-F238E27FC236}">
                    <a16:creationId xmlns:a16="http://schemas.microsoft.com/office/drawing/2014/main" id="{216292B2-BC59-412E-A71C-E53F33318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3" y="1313"/>
                <a:ext cx="5" cy="899"/>
              </a:xfrm>
              <a:prstGeom prst="rect">
                <a:avLst/>
              </a:prstGeom>
              <a:solidFill>
                <a:srgbClr val="77A5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4" name="Rectangle 400">
                <a:extLst>
                  <a:ext uri="{FF2B5EF4-FFF2-40B4-BE49-F238E27FC236}">
                    <a16:creationId xmlns:a16="http://schemas.microsoft.com/office/drawing/2014/main" id="{F90CB908-54FD-4836-B6C1-DA5E633D1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1313"/>
                <a:ext cx="6" cy="899"/>
              </a:xfrm>
              <a:prstGeom prst="rect">
                <a:avLst/>
              </a:prstGeom>
              <a:solidFill>
                <a:srgbClr val="75A4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5" name="Rectangle 401">
                <a:extLst>
                  <a:ext uri="{FF2B5EF4-FFF2-40B4-BE49-F238E27FC236}">
                    <a16:creationId xmlns:a16="http://schemas.microsoft.com/office/drawing/2014/main" id="{6950D0E4-9F0B-43D2-86AF-A1F77585B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" y="1313"/>
                <a:ext cx="5" cy="899"/>
              </a:xfrm>
              <a:prstGeom prst="rect">
                <a:avLst/>
              </a:prstGeom>
              <a:solidFill>
                <a:srgbClr val="73A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6" name="Rectangle 402">
                <a:extLst>
                  <a:ext uri="{FF2B5EF4-FFF2-40B4-BE49-F238E27FC236}">
                    <a16:creationId xmlns:a16="http://schemas.microsoft.com/office/drawing/2014/main" id="{8B5B9029-1666-4576-B248-5B2DA4BF9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9" y="1313"/>
                <a:ext cx="5" cy="899"/>
              </a:xfrm>
              <a:prstGeom prst="rect">
                <a:avLst/>
              </a:prstGeom>
              <a:solidFill>
                <a:srgbClr val="70A1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7" name="Rectangle 403">
                <a:extLst>
                  <a:ext uri="{FF2B5EF4-FFF2-40B4-BE49-F238E27FC236}">
                    <a16:creationId xmlns:a16="http://schemas.microsoft.com/office/drawing/2014/main" id="{0A0F4D5F-14E7-46E3-AF03-0A3F42BA8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4" y="1313"/>
                <a:ext cx="5" cy="899"/>
              </a:xfrm>
              <a:prstGeom prst="rect">
                <a:avLst/>
              </a:prstGeom>
              <a:solidFill>
                <a:srgbClr val="6EA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8" name="Rectangle 404">
                <a:extLst>
                  <a:ext uri="{FF2B5EF4-FFF2-40B4-BE49-F238E27FC236}">
                    <a16:creationId xmlns:a16="http://schemas.microsoft.com/office/drawing/2014/main" id="{C921EA8C-5177-4086-AC3B-7E30C1143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9" y="1313"/>
                <a:ext cx="5" cy="899"/>
              </a:xfrm>
              <a:prstGeom prst="rect">
                <a:avLst/>
              </a:prstGeom>
              <a:solidFill>
                <a:srgbClr val="6C9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59" name="Rectangle 405">
                <a:extLst>
                  <a:ext uri="{FF2B5EF4-FFF2-40B4-BE49-F238E27FC236}">
                    <a16:creationId xmlns:a16="http://schemas.microsoft.com/office/drawing/2014/main" id="{B9279438-2A90-4A9C-A24A-CA47166B9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" y="1313"/>
                <a:ext cx="5" cy="899"/>
              </a:xfrm>
              <a:prstGeom prst="rect">
                <a:avLst/>
              </a:prstGeom>
              <a:solidFill>
                <a:srgbClr val="69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prstClr val="black"/>
                  </a:solidFill>
                  <a:latin typeface="HY울릉도M" pitchFamily="18" charset="-127"/>
                  <a:ea typeface="HY울릉도M" pitchFamily="18" charset="-127"/>
                </a:endParaRPr>
              </a:p>
            </p:txBody>
          </p:sp>
        </p:grpSp>
        <p:sp>
          <p:nvSpPr>
            <p:cNvPr id="13" name="Rectangle 407">
              <a:extLst>
                <a:ext uri="{FF2B5EF4-FFF2-40B4-BE49-F238E27FC236}">
                  <a16:creationId xmlns:a16="http://schemas.microsoft.com/office/drawing/2014/main" id="{A7214904-8263-44C3-ABF6-1C3CE0A8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" y="1313"/>
              <a:ext cx="5" cy="899"/>
            </a:xfrm>
            <a:prstGeom prst="rect">
              <a:avLst/>
            </a:prstGeom>
            <a:solidFill>
              <a:srgbClr val="679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4" name="Rectangle 408">
              <a:extLst>
                <a:ext uri="{FF2B5EF4-FFF2-40B4-BE49-F238E27FC236}">
                  <a16:creationId xmlns:a16="http://schemas.microsoft.com/office/drawing/2014/main" id="{C260B879-EE90-4C37-B30F-47ABC6A74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313"/>
              <a:ext cx="6" cy="899"/>
            </a:xfrm>
            <a:prstGeom prst="rect">
              <a:avLst/>
            </a:prstGeom>
            <a:solidFill>
              <a:srgbClr val="659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5" name="Rectangle 409">
              <a:extLst>
                <a:ext uri="{FF2B5EF4-FFF2-40B4-BE49-F238E27FC236}">
                  <a16:creationId xmlns:a16="http://schemas.microsoft.com/office/drawing/2014/main" id="{D0BA3380-4A22-459F-A041-61FF598E4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" y="1313"/>
              <a:ext cx="5" cy="899"/>
            </a:xfrm>
            <a:prstGeom prst="rect">
              <a:avLst/>
            </a:prstGeom>
            <a:solidFill>
              <a:srgbClr val="639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6" name="Rectangle 410">
              <a:extLst>
                <a:ext uri="{FF2B5EF4-FFF2-40B4-BE49-F238E27FC236}">
                  <a16:creationId xmlns:a16="http://schemas.microsoft.com/office/drawing/2014/main" id="{FA368EF5-BCC5-4EC5-8CF9-5D5DB982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1313"/>
              <a:ext cx="5" cy="899"/>
            </a:xfrm>
            <a:prstGeom prst="rect">
              <a:avLst/>
            </a:prstGeom>
            <a:solidFill>
              <a:srgbClr val="609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7" name="Rectangle 411">
              <a:extLst>
                <a:ext uri="{FF2B5EF4-FFF2-40B4-BE49-F238E27FC236}">
                  <a16:creationId xmlns:a16="http://schemas.microsoft.com/office/drawing/2014/main" id="{A2FB2261-3A14-4389-986D-A2BFC5CB9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1313"/>
              <a:ext cx="5" cy="899"/>
            </a:xfrm>
            <a:prstGeom prst="rect">
              <a:avLst/>
            </a:prstGeom>
            <a:solidFill>
              <a:srgbClr val="5E9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8" name="Rectangle 412">
              <a:extLst>
                <a:ext uri="{FF2B5EF4-FFF2-40B4-BE49-F238E27FC236}">
                  <a16:creationId xmlns:a16="http://schemas.microsoft.com/office/drawing/2014/main" id="{9EA99CEB-09B9-4A1E-BF28-02DE12EFF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1313"/>
              <a:ext cx="5" cy="899"/>
            </a:xfrm>
            <a:prstGeom prst="rect">
              <a:avLst/>
            </a:prstGeom>
            <a:solidFill>
              <a:srgbClr val="5C9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19" name="Rectangle 413">
              <a:extLst>
                <a:ext uri="{FF2B5EF4-FFF2-40B4-BE49-F238E27FC236}">
                  <a16:creationId xmlns:a16="http://schemas.microsoft.com/office/drawing/2014/main" id="{B6C25286-EA30-43F3-A56C-56D5ADA72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0" y="1313"/>
              <a:ext cx="5" cy="899"/>
            </a:xfrm>
            <a:prstGeom prst="rect">
              <a:avLst/>
            </a:prstGeom>
            <a:solidFill>
              <a:srgbClr val="599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0" name="Rectangle 414">
              <a:extLst>
                <a:ext uri="{FF2B5EF4-FFF2-40B4-BE49-F238E27FC236}">
                  <a16:creationId xmlns:a16="http://schemas.microsoft.com/office/drawing/2014/main" id="{AC3D2D14-D833-4B77-8ABE-EB66ABAC5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1313"/>
              <a:ext cx="5" cy="899"/>
            </a:xfrm>
            <a:prstGeom prst="rect">
              <a:avLst/>
            </a:prstGeom>
            <a:solidFill>
              <a:srgbClr val="579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1" name="Rectangle 415">
              <a:extLst>
                <a:ext uri="{FF2B5EF4-FFF2-40B4-BE49-F238E27FC236}">
                  <a16:creationId xmlns:a16="http://schemas.microsoft.com/office/drawing/2014/main" id="{CE89A779-BD62-4A7E-8366-D51AAB93E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1313"/>
              <a:ext cx="6" cy="899"/>
            </a:xfrm>
            <a:prstGeom prst="rect">
              <a:avLst/>
            </a:prstGeom>
            <a:solidFill>
              <a:srgbClr val="559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2" name="Rectangle 416">
              <a:extLst>
                <a:ext uri="{FF2B5EF4-FFF2-40B4-BE49-F238E27FC236}">
                  <a16:creationId xmlns:a16="http://schemas.microsoft.com/office/drawing/2014/main" id="{ED4EFE44-1622-45C8-A577-2CC613D03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" y="1313"/>
              <a:ext cx="5" cy="899"/>
            </a:xfrm>
            <a:prstGeom prst="rect">
              <a:avLst/>
            </a:prstGeom>
            <a:solidFill>
              <a:srgbClr val="5290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3" name="Rectangle 417">
              <a:extLst>
                <a:ext uri="{FF2B5EF4-FFF2-40B4-BE49-F238E27FC236}">
                  <a16:creationId xmlns:a16="http://schemas.microsoft.com/office/drawing/2014/main" id="{ECFB40DE-6081-49B7-937D-5BD13CA0B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13"/>
              <a:ext cx="5" cy="899"/>
            </a:xfrm>
            <a:prstGeom prst="rect">
              <a:avLst/>
            </a:prstGeom>
            <a:solidFill>
              <a:srgbClr val="508F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4" name="Rectangle 418">
              <a:extLst>
                <a:ext uri="{FF2B5EF4-FFF2-40B4-BE49-F238E27FC236}">
                  <a16:creationId xmlns:a16="http://schemas.microsoft.com/office/drawing/2014/main" id="{058AD1EA-556B-45AB-A3CA-81590CFF8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1313"/>
              <a:ext cx="5" cy="899"/>
            </a:xfrm>
            <a:prstGeom prst="rect">
              <a:avLst/>
            </a:prstGeom>
            <a:solidFill>
              <a:srgbClr val="4E8E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5" name="Freeform 419">
              <a:extLst>
                <a:ext uri="{FF2B5EF4-FFF2-40B4-BE49-F238E27FC236}">
                  <a16:creationId xmlns:a16="http://schemas.microsoft.com/office/drawing/2014/main" id="{5C162A06-05AA-4D49-A5D5-6C91C93D6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6" y="1320"/>
              <a:ext cx="524" cy="884"/>
            </a:xfrm>
            <a:custGeom>
              <a:avLst/>
              <a:gdLst>
                <a:gd name="T0" fmla="*/ 816 w 1633"/>
                <a:gd name="T1" fmla="*/ 2860 h 3023"/>
                <a:gd name="T2" fmla="*/ 1469 w 1633"/>
                <a:gd name="T3" fmla="*/ 2615 h 3023"/>
                <a:gd name="T4" fmla="*/ 816 w 1633"/>
                <a:gd name="T5" fmla="*/ 2370 h 3023"/>
                <a:gd name="T6" fmla="*/ 163 w 1633"/>
                <a:gd name="T7" fmla="*/ 2615 h 3023"/>
                <a:gd name="T8" fmla="*/ 816 w 1633"/>
                <a:gd name="T9" fmla="*/ 2860 h 3023"/>
                <a:gd name="T10" fmla="*/ 1633 w 1633"/>
                <a:gd name="T11" fmla="*/ 408 h 3023"/>
                <a:gd name="T12" fmla="*/ 1633 w 1633"/>
                <a:gd name="T13" fmla="*/ 2615 h 3023"/>
                <a:gd name="T14" fmla="*/ 816 w 1633"/>
                <a:gd name="T15" fmla="*/ 3023 h 3023"/>
                <a:gd name="T16" fmla="*/ 0 w 1633"/>
                <a:gd name="T17" fmla="*/ 2615 h 3023"/>
                <a:gd name="T18" fmla="*/ 0 w 1633"/>
                <a:gd name="T19" fmla="*/ 2615 h 3023"/>
                <a:gd name="T20" fmla="*/ 0 w 1633"/>
                <a:gd name="T21" fmla="*/ 408 h 3023"/>
                <a:gd name="T22" fmla="*/ 816 w 1633"/>
                <a:gd name="T23" fmla="*/ 0 h 3023"/>
                <a:gd name="T24" fmla="*/ 1633 w 1633"/>
                <a:gd name="T25" fmla="*/ 408 h 3023"/>
                <a:gd name="T26" fmla="*/ 1633 w 1633"/>
                <a:gd name="T27" fmla="*/ 408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3" h="3023">
                  <a:moveTo>
                    <a:pt x="816" y="2860"/>
                  </a:moveTo>
                  <a:cubicBezTo>
                    <a:pt x="1177" y="2860"/>
                    <a:pt x="1469" y="2751"/>
                    <a:pt x="1469" y="2615"/>
                  </a:cubicBezTo>
                  <a:cubicBezTo>
                    <a:pt x="1469" y="2480"/>
                    <a:pt x="1177" y="2370"/>
                    <a:pt x="816" y="2370"/>
                  </a:cubicBezTo>
                  <a:cubicBezTo>
                    <a:pt x="456" y="2370"/>
                    <a:pt x="163" y="2480"/>
                    <a:pt x="163" y="2615"/>
                  </a:cubicBezTo>
                  <a:cubicBezTo>
                    <a:pt x="163" y="2751"/>
                    <a:pt x="456" y="2860"/>
                    <a:pt x="816" y="2860"/>
                  </a:cubicBezTo>
                  <a:close/>
                  <a:moveTo>
                    <a:pt x="1633" y="408"/>
                  </a:moveTo>
                  <a:lnTo>
                    <a:pt x="1633" y="2615"/>
                  </a:lnTo>
                  <a:cubicBezTo>
                    <a:pt x="1633" y="2841"/>
                    <a:pt x="1267" y="3023"/>
                    <a:pt x="816" y="3023"/>
                  </a:cubicBezTo>
                  <a:cubicBezTo>
                    <a:pt x="366" y="3023"/>
                    <a:pt x="0" y="2841"/>
                    <a:pt x="0" y="2615"/>
                  </a:cubicBezTo>
                  <a:cubicBezTo>
                    <a:pt x="0" y="2615"/>
                    <a:pt x="0" y="2615"/>
                    <a:pt x="0" y="2615"/>
                  </a:cubicBezTo>
                  <a:lnTo>
                    <a:pt x="0" y="408"/>
                  </a:lnTo>
                  <a:cubicBezTo>
                    <a:pt x="0" y="183"/>
                    <a:pt x="366" y="0"/>
                    <a:pt x="816" y="0"/>
                  </a:cubicBezTo>
                  <a:cubicBezTo>
                    <a:pt x="1267" y="0"/>
                    <a:pt x="1633" y="183"/>
                    <a:pt x="1633" y="408"/>
                  </a:cubicBezTo>
                  <a:cubicBezTo>
                    <a:pt x="1633" y="408"/>
                    <a:pt x="1633" y="408"/>
                    <a:pt x="1633" y="408"/>
                  </a:cubicBezTo>
                  <a:close/>
                </a:path>
              </a:pathLst>
            </a:custGeom>
            <a:noFill/>
            <a:ln w="7938" cap="rnd">
              <a:solidFill>
                <a:srgbClr val="1F47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6" name="Freeform 420">
              <a:extLst>
                <a:ext uri="{FF2B5EF4-FFF2-40B4-BE49-F238E27FC236}">
                  <a16:creationId xmlns:a16="http://schemas.microsoft.com/office/drawing/2014/main" id="{592D6C75-863A-4770-9C27-6BB21C52A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1320"/>
              <a:ext cx="524" cy="884"/>
            </a:xfrm>
            <a:custGeom>
              <a:avLst/>
              <a:gdLst>
                <a:gd name="T0" fmla="*/ 1633 w 1633"/>
                <a:gd name="T1" fmla="*/ 408 h 3023"/>
                <a:gd name="T2" fmla="*/ 1633 w 1633"/>
                <a:gd name="T3" fmla="*/ 2615 h 3023"/>
                <a:gd name="T4" fmla="*/ 816 w 1633"/>
                <a:gd name="T5" fmla="*/ 3023 h 3023"/>
                <a:gd name="T6" fmla="*/ 0 w 1633"/>
                <a:gd name="T7" fmla="*/ 2615 h 3023"/>
                <a:gd name="T8" fmla="*/ 0 w 1633"/>
                <a:gd name="T9" fmla="*/ 2615 h 3023"/>
                <a:gd name="T10" fmla="*/ 0 w 1633"/>
                <a:gd name="T11" fmla="*/ 408 h 3023"/>
                <a:gd name="T12" fmla="*/ 816 w 1633"/>
                <a:gd name="T13" fmla="*/ 0 h 3023"/>
                <a:gd name="T14" fmla="*/ 1633 w 1633"/>
                <a:gd name="T15" fmla="*/ 408 h 3023"/>
                <a:gd name="T16" fmla="*/ 1633 w 1633"/>
                <a:gd name="T17" fmla="*/ 408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3" h="3023">
                  <a:moveTo>
                    <a:pt x="1633" y="408"/>
                  </a:moveTo>
                  <a:lnTo>
                    <a:pt x="1633" y="2615"/>
                  </a:lnTo>
                  <a:cubicBezTo>
                    <a:pt x="1633" y="2841"/>
                    <a:pt x="1267" y="3023"/>
                    <a:pt x="816" y="3023"/>
                  </a:cubicBezTo>
                  <a:cubicBezTo>
                    <a:pt x="366" y="3023"/>
                    <a:pt x="0" y="2841"/>
                    <a:pt x="0" y="2615"/>
                  </a:cubicBezTo>
                  <a:cubicBezTo>
                    <a:pt x="0" y="2615"/>
                    <a:pt x="0" y="2615"/>
                    <a:pt x="0" y="2615"/>
                  </a:cubicBezTo>
                  <a:lnTo>
                    <a:pt x="0" y="408"/>
                  </a:lnTo>
                  <a:cubicBezTo>
                    <a:pt x="0" y="183"/>
                    <a:pt x="366" y="0"/>
                    <a:pt x="816" y="0"/>
                  </a:cubicBezTo>
                  <a:cubicBezTo>
                    <a:pt x="1267" y="0"/>
                    <a:pt x="1633" y="183"/>
                    <a:pt x="1633" y="408"/>
                  </a:cubicBezTo>
                  <a:cubicBezTo>
                    <a:pt x="1633" y="408"/>
                    <a:pt x="1633" y="408"/>
                    <a:pt x="1633" y="408"/>
                  </a:cubicBezTo>
                  <a:close/>
                </a:path>
              </a:pathLst>
            </a:custGeom>
            <a:noFill/>
            <a:ln w="15875" cap="rnd">
              <a:solidFill>
                <a:srgbClr val="1F47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27" name="Rectangle 421">
              <a:extLst>
                <a:ext uri="{FF2B5EF4-FFF2-40B4-BE49-F238E27FC236}">
                  <a16:creationId xmlns:a16="http://schemas.microsoft.com/office/drawing/2014/main" id="{821551E9-923D-4125-9FFE-571D12D83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486"/>
              <a:ext cx="46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EIX Tunnel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28" name="Rectangle 422">
              <a:extLst>
                <a:ext uri="{FF2B5EF4-FFF2-40B4-BE49-F238E27FC236}">
                  <a16:creationId xmlns:a16="http://schemas.microsoft.com/office/drawing/2014/main" id="{2A405072-07D4-446D-B2A2-BD43B8AD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" y="1575"/>
              <a:ext cx="185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172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29" name="Rectangle 423">
              <a:extLst>
                <a:ext uri="{FF2B5EF4-FFF2-40B4-BE49-F238E27FC236}">
                  <a16:creationId xmlns:a16="http://schemas.microsoft.com/office/drawing/2014/main" id="{9951CBC6-2977-4023-A122-3638B599F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1575"/>
              <a:ext cx="6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.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0" name="Rectangle 424">
              <a:extLst>
                <a:ext uri="{FF2B5EF4-FFF2-40B4-BE49-F238E27FC236}">
                  <a16:creationId xmlns:a16="http://schemas.microsoft.com/office/drawing/2014/main" id="{12F28B7C-3D85-4674-A6A3-A3DFC645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" y="1575"/>
              <a:ext cx="139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28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1" name="Rectangle 425">
              <a:extLst>
                <a:ext uri="{FF2B5EF4-FFF2-40B4-BE49-F238E27FC236}">
                  <a16:creationId xmlns:a16="http://schemas.microsoft.com/office/drawing/2014/main" id="{79B5255E-32DE-4BD8-A949-B30DAD6A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" y="1575"/>
              <a:ext cx="6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.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2" name="Rectangle 426">
              <a:extLst>
                <a:ext uri="{FF2B5EF4-FFF2-40B4-BE49-F238E27FC236}">
                  <a16:creationId xmlns:a16="http://schemas.microsoft.com/office/drawing/2014/main" id="{0E0CADCE-C133-413E-BC56-605FB2338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1575"/>
              <a:ext cx="8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1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3" name="Rectangle 427">
              <a:extLst>
                <a:ext uri="{FF2B5EF4-FFF2-40B4-BE49-F238E27FC236}">
                  <a16:creationId xmlns:a16="http://schemas.microsoft.com/office/drawing/2014/main" id="{58ABB8A2-BA54-443B-B304-BA00B3A9A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575"/>
              <a:ext cx="6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.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4" name="Rectangle 428">
              <a:extLst>
                <a:ext uri="{FF2B5EF4-FFF2-40B4-BE49-F238E27FC236}">
                  <a16:creationId xmlns:a16="http://schemas.microsoft.com/office/drawing/2014/main" id="{43CBF61A-7F21-4C8F-A724-697478412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" y="1575"/>
              <a:ext cx="139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11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5" name="Rectangle 429">
              <a:extLst>
                <a:ext uri="{FF2B5EF4-FFF2-40B4-BE49-F238E27FC236}">
                  <a16:creationId xmlns:a16="http://schemas.microsoft.com/office/drawing/2014/main" id="{0E1B6C4D-DBD1-4F10-91DD-7E3944EE8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" y="1793"/>
              <a:ext cx="97" cy="7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36" name="Rectangle 430">
              <a:extLst>
                <a:ext uri="{FF2B5EF4-FFF2-40B4-BE49-F238E27FC236}">
                  <a16:creationId xmlns:a16="http://schemas.microsoft.com/office/drawing/2014/main" id="{9CDAE88E-01EE-484E-B6A0-8FC113D2A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" y="1793"/>
              <a:ext cx="97" cy="716"/>
            </a:xfrm>
            <a:prstGeom prst="rect">
              <a:avLst/>
            </a:prstGeom>
            <a:noFill/>
            <a:ln w="7938" cap="rnd">
              <a:solidFill>
                <a:srgbClr val="C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37" name="Rectangle 431">
              <a:extLst>
                <a:ext uri="{FF2B5EF4-FFF2-40B4-BE49-F238E27FC236}">
                  <a16:creationId xmlns:a16="http://schemas.microsoft.com/office/drawing/2014/main" id="{BA2284A8-DB28-4395-9751-0017E0B514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1821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E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8" name="Rectangle 432">
              <a:extLst>
                <a:ext uri="{FF2B5EF4-FFF2-40B4-BE49-F238E27FC236}">
                  <a16:creationId xmlns:a16="http://schemas.microsoft.com/office/drawing/2014/main" id="{33BB3709-E540-402F-A8D8-7B614A5D95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3" y="1857"/>
              <a:ext cx="8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t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39" name="Rectangle 433">
              <a:extLst>
                <a:ext uri="{FF2B5EF4-FFF2-40B4-BE49-F238E27FC236}">
                  <a16:creationId xmlns:a16="http://schemas.microsoft.com/office/drawing/2014/main" id="{5CF36214-58CA-4550-8F03-2F162860D1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1896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h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0" name="Rectangle 434">
              <a:extLst>
                <a:ext uri="{FF2B5EF4-FFF2-40B4-BE49-F238E27FC236}">
                  <a16:creationId xmlns:a16="http://schemas.microsoft.com/office/drawing/2014/main" id="{4C1715F1-6CE2-47A6-AD84-49EF33FFAB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1947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2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1" name="Rectangle 435">
              <a:extLst>
                <a:ext uri="{FF2B5EF4-FFF2-40B4-BE49-F238E27FC236}">
                  <a16:creationId xmlns:a16="http://schemas.microsoft.com/office/drawing/2014/main" id="{A9350CAA-239E-43DD-A5B9-47251ABEC2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8" y="1978"/>
              <a:ext cx="7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 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2" name="Rectangle 436">
              <a:extLst>
                <a:ext uri="{FF2B5EF4-FFF2-40B4-BE49-F238E27FC236}">
                  <a16:creationId xmlns:a16="http://schemas.microsoft.com/office/drawing/2014/main" id="{078A8A88-DCEE-4652-AB96-D35F081859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5" y="2000"/>
              <a:ext cx="77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: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3" name="Rectangle 437">
              <a:extLst>
                <a:ext uri="{FF2B5EF4-FFF2-40B4-BE49-F238E27FC236}">
                  <a16:creationId xmlns:a16="http://schemas.microsoft.com/office/drawing/2014/main" id="{8B5953C5-40CB-437F-99D1-BAFEE54A4B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8" y="2025"/>
              <a:ext cx="7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 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4" name="Rectangle 438">
              <a:extLst>
                <a:ext uri="{FF2B5EF4-FFF2-40B4-BE49-F238E27FC236}">
                  <a16:creationId xmlns:a16="http://schemas.microsoft.com/office/drawing/2014/main" id="{DFFA280D-B84F-4C88-B028-E891BDD89B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064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9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5" name="Rectangle 439">
              <a:extLst>
                <a:ext uri="{FF2B5EF4-FFF2-40B4-BE49-F238E27FC236}">
                  <a16:creationId xmlns:a16="http://schemas.microsoft.com/office/drawing/2014/main" id="{013DA253-0E82-41A6-91C2-6FE3A4AC7B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111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0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6" name="Rectangle 440">
              <a:extLst>
                <a:ext uri="{FF2B5EF4-FFF2-40B4-BE49-F238E27FC236}">
                  <a16:creationId xmlns:a16="http://schemas.microsoft.com/office/drawing/2014/main" id="{E545B4A9-7D27-4B43-BA39-1551802E19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8" y="2142"/>
              <a:ext cx="7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.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7" name="Rectangle 441">
              <a:extLst>
                <a:ext uri="{FF2B5EF4-FFF2-40B4-BE49-F238E27FC236}">
                  <a16:creationId xmlns:a16="http://schemas.microsoft.com/office/drawing/2014/main" id="{27170C62-C45C-42AB-B363-A9FFC58A58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181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9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8" name="Rectangle 442">
              <a:extLst>
                <a:ext uri="{FF2B5EF4-FFF2-40B4-BE49-F238E27FC236}">
                  <a16:creationId xmlns:a16="http://schemas.microsoft.com/office/drawing/2014/main" id="{6D4495DA-B801-418B-8F6C-7EFA6F2DBC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228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0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49" name="Rectangle 443">
              <a:extLst>
                <a:ext uri="{FF2B5EF4-FFF2-40B4-BE49-F238E27FC236}">
                  <a16:creationId xmlns:a16="http://schemas.microsoft.com/office/drawing/2014/main" id="{3A91A9C1-C51E-4790-AEA0-D1F31B0BEC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8" y="2264"/>
              <a:ext cx="7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.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50" name="Rectangle 444">
              <a:extLst>
                <a:ext uri="{FF2B5EF4-FFF2-40B4-BE49-F238E27FC236}">
                  <a16:creationId xmlns:a16="http://schemas.microsoft.com/office/drawing/2014/main" id="{D69C3BF8-A652-47C3-9EC1-102E5FDABC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303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9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51" name="Rectangle 445">
              <a:extLst>
                <a:ext uri="{FF2B5EF4-FFF2-40B4-BE49-F238E27FC236}">
                  <a16:creationId xmlns:a16="http://schemas.microsoft.com/office/drawing/2014/main" id="{C89A3A90-7A02-4ADB-AF40-F8C6E4766C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350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0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52" name="Rectangle 446">
              <a:extLst>
                <a:ext uri="{FF2B5EF4-FFF2-40B4-BE49-F238E27FC236}">
                  <a16:creationId xmlns:a16="http://schemas.microsoft.com/office/drawing/2014/main" id="{86C3FE07-D86A-43D2-B0B2-B254E3B0A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58" y="2381"/>
              <a:ext cx="72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.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53" name="Rectangle 447">
              <a:extLst>
                <a:ext uri="{FF2B5EF4-FFF2-40B4-BE49-F238E27FC236}">
                  <a16:creationId xmlns:a16="http://schemas.microsoft.com/office/drawing/2014/main" id="{9FA98D01-F2DB-4973-8214-7EB94DF9ED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42" y="2420"/>
              <a:ext cx="103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900" b="1">
                  <a:solidFill>
                    <a:srgbClr val="000000"/>
                  </a:solidFill>
                  <a:latin typeface="Tahoma" panose="020B0604030504040204" pitchFamily="34" charset="0"/>
                  <a:ea typeface="HY울릉도M" pitchFamily="18" charset="-127"/>
                </a:rPr>
                <a:t>5</a:t>
              </a:r>
              <a:endParaRPr lang="ko-KR" altLang="ko-KR">
                <a:solidFill>
                  <a:prstClr val="black"/>
                </a:solidFill>
                <a:ea typeface="HY울릉도M" pitchFamily="18" charset="-127"/>
              </a:endParaRPr>
            </a:p>
          </p:txBody>
        </p:sp>
        <p:sp>
          <p:nvSpPr>
            <p:cNvPr id="54" name="Line 448">
              <a:extLst>
                <a:ext uri="{FF2B5EF4-FFF2-40B4-BE49-F238E27FC236}">
                  <a16:creationId xmlns:a16="http://schemas.microsoft.com/office/drawing/2014/main" id="{3EC2AA1C-4FAB-4421-9CE8-9A7502FD8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6" y="2530"/>
              <a:ext cx="409" cy="197"/>
            </a:xfrm>
            <a:prstGeom prst="line">
              <a:avLst/>
            </a:prstGeom>
            <a:noFill/>
            <a:ln w="23813" cap="rnd">
              <a:solidFill>
                <a:srgbClr val="1F47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5" name="Freeform 449">
              <a:extLst>
                <a:ext uri="{FF2B5EF4-FFF2-40B4-BE49-F238E27FC236}">
                  <a16:creationId xmlns:a16="http://schemas.microsoft.com/office/drawing/2014/main" id="{3147447D-BD9B-4125-BB2D-3A16EFBA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" y="2509"/>
              <a:ext cx="71" cy="53"/>
            </a:xfrm>
            <a:custGeom>
              <a:avLst/>
              <a:gdLst>
                <a:gd name="T0" fmla="*/ 223 w 223"/>
                <a:gd name="T1" fmla="*/ 0 h 181"/>
                <a:gd name="T2" fmla="*/ 93 w 223"/>
                <a:gd name="T3" fmla="*/ 181 h 181"/>
                <a:gd name="T4" fmla="*/ 0 w 223"/>
                <a:gd name="T5" fmla="*/ 5 h 181"/>
                <a:gd name="T6" fmla="*/ 223 w 223"/>
                <a:gd name="T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81">
                  <a:moveTo>
                    <a:pt x="223" y="0"/>
                  </a:moveTo>
                  <a:lnTo>
                    <a:pt x="93" y="181"/>
                  </a:lnTo>
                  <a:cubicBezTo>
                    <a:pt x="92" y="111"/>
                    <a:pt x="57" y="46"/>
                    <a:pt x="0" y="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1F47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6" name="Freeform 450">
              <a:extLst>
                <a:ext uri="{FF2B5EF4-FFF2-40B4-BE49-F238E27FC236}">
                  <a16:creationId xmlns:a16="http://schemas.microsoft.com/office/drawing/2014/main" id="{2D953CA0-41D9-41E1-B4BD-F88899D2F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" y="2695"/>
              <a:ext cx="72" cy="53"/>
            </a:xfrm>
            <a:custGeom>
              <a:avLst/>
              <a:gdLst>
                <a:gd name="T0" fmla="*/ 0 w 224"/>
                <a:gd name="T1" fmla="*/ 182 h 182"/>
                <a:gd name="T2" fmla="*/ 130 w 224"/>
                <a:gd name="T3" fmla="*/ 0 h 182"/>
                <a:gd name="T4" fmla="*/ 224 w 224"/>
                <a:gd name="T5" fmla="*/ 177 h 182"/>
                <a:gd name="T6" fmla="*/ 224 w 224"/>
                <a:gd name="T7" fmla="*/ 177 h 182"/>
                <a:gd name="T8" fmla="*/ 0 w 224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82">
                  <a:moveTo>
                    <a:pt x="0" y="182"/>
                  </a:moveTo>
                  <a:lnTo>
                    <a:pt x="130" y="0"/>
                  </a:lnTo>
                  <a:cubicBezTo>
                    <a:pt x="132" y="71"/>
                    <a:pt x="166" y="136"/>
                    <a:pt x="224" y="177"/>
                  </a:cubicBezTo>
                  <a:lnTo>
                    <a:pt x="224" y="177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1F47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7" name="Line 451">
              <a:extLst>
                <a:ext uri="{FF2B5EF4-FFF2-40B4-BE49-F238E27FC236}">
                  <a16:creationId xmlns:a16="http://schemas.microsoft.com/office/drawing/2014/main" id="{FB63DEA5-CA83-4FF0-9D9A-6105E10F2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8" y="2542"/>
              <a:ext cx="177" cy="174"/>
            </a:xfrm>
            <a:prstGeom prst="line">
              <a:avLst/>
            </a:prstGeom>
            <a:noFill/>
            <a:ln w="23813" cap="rnd">
              <a:solidFill>
                <a:srgbClr val="1F47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8" name="Freeform 452">
              <a:extLst>
                <a:ext uri="{FF2B5EF4-FFF2-40B4-BE49-F238E27FC236}">
                  <a16:creationId xmlns:a16="http://schemas.microsoft.com/office/drawing/2014/main" id="{7542306C-882D-4784-A55D-E707AD6E4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509"/>
              <a:ext cx="67" cy="63"/>
            </a:xfrm>
            <a:custGeom>
              <a:avLst/>
              <a:gdLst>
                <a:gd name="T0" fmla="*/ 209 w 209"/>
                <a:gd name="T1" fmla="*/ 0 h 214"/>
                <a:gd name="T2" fmla="*/ 147 w 209"/>
                <a:gd name="T3" fmla="*/ 214 h 214"/>
                <a:gd name="T4" fmla="*/ 0 w 209"/>
                <a:gd name="T5" fmla="*/ 78 h 214"/>
                <a:gd name="T6" fmla="*/ 209 w 209"/>
                <a:gd name="T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214">
                  <a:moveTo>
                    <a:pt x="209" y="0"/>
                  </a:moveTo>
                  <a:lnTo>
                    <a:pt x="147" y="214"/>
                  </a:lnTo>
                  <a:cubicBezTo>
                    <a:pt x="122" y="148"/>
                    <a:pt x="68" y="98"/>
                    <a:pt x="0" y="78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1F47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59" name="Freeform 453">
              <a:extLst>
                <a:ext uri="{FF2B5EF4-FFF2-40B4-BE49-F238E27FC236}">
                  <a16:creationId xmlns:a16="http://schemas.microsoft.com/office/drawing/2014/main" id="{6AA124CD-CA29-498C-B421-4699DD97D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2686"/>
              <a:ext cx="67" cy="62"/>
            </a:xfrm>
            <a:custGeom>
              <a:avLst/>
              <a:gdLst>
                <a:gd name="T0" fmla="*/ 0 w 209"/>
                <a:gd name="T1" fmla="*/ 214 h 214"/>
                <a:gd name="T2" fmla="*/ 63 w 209"/>
                <a:gd name="T3" fmla="*/ 0 h 214"/>
                <a:gd name="T4" fmla="*/ 209 w 209"/>
                <a:gd name="T5" fmla="*/ 135 h 214"/>
                <a:gd name="T6" fmla="*/ 0 w 209"/>
                <a:gd name="T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214">
                  <a:moveTo>
                    <a:pt x="0" y="214"/>
                  </a:moveTo>
                  <a:lnTo>
                    <a:pt x="63" y="0"/>
                  </a:lnTo>
                  <a:cubicBezTo>
                    <a:pt x="88" y="65"/>
                    <a:pt x="142" y="116"/>
                    <a:pt x="209" y="135"/>
                  </a:cubicBezTo>
                  <a:lnTo>
                    <a:pt x="0" y="214"/>
                  </a:lnTo>
                  <a:close/>
                </a:path>
              </a:pathLst>
            </a:custGeom>
            <a:solidFill>
              <a:srgbClr val="1F47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0FA84114-454D-414B-8410-F05294F7DDF4}"/>
              </a:ext>
            </a:extLst>
          </p:cNvPr>
          <p:cNvSpPr/>
          <p:nvPr/>
        </p:nvSpPr>
        <p:spPr>
          <a:xfrm>
            <a:off x="1894544" y="5332535"/>
            <a:ext cx="759975" cy="44784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E9745E6A-5E34-41B4-8E51-DAA7B1335317}"/>
              </a:ext>
            </a:extLst>
          </p:cNvPr>
          <p:cNvSpPr/>
          <p:nvPr/>
        </p:nvSpPr>
        <p:spPr>
          <a:xfrm>
            <a:off x="5670040" y="4012539"/>
            <a:ext cx="619219" cy="24384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369DF732-DEBB-4262-9FBB-579AEAE71016}"/>
              </a:ext>
            </a:extLst>
          </p:cNvPr>
          <p:cNvSpPr/>
          <p:nvPr/>
        </p:nvSpPr>
        <p:spPr>
          <a:xfrm>
            <a:off x="1287984" y="2108176"/>
            <a:ext cx="695975" cy="28130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94FC7DE-E5D0-426E-9C68-B640B51841DA}"/>
              </a:ext>
            </a:extLst>
          </p:cNvPr>
          <p:cNvSpPr/>
          <p:nvPr/>
        </p:nvSpPr>
        <p:spPr>
          <a:xfrm>
            <a:off x="2507677" y="2100240"/>
            <a:ext cx="695975" cy="28130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460" name="Line 38">
            <a:extLst>
              <a:ext uri="{FF2B5EF4-FFF2-40B4-BE49-F238E27FC236}">
                <a16:creationId xmlns:a16="http://schemas.microsoft.com/office/drawing/2014/main" id="{44E57167-1D8A-416B-9F08-0D6D12B131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420" y="1880848"/>
            <a:ext cx="3688620" cy="238122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D5146102-874A-4362-B4DA-C7C32FD222BB}"/>
              </a:ext>
            </a:extLst>
          </p:cNvPr>
          <p:cNvSpPr/>
          <p:nvPr/>
        </p:nvSpPr>
        <p:spPr>
          <a:xfrm>
            <a:off x="5670040" y="2904465"/>
            <a:ext cx="619219" cy="14033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5AF83A4B-F440-41A4-B178-7F600AF26EB2}"/>
              </a:ext>
            </a:extLst>
          </p:cNvPr>
          <p:cNvSpPr/>
          <p:nvPr/>
        </p:nvSpPr>
        <p:spPr>
          <a:xfrm>
            <a:off x="5670039" y="1814488"/>
            <a:ext cx="619219" cy="14033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900" b="1" kern="0">
              <a:solidFill>
                <a:sysClr val="window" lastClr="FFFFFF"/>
              </a:solidFill>
              <a:latin typeface="Tahoma"/>
            </a:endParaRPr>
          </a:p>
        </p:txBody>
      </p:sp>
      <p:sp>
        <p:nvSpPr>
          <p:cNvPr id="463" name="Rectangle 10">
            <a:extLst>
              <a:ext uri="{FF2B5EF4-FFF2-40B4-BE49-F238E27FC236}">
                <a16:creationId xmlns:a16="http://schemas.microsoft.com/office/drawing/2014/main" id="{568EBDD3-A09E-4CF7-94C5-BAA4947B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10" y="1617577"/>
            <a:ext cx="5273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Center-2</a:t>
            </a:r>
            <a:endParaRPr lang="ko-KR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4" name="Rectangle 10">
            <a:extLst>
              <a:ext uri="{FF2B5EF4-FFF2-40B4-BE49-F238E27FC236}">
                <a16:creationId xmlns:a16="http://schemas.microsoft.com/office/drawing/2014/main" id="{7664D400-8F0D-4352-9527-A4D6C321D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932" y="5873160"/>
            <a:ext cx="54662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Branch-1</a:t>
            </a:r>
            <a:endParaRPr lang="ko-KR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5" name="Text Box 160">
            <a:extLst>
              <a:ext uri="{FF2B5EF4-FFF2-40B4-BE49-F238E27FC236}">
                <a16:creationId xmlns:a16="http://schemas.microsoft.com/office/drawing/2014/main" id="{13C1DA47-841B-4AFC-9D1A-228B63537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31" y="5241479"/>
            <a:ext cx="4275474" cy="72943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93300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algn="l" defTabSz="7620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가상의 포인트 투 포인트 연결을 제공하므로 두 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Peer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간에 </a:t>
            </a:r>
            <a:r>
              <a:rPr kumimoji="1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라우팅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프로토콜을 사용 가능하게 해준다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kumimoji="1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라우팅이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가능해져 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PBR 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적용도 사용할 수 있게 한다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marR="0" lvl="0" indent="-171450" algn="l" defTabSz="76200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GRE Tunneling 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방식과 유사</a:t>
            </a:r>
            <a:endParaRPr kumimoji="1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6836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8-3 EIX VPN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3">
            <a:extLst>
              <a:ext uri="{FF2B5EF4-FFF2-40B4-BE49-F238E27FC236}">
                <a16:creationId xmlns:a16="http://schemas.microsoft.com/office/drawing/2014/main" id="{09AE90AB-58D0-4F7C-8954-DB001F9D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92640" y="6632578"/>
            <a:ext cx="720725" cy="180975"/>
          </a:xfrm>
        </p:spPr>
        <p:txBody>
          <a:bodyPr/>
          <a:lstStyle/>
          <a:p>
            <a:fld id="{A3BF8B19-753E-4881-A60A-92414AD7D96A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grpSp>
        <p:nvGrpSpPr>
          <p:cNvPr id="39" name="그룹 36">
            <a:extLst>
              <a:ext uri="{FF2B5EF4-FFF2-40B4-BE49-F238E27FC236}">
                <a16:creationId xmlns:a16="http://schemas.microsoft.com/office/drawing/2014/main" id="{4E95AC62-22B8-42A5-8EB9-6B70B14CF597}"/>
              </a:ext>
            </a:extLst>
          </p:cNvPr>
          <p:cNvGrpSpPr>
            <a:grpSpLocks/>
          </p:cNvGrpSpPr>
          <p:nvPr/>
        </p:nvGrpSpPr>
        <p:grpSpPr bwMode="auto">
          <a:xfrm>
            <a:off x="1409700" y="1785937"/>
            <a:ext cx="6091238" cy="1473844"/>
            <a:chOff x="623895" y="3500438"/>
            <a:chExt cx="8039093" cy="182395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9AB80FA-2E27-4E83-B6B2-3CBBBB6C2E1C}"/>
                </a:ext>
              </a:extLst>
            </p:cNvPr>
            <p:cNvCxnSpPr/>
            <p:nvPr/>
          </p:nvCxnSpPr>
          <p:spPr bwMode="auto">
            <a:xfrm rot="10800000">
              <a:off x="1570903" y="4431662"/>
              <a:ext cx="6145077" cy="0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9DA44203-52AA-4DCE-B2A0-74744A7F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66405" y="3824363"/>
              <a:ext cx="816137" cy="121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360AD085-C453-4AC0-9ACD-09A4016E8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9255" y="3824363"/>
              <a:ext cx="816137" cy="121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7D97E250-A54F-46CC-B492-E9008EBB5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895" y="3973614"/>
              <a:ext cx="947731" cy="916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B764126B-01EE-447A-A39E-5801BBAD5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15257" y="3973614"/>
              <a:ext cx="947731" cy="916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0C8C6BC-9526-412F-8B3A-062B3A553EC3}"/>
                </a:ext>
              </a:extLst>
            </p:cNvPr>
            <p:cNvSpPr txBox="1"/>
            <p:nvPr/>
          </p:nvSpPr>
          <p:spPr bwMode="auto">
            <a:xfrm>
              <a:off x="3643007" y="3500438"/>
              <a:ext cx="1254994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200.200.200.0/30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DE71EE-9D48-4F05-A98E-9577E2BFE4C7}"/>
                </a:ext>
              </a:extLst>
            </p:cNvPr>
            <p:cNvSpPr txBox="1"/>
            <p:nvPr/>
          </p:nvSpPr>
          <p:spPr bwMode="auto">
            <a:xfrm>
              <a:off x="6144617" y="3500438"/>
              <a:ext cx="109995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192.168.1.0/24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5ACDB8-BB07-45F4-ACF6-16C4139D42F4}"/>
                </a:ext>
              </a:extLst>
            </p:cNvPr>
            <p:cNvSpPr txBox="1"/>
            <p:nvPr/>
          </p:nvSpPr>
          <p:spPr bwMode="auto">
            <a:xfrm>
              <a:off x="1499668" y="3500438"/>
              <a:ext cx="1024529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10.10.10.0/24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4DBB123-3858-42E5-AB0F-0F82D386CAEF}"/>
                </a:ext>
              </a:extLst>
            </p:cNvPr>
            <p:cNvSpPr txBox="1"/>
            <p:nvPr/>
          </p:nvSpPr>
          <p:spPr bwMode="auto">
            <a:xfrm>
              <a:off x="2710665" y="4669379"/>
              <a:ext cx="291227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.1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81B58-9526-4305-B8AE-6421C2101BBD}"/>
                </a:ext>
              </a:extLst>
            </p:cNvPr>
            <p:cNvSpPr txBox="1"/>
            <p:nvPr/>
          </p:nvSpPr>
          <p:spPr bwMode="auto">
            <a:xfrm>
              <a:off x="1428433" y="4669379"/>
              <a:ext cx="368746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.10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DA7A8F2-516E-43C4-B89A-9224161B47B1}"/>
                </a:ext>
              </a:extLst>
            </p:cNvPr>
            <p:cNvSpPr txBox="1"/>
            <p:nvPr/>
          </p:nvSpPr>
          <p:spPr bwMode="auto">
            <a:xfrm>
              <a:off x="3852523" y="4669379"/>
              <a:ext cx="293321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.1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5865D3-7B92-4BC6-A842-364CE9C71136}"/>
                </a:ext>
              </a:extLst>
            </p:cNvPr>
            <p:cNvSpPr txBox="1"/>
            <p:nvPr/>
          </p:nvSpPr>
          <p:spPr bwMode="auto">
            <a:xfrm>
              <a:off x="5071900" y="4669379"/>
              <a:ext cx="291225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.2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30D181-5695-4D4C-A1C5-87668FB8A335}"/>
                </a:ext>
              </a:extLst>
            </p:cNvPr>
            <p:cNvSpPr txBox="1"/>
            <p:nvPr/>
          </p:nvSpPr>
          <p:spPr bwMode="auto">
            <a:xfrm>
              <a:off x="6215852" y="4669379"/>
              <a:ext cx="291225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.1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42D046-B6F8-4FBE-BABC-F551DC0712E0}"/>
                </a:ext>
              </a:extLst>
            </p:cNvPr>
            <p:cNvSpPr txBox="1"/>
            <p:nvPr/>
          </p:nvSpPr>
          <p:spPr bwMode="auto">
            <a:xfrm>
              <a:off x="7296950" y="4669379"/>
              <a:ext cx="370841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.50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62220-B018-49A6-9651-C13E4EA4B4D4}"/>
                </a:ext>
              </a:extLst>
            </p:cNvPr>
            <p:cNvSpPr txBox="1"/>
            <p:nvPr/>
          </p:nvSpPr>
          <p:spPr bwMode="auto">
            <a:xfrm>
              <a:off x="635571" y="5038725"/>
              <a:ext cx="791662" cy="285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서버 </a:t>
              </a: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PC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556598-FE1A-4FA7-B3E5-95C685803CEE}"/>
                </a:ext>
              </a:extLst>
            </p:cNvPr>
            <p:cNvSpPr txBox="1"/>
            <p:nvPr/>
          </p:nvSpPr>
          <p:spPr bwMode="auto">
            <a:xfrm>
              <a:off x="2909100" y="5038725"/>
              <a:ext cx="948217" cy="285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서버 </a:t>
              </a: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UTM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CB76549-7021-4497-9F06-79DA3F598B24}"/>
                </a:ext>
              </a:extLst>
            </p:cNvPr>
            <p:cNvSpPr txBox="1"/>
            <p:nvPr/>
          </p:nvSpPr>
          <p:spPr bwMode="auto">
            <a:xfrm>
              <a:off x="5343665" y="5038725"/>
              <a:ext cx="948217" cy="285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내부 </a:t>
              </a: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UTM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873D4F-EF6E-46B5-9AE7-211A4976A496}"/>
                </a:ext>
              </a:extLst>
            </p:cNvPr>
            <p:cNvSpPr txBox="1"/>
            <p:nvPr/>
          </p:nvSpPr>
          <p:spPr bwMode="auto">
            <a:xfrm>
              <a:off x="7792605" y="5038725"/>
              <a:ext cx="791662" cy="285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내부 </a:t>
              </a: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PC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72DD94-0F21-4D82-9A66-216341D5FC3D}"/>
                </a:ext>
              </a:extLst>
            </p:cNvPr>
            <p:cNvSpPr txBox="1"/>
            <p:nvPr/>
          </p:nvSpPr>
          <p:spPr bwMode="auto">
            <a:xfrm>
              <a:off x="2494865" y="3987661"/>
              <a:ext cx="467218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eth0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03C15-0FD4-4DEC-8C63-D79587FA8A02}"/>
                </a:ext>
              </a:extLst>
            </p:cNvPr>
            <p:cNvSpPr txBox="1"/>
            <p:nvPr/>
          </p:nvSpPr>
          <p:spPr bwMode="auto">
            <a:xfrm>
              <a:off x="3856713" y="3987661"/>
              <a:ext cx="467218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eth1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1A03D-8087-4174-9849-D584CE2709BF}"/>
                </a:ext>
              </a:extLst>
            </p:cNvPr>
            <p:cNvSpPr txBox="1"/>
            <p:nvPr/>
          </p:nvSpPr>
          <p:spPr bwMode="auto">
            <a:xfrm>
              <a:off x="4786960" y="3987661"/>
              <a:ext cx="46512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eth1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3C656-07AD-43CC-868D-6B4C9A923C03}"/>
                </a:ext>
              </a:extLst>
            </p:cNvPr>
            <p:cNvSpPr txBox="1"/>
            <p:nvPr/>
          </p:nvSpPr>
          <p:spPr bwMode="auto">
            <a:xfrm>
              <a:off x="6215852" y="3987661"/>
              <a:ext cx="46512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eth0</a:t>
              </a: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pic>
        <p:nvPicPr>
          <p:cNvPr id="62" name="Picture 2">
            <a:extLst>
              <a:ext uri="{FF2B5EF4-FFF2-40B4-BE49-F238E27FC236}">
                <a16:creationId xmlns:a16="http://schemas.microsoft.com/office/drawing/2014/main" id="{DE8C2989-6A7A-494A-954A-B8F3B885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0438" y="2398713"/>
            <a:ext cx="19288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모서리가 둥근 사각형 설명선 59">
            <a:extLst>
              <a:ext uri="{FF2B5EF4-FFF2-40B4-BE49-F238E27FC236}">
                <a16:creationId xmlns:a16="http://schemas.microsoft.com/office/drawing/2014/main" id="{AF4CCF6F-E720-400D-BE12-EAB6AA9D4138}"/>
              </a:ext>
            </a:extLst>
          </p:cNvPr>
          <p:cNvSpPr/>
          <p:nvPr/>
        </p:nvSpPr>
        <p:spPr>
          <a:xfrm>
            <a:off x="5143504" y="1285860"/>
            <a:ext cx="1143008" cy="448724"/>
          </a:xfrm>
          <a:prstGeom prst="wedgeRoundRectCallout">
            <a:avLst>
              <a:gd name="adj1" fmla="val -32174"/>
              <a:gd name="adj2" fmla="val 139413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172.16.10.1</a:t>
            </a:r>
          </a:p>
        </p:txBody>
      </p:sp>
      <p:sp>
        <p:nvSpPr>
          <p:cNvPr id="64" name="모서리가 둥근 사각형 설명선 60">
            <a:extLst>
              <a:ext uri="{FF2B5EF4-FFF2-40B4-BE49-F238E27FC236}">
                <a16:creationId xmlns:a16="http://schemas.microsoft.com/office/drawing/2014/main" id="{C3734642-6442-422D-A1CB-154D6BD32DDE}"/>
              </a:ext>
            </a:extLst>
          </p:cNvPr>
          <p:cNvSpPr/>
          <p:nvPr/>
        </p:nvSpPr>
        <p:spPr>
          <a:xfrm>
            <a:off x="3357554" y="1285860"/>
            <a:ext cx="1143008" cy="448724"/>
          </a:xfrm>
          <a:prstGeom prst="wedgeRoundRectCallout">
            <a:avLst>
              <a:gd name="adj1" fmla="val -32174"/>
              <a:gd name="adj2" fmla="val 139413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172.16.1.1</a:t>
            </a:r>
          </a:p>
        </p:txBody>
      </p:sp>
      <p:sp>
        <p:nvSpPr>
          <p:cNvPr id="65" name="폭발 1 61">
            <a:extLst>
              <a:ext uri="{FF2B5EF4-FFF2-40B4-BE49-F238E27FC236}">
                <a16:creationId xmlns:a16="http://schemas.microsoft.com/office/drawing/2014/main" id="{D19EDC93-E94B-487F-B4A1-1DBA3CF7F217}"/>
              </a:ext>
            </a:extLst>
          </p:cNvPr>
          <p:cNvSpPr/>
          <p:nvPr/>
        </p:nvSpPr>
        <p:spPr>
          <a:xfrm>
            <a:off x="3857625" y="2184400"/>
            <a:ext cx="1214438" cy="785813"/>
          </a:xfrm>
          <a:prstGeom prst="irregularSeal1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encrypt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D15B32FE-8994-4253-BC92-480B0A42C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18103"/>
              </p:ext>
            </p:extLst>
          </p:nvPr>
        </p:nvGraphicFramePr>
        <p:xfrm>
          <a:off x="4929188" y="3452813"/>
          <a:ext cx="4070365" cy="2976142"/>
        </p:xfrm>
        <a:graphic>
          <a:graphicData uri="http://schemas.openxmlformats.org/drawingml/2006/table">
            <a:tbl>
              <a:tblPr firstRow="1" bandRow="1"/>
              <a:tblGrid>
                <a:gridCol w="199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37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지점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11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interface eix0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destination 200.200.200.1</a:t>
                      </a:r>
                      <a:endParaRPr lang="en-US" altLang="ko-KR" sz="8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eix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source eth1</a:t>
                      </a:r>
                    </a:p>
                    <a:p>
                      <a:pPr algn="l" fontAlgn="ctr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eix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dpd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-timeout 5</a:t>
                      </a:r>
                    </a:p>
                    <a:p>
                      <a:pPr algn="l" fontAlgn="ctr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ip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address 172.16.10.1/24</a:t>
                      </a:r>
                    </a:p>
                    <a:p>
                      <a:pPr algn="l" fontAlgn="ctr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!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security parameters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remote-secret test id-type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fqdn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id center-1 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crypto tunnel branch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priority 255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local-identity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fqdn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branch-1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local-secret test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transforms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esp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aes-128 sha1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ipsec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-mode transport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source 200.200.200.2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destination 200.200.200.1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protocol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etherip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enable 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ip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+mn-cs"/>
                        </a:rPr>
                        <a:t> route 10.10.10.0/24 172.16.1.1</a:t>
                      </a:r>
                      <a:endParaRPr lang="en-US" altLang="ko-KR" sz="800" b="1" i="0" u="none" strike="noStrike" kern="1200" dirty="0">
                        <a:solidFill>
                          <a:srgbClr val="0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228600" indent="-228600" algn="l" fontAlgn="ctr">
                        <a:buNone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(1) : EIX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인터페이스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(2)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센터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WAN IP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(3)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지점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WAN IP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또는 인터페이스</a:t>
                      </a: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(4) : EIX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DPD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(5)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센터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EIX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터널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IP</a:t>
                      </a: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(6) :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센터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local-identity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값</a:t>
                      </a:r>
                      <a:endParaRPr lang="en-US" altLang="ko-KR" sz="800" b="1" i="0" u="none" strike="noStrike" kern="1200" baseline="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(7)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지점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IPsec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설정</a:t>
                      </a: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(8) : VPN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설정 객체 우선 순위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(9)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지점 인증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Key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값</a:t>
                      </a: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로컬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ID</a:t>
                      </a: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(10) :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센터 인증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Key </a:t>
                      </a:r>
                      <a:r>
                        <a:rPr lang="ko-KR" altLang="en-US" sz="800" b="1" i="0" u="none" strike="noStrike" baseline="0" dirty="0" err="1">
                          <a:solidFill>
                            <a:srgbClr val="C00000"/>
                          </a:solidFill>
                          <a:latin typeface="맑은 고딕"/>
                        </a:rPr>
                        <a:t>그룹명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로컬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secret)</a:t>
                      </a: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(11)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암호화 종류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(12) : IPsec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Transport Mode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(13)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: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지점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WAN IP </a:t>
                      </a:r>
                    </a:p>
                    <a:p>
                      <a:pPr algn="l" fontAlgn="ctr"/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(14) :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센터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WAN IP</a:t>
                      </a:r>
                      <a:b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</a:b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(15) : EIX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패킷만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VPN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암호화</a:t>
                      </a:r>
                      <a:endParaRPr lang="en-US" altLang="ko-KR" sz="800" b="1" i="0" u="none" strike="noStrike" baseline="0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(16) :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동작 시작</a:t>
                      </a:r>
                      <a:endParaRPr lang="en-US" altLang="ko-KR" sz="800" b="1" i="0" u="none" strike="noStrike" baseline="0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endParaRPr lang="en-US" altLang="ko-KR" sz="800" b="1" i="0" u="none" strike="noStrike" kern="1200" baseline="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(17) :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센터 지점간 통신 하기 위한 라우팅</a:t>
                      </a:r>
                      <a:endParaRPr lang="en-US" altLang="ko-KR" sz="800" b="1" i="0" u="none" strike="noStrike" baseline="0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F72AED3B-137B-4CB4-8E27-9E98526A1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66177"/>
              </p:ext>
            </p:extLst>
          </p:nvPr>
        </p:nvGraphicFramePr>
        <p:xfrm>
          <a:off x="642938" y="3452813"/>
          <a:ext cx="3992545" cy="2854222"/>
        </p:xfrm>
        <a:graphic>
          <a:graphicData uri="http://schemas.openxmlformats.org/drawingml/2006/table">
            <a:tbl>
              <a:tblPr firstRow="1" bandRow="1"/>
              <a:tblGrid>
                <a:gridCol w="1992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37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latin typeface="+mn-ea"/>
                          <a:ea typeface="+mn-ea"/>
                        </a:rPr>
                        <a:t>센터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11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interface eix0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source eth1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eix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dpd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-timeout 5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address 172.16.1.1/24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security parameters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remote-secret test id-type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fqdn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id branch-1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crypto tunnel center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priority 255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local-identity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fqdn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center-1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local-secret test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transforms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esp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aes-128 sha1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ipsec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-mode transport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source  200.200.200.1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destination any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protocol </a:t>
                      </a: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etherip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8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enable</a:t>
                      </a:r>
                    </a:p>
                    <a:p>
                      <a:pPr algn="l" fontAlgn="ctr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!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route 192.168.1.0/24 172.16.10.1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228600" indent="-228600" algn="l" fontAlgn="ctr">
                        <a:buNone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(1) : EIX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인터페이스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(2)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센터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WAN IP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또는 인터페이스</a:t>
                      </a: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(3) : EIX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DPD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(4) : </a:t>
                      </a:r>
                      <a:r>
                        <a:rPr lang="ko-KR" altLang="en-US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센터 </a:t>
                      </a:r>
                      <a:r>
                        <a:rPr lang="en-US" altLang="ko-KR" sz="800" b="1" i="0" u="none" strike="noStrike" dirty="0">
                          <a:solidFill>
                            <a:srgbClr val="C00000"/>
                          </a:solidFill>
                          <a:latin typeface="맑은 고딕"/>
                        </a:rPr>
                        <a:t>EIX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터널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IP</a:t>
                      </a: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(5) :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지점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local-identity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값</a:t>
                      </a:r>
                      <a:endParaRPr lang="en-US" altLang="ko-KR" sz="800" b="1" i="0" u="none" strike="noStrike" kern="1200" baseline="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fontAlgn="ctr">
                        <a:buNone/>
                      </a:pPr>
                      <a:endParaRPr lang="en-US" altLang="ko-KR" sz="800" b="1" i="0" u="none" strike="noStrike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(6) :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센터 </a:t>
                      </a: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IPsec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설정</a:t>
                      </a: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(7) : VPN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설정 객체 우선 순위</a:t>
                      </a:r>
                      <a:endParaRPr lang="ko-KR" altLang="en-US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(8) :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센터 인증 </a:t>
                      </a: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Key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값</a:t>
                      </a: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로컬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ID</a:t>
                      </a: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(9) :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지점 인증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Key </a:t>
                      </a:r>
                      <a:r>
                        <a:rPr lang="ko-KR" altLang="en-US" sz="800" b="1" i="0" u="none" strike="noStrike" kern="1200" baseline="0" dirty="0" err="1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그룹명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로컬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secret)</a:t>
                      </a:r>
                      <a:endParaRPr lang="en-US" altLang="ko-KR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(10) : </a:t>
                      </a:r>
                      <a:r>
                        <a:rPr lang="ko-KR" altLang="en-US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암호화 종류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(11) : IPsec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Transport Mode</a:t>
                      </a:r>
                      <a:endParaRPr lang="ko-KR" altLang="en-US" sz="800" b="1" i="0" u="none" strike="noStrike" kern="1200" dirty="0">
                        <a:solidFill>
                          <a:srgbClr val="C00000"/>
                        </a:solidFill>
                        <a:latin typeface="+mn-ea"/>
                        <a:ea typeface="맑은 고딕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kern="120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(12)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 :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센터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WAN IP </a:t>
                      </a:r>
                    </a:p>
                    <a:p>
                      <a:pPr algn="l" fontAlgn="ctr"/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(13) :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지점 통신 할 대역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any</a:t>
                      </a:r>
                    </a:p>
                    <a:p>
                      <a:pPr algn="l" fontAlgn="ctr"/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(14) : EIX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패킷만 </a:t>
                      </a:r>
                      <a:r>
                        <a:rPr lang="en-US" altLang="ko-KR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VPN </a:t>
                      </a:r>
                      <a:r>
                        <a:rPr lang="ko-KR" altLang="en-US" sz="8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맑은 고딕"/>
                          <a:cs typeface="+mn-cs"/>
                        </a:rPr>
                        <a:t>암호화</a:t>
                      </a:r>
                      <a:b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(15) :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동작 시작</a:t>
                      </a:r>
                      <a:endParaRPr lang="en-US" altLang="ko-KR" sz="800" b="1" i="0" u="none" strike="noStrike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fontAlgn="ctr"/>
                      <a:endParaRPr lang="en-US" altLang="ko-KR" sz="800" b="1" i="0" u="none" strike="noStrike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(16) : </a:t>
                      </a:r>
                      <a:r>
                        <a:rPr lang="ko-KR" altLang="en-US" sz="800" b="1" i="0" u="none" strike="noStrike" baseline="0" dirty="0">
                          <a:solidFill>
                            <a:srgbClr val="C00000"/>
                          </a:solidFill>
                          <a:latin typeface="맑은 고딕"/>
                        </a:rPr>
                        <a:t>센터 지점간 통신 하기 위한 라우팅</a:t>
                      </a:r>
                      <a:endParaRPr lang="en-US" altLang="ko-KR" sz="800" b="1" i="0" u="none" strike="noStrike" baseline="0" dirty="0">
                        <a:solidFill>
                          <a:srgbClr val="C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0ECDA6-F973-4F07-9EB5-02914925155B}"/>
              </a:ext>
            </a:extLst>
          </p:cNvPr>
          <p:cNvSpPr/>
          <p:nvPr/>
        </p:nvSpPr>
        <p:spPr>
          <a:xfrm>
            <a:off x="428625" y="1285875"/>
            <a:ext cx="15408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dirty="0">
                <a:latin typeface="+mn-ea"/>
                <a:cs typeface="Tahoma" pitchFamily="34" charset="0"/>
              </a:rPr>
              <a:t>◆ 구성 및 설정</a:t>
            </a:r>
            <a:endParaRPr lang="en-US" altLang="ko-KR" sz="1500" b="1" dirty="0">
              <a:latin typeface="+mn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6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8-4 EIX VPN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(Multi-EIX)</a:t>
            </a:r>
          </a:p>
        </p:txBody>
      </p:sp>
      <p:grpSp>
        <p:nvGrpSpPr>
          <p:cNvPr id="39" name="그룹 36">
            <a:extLst>
              <a:ext uri="{FF2B5EF4-FFF2-40B4-BE49-F238E27FC236}">
                <a16:creationId xmlns:a16="http://schemas.microsoft.com/office/drawing/2014/main" id="{3CCAD00B-6A85-4C15-9070-49EB26861DD7}"/>
              </a:ext>
            </a:extLst>
          </p:cNvPr>
          <p:cNvGrpSpPr>
            <a:grpSpLocks/>
          </p:cNvGrpSpPr>
          <p:nvPr/>
        </p:nvGrpSpPr>
        <p:grpSpPr bwMode="auto">
          <a:xfrm>
            <a:off x="1672248" y="1795083"/>
            <a:ext cx="6091238" cy="2971600"/>
            <a:chOff x="623895" y="3500438"/>
            <a:chExt cx="8039093" cy="3677497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AC212C3-495E-4943-AF5D-94D15FCBED95}"/>
                </a:ext>
              </a:extLst>
            </p:cNvPr>
            <p:cNvCxnSpPr/>
            <p:nvPr/>
          </p:nvCxnSpPr>
          <p:spPr bwMode="auto">
            <a:xfrm rot="10800000">
              <a:off x="1570903" y="4431662"/>
              <a:ext cx="6145077" cy="0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8068CB34-419E-4FA4-937E-AE37A8634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66405" y="3824363"/>
              <a:ext cx="816137" cy="121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05AD7007-C5AA-4B8A-B160-4A74FF945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9255" y="3824363"/>
              <a:ext cx="816137" cy="121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C398DF98-B806-4489-8E00-A599954CD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895" y="3973614"/>
              <a:ext cx="947731" cy="916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955BB0E0-8CFF-4A70-9625-3C648F6EE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15257" y="3973614"/>
              <a:ext cx="947731" cy="916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AF9D05-3B83-4E01-89E3-F72FAA756F05}"/>
                </a:ext>
              </a:extLst>
            </p:cNvPr>
            <p:cNvSpPr txBox="1"/>
            <p:nvPr/>
          </p:nvSpPr>
          <p:spPr bwMode="auto">
            <a:xfrm>
              <a:off x="3643007" y="3500438"/>
              <a:ext cx="1254994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200.200.200.0/30</a:t>
              </a: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CBA817-761C-4B26-81AB-D92C5E11B91A}"/>
                </a:ext>
              </a:extLst>
            </p:cNvPr>
            <p:cNvSpPr txBox="1"/>
            <p:nvPr/>
          </p:nvSpPr>
          <p:spPr bwMode="auto">
            <a:xfrm>
              <a:off x="6144617" y="3500438"/>
              <a:ext cx="109995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192.168.1.0/24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563649-C242-448D-9901-B109E539679C}"/>
                </a:ext>
              </a:extLst>
            </p:cNvPr>
            <p:cNvSpPr txBox="1"/>
            <p:nvPr/>
          </p:nvSpPr>
          <p:spPr bwMode="auto">
            <a:xfrm>
              <a:off x="1499668" y="3500438"/>
              <a:ext cx="1024529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10.10.10.0/24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418982-ED25-47A8-8A01-3C7898B33B7D}"/>
                </a:ext>
              </a:extLst>
            </p:cNvPr>
            <p:cNvSpPr txBox="1"/>
            <p:nvPr/>
          </p:nvSpPr>
          <p:spPr bwMode="auto">
            <a:xfrm>
              <a:off x="2710665" y="4669379"/>
              <a:ext cx="291227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E41CAF-C45C-43FF-B3C0-67C659B784C2}"/>
                </a:ext>
              </a:extLst>
            </p:cNvPr>
            <p:cNvSpPr txBox="1"/>
            <p:nvPr/>
          </p:nvSpPr>
          <p:spPr bwMode="auto">
            <a:xfrm>
              <a:off x="1428433" y="4669379"/>
              <a:ext cx="368746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.10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661CA7-009C-4772-9086-D160363C0EB0}"/>
                </a:ext>
              </a:extLst>
            </p:cNvPr>
            <p:cNvSpPr txBox="1"/>
            <p:nvPr/>
          </p:nvSpPr>
          <p:spPr bwMode="auto">
            <a:xfrm>
              <a:off x="3852523" y="4669379"/>
              <a:ext cx="293321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C03E73-1EA0-4AF2-93B3-EE328D8904FC}"/>
                </a:ext>
              </a:extLst>
            </p:cNvPr>
            <p:cNvSpPr txBox="1"/>
            <p:nvPr/>
          </p:nvSpPr>
          <p:spPr bwMode="auto">
            <a:xfrm>
              <a:off x="5071900" y="4669379"/>
              <a:ext cx="291225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.2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36CC96-3D69-4C30-BA3C-8DC39E7A720B}"/>
                </a:ext>
              </a:extLst>
            </p:cNvPr>
            <p:cNvSpPr txBox="1"/>
            <p:nvPr/>
          </p:nvSpPr>
          <p:spPr bwMode="auto">
            <a:xfrm>
              <a:off x="6215852" y="4669379"/>
              <a:ext cx="291225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C225F3-140D-4FFB-AF87-06642CB675BB}"/>
                </a:ext>
              </a:extLst>
            </p:cNvPr>
            <p:cNvSpPr txBox="1"/>
            <p:nvPr/>
          </p:nvSpPr>
          <p:spPr bwMode="auto">
            <a:xfrm>
              <a:off x="7296950" y="4669379"/>
              <a:ext cx="370841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.50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CE11C69-8716-48A5-9C3A-4AA6BD6CFCB0}"/>
                </a:ext>
              </a:extLst>
            </p:cNvPr>
            <p:cNvSpPr txBox="1"/>
            <p:nvPr/>
          </p:nvSpPr>
          <p:spPr bwMode="auto">
            <a:xfrm>
              <a:off x="663704" y="5038725"/>
              <a:ext cx="735397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서버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AF019F-B440-449D-925B-3D6124E4DD1B}"/>
                </a:ext>
              </a:extLst>
            </p:cNvPr>
            <p:cNvSpPr txBox="1"/>
            <p:nvPr/>
          </p:nvSpPr>
          <p:spPr bwMode="auto">
            <a:xfrm>
              <a:off x="3014462" y="5038725"/>
              <a:ext cx="737493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서버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UTM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DAB583-9C23-4824-889E-55D56CCD81BA}"/>
                </a:ext>
              </a:extLst>
            </p:cNvPr>
            <p:cNvSpPr txBox="1"/>
            <p:nvPr/>
          </p:nvSpPr>
          <p:spPr bwMode="auto">
            <a:xfrm>
              <a:off x="5453217" y="5038725"/>
              <a:ext cx="729112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내부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UTM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B665EA-E46A-4B1F-8669-B333408C9D50}"/>
                </a:ext>
              </a:extLst>
            </p:cNvPr>
            <p:cNvSpPr txBox="1"/>
            <p:nvPr/>
          </p:nvSpPr>
          <p:spPr bwMode="auto">
            <a:xfrm>
              <a:off x="7824928" y="5038725"/>
              <a:ext cx="727017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내부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B)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41B5FA-5533-41F3-944F-26628D654FE4}"/>
                </a:ext>
              </a:extLst>
            </p:cNvPr>
            <p:cNvSpPr txBox="1"/>
            <p:nvPr/>
          </p:nvSpPr>
          <p:spPr bwMode="auto">
            <a:xfrm>
              <a:off x="2494865" y="3987661"/>
              <a:ext cx="467218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eth0</a:t>
              </a: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C3C4E6-8E2F-466A-AFE4-700C9145A0D1}"/>
                </a:ext>
              </a:extLst>
            </p:cNvPr>
            <p:cNvSpPr txBox="1"/>
            <p:nvPr/>
          </p:nvSpPr>
          <p:spPr bwMode="auto">
            <a:xfrm>
              <a:off x="3856713" y="3987661"/>
              <a:ext cx="467218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eth1</a:t>
              </a: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A5D2C5-7482-4A8F-948A-FB2FC50D41C5}"/>
                </a:ext>
              </a:extLst>
            </p:cNvPr>
            <p:cNvSpPr txBox="1"/>
            <p:nvPr/>
          </p:nvSpPr>
          <p:spPr bwMode="auto">
            <a:xfrm>
              <a:off x="4786960" y="3987661"/>
              <a:ext cx="46512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F9E7F6-F823-47DF-ADFA-23AB89584342}"/>
                </a:ext>
              </a:extLst>
            </p:cNvPr>
            <p:cNvSpPr txBox="1"/>
            <p:nvPr/>
          </p:nvSpPr>
          <p:spPr bwMode="auto">
            <a:xfrm>
              <a:off x="6215852" y="3987661"/>
              <a:ext cx="46512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eth0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322CF0B-91B6-4EED-AC1E-95161C8B6B37}"/>
                </a:ext>
              </a:extLst>
            </p:cNvPr>
            <p:cNvCxnSpPr/>
            <p:nvPr/>
          </p:nvCxnSpPr>
          <p:spPr bwMode="auto">
            <a:xfrm>
              <a:off x="4631142" y="4431662"/>
              <a:ext cx="13740" cy="2746273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63" name="모서리가 둥근 사각형 설명선 41">
            <a:extLst>
              <a:ext uri="{FF2B5EF4-FFF2-40B4-BE49-F238E27FC236}">
                <a16:creationId xmlns:a16="http://schemas.microsoft.com/office/drawing/2014/main" id="{370F2767-CC9B-4186-A97D-74BCA1FB10DD}"/>
              </a:ext>
            </a:extLst>
          </p:cNvPr>
          <p:cNvSpPr/>
          <p:nvPr/>
        </p:nvSpPr>
        <p:spPr>
          <a:xfrm>
            <a:off x="5406052" y="1295004"/>
            <a:ext cx="1143008" cy="448724"/>
          </a:xfrm>
          <a:prstGeom prst="wedgeRoundRectCallout">
            <a:avLst>
              <a:gd name="adj1" fmla="val -32174"/>
              <a:gd name="adj2" fmla="val 139413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172.16.10.1</a:t>
            </a:r>
          </a:p>
        </p:txBody>
      </p:sp>
      <p:sp>
        <p:nvSpPr>
          <p:cNvPr id="64" name="모서리가 둥근 사각형 설명선 42">
            <a:extLst>
              <a:ext uri="{FF2B5EF4-FFF2-40B4-BE49-F238E27FC236}">
                <a16:creationId xmlns:a16="http://schemas.microsoft.com/office/drawing/2014/main" id="{5A434957-47F2-4FDB-97F7-0E276DC34BB1}"/>
              </a:ext>
            </a:extLst>
          </p:cNvPr>
          <p:cNvSpPr/>
          <p:nvPr/>
        </p:nvSpPr>
        <p:spPr>
          <a:xfrm>
            <a:off x="3620102" y="1295004"/>
            <a:ext cx="1143008" cy="448724"/>
          </a:xfrm>
          <a:prstGeom prst="wedgeRoundRectCallout">
            <a:avLst>
              <a:gd name="adj1" fmla="val -32174"/>
              <a:gd name="adj2" fmla="val 139413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172.16.1.1</a:t>
            </a:r>
          </a:p>
        </p:txBody>
      </p:sp>
      <p:grpSp>
        <p:nvGrpSpPr>
          <p:cNvPr id="65" name="그룹 36">
            <a:extLst>
              <a:ext uri="{FF2B5EF4-FFF2-40B4-BE49-F238E27FC236}">
                <a16:creationId xmlns:a16="http://schemas.microsoft.com/office/drawing/2014/main" id="{AAA104F3-8229-42A6-A649-5E331324AA10}"/>
              </a:ext>
            </a:extLst>
          </p:cNvPr>
          <p:cNvGrpSpPr>
            <a:grpSpLocks/>
          </p:cNvGrpSpPr>
          <p:nvPr/>
        </p:nvGrpSpPr>
        <p:grpSpPr bwMode="auto">
          <a:xfrm>
            <a:off x="1717491" y="4014208"/>
            <a:ext cx="6091238" cy="1541462"/>
            <a:chOff x="623895" y="3500438"/>
            <a:chExt cx="8039093" cy="1907633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722F24A-99F4-46A4-A97C-84CDC5D0CCD7}"/>
                </a:ext>
              </a:extLst>
            </p:cNvPr>
            <p:cNvCxnSpPr/>
            <p:nvPr/>
          </p:nvCxnSpPr>
          <p:spPr bwMode="auto">
            <a:xfrm rot="10800000">
              <a:off x="1570903" y="4431662"/>
              <a:ext cx="6145077" cy="0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5CC03F98-8851-4DA8-BB14-9B497ACB2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66405" y="3824363"/>
              <a:ext cx="816137" cy="121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6873640C-0CEC-43C5-85E7-8624C525A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9255" y="3824363"/>
              <a:ext cx="816137" cy="121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390B177A-5228-4CF7-AA41-6DEDBA0D7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895" y="3973614"/>
              <a:ext cx="947731" cy="916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3">
              <a:extLst>
                <a:ext uri="{FF2B5EF4-FFF2-40B4-BE49-F238E27FC236}">
                  <a16:creationId xmlns:a16="http://schemas.microsoft.com/office/drawing/2014/main" id="{9AEC0BDD-E78C-4A6A-BF09-2271BA9AC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15257" y="3973614"/>
              <a:ext cx="947731" cy="916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27CF32C-2A5A-4302-B3E3-2B77466E2579}"/>
                </a:ext>
              </a:extLst>
            </p:cNvPr>
            <p:cNvSpPr txBox="1"/>
            <p:nvPr/>
          </p:nvSpPr>
          <p:spPr bwMode="auto">
            <a:xfrm>
              <a:off x="3643007" y="3500438"/>
              <a:ext cx="1254994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200.200.200.0/30</a:t>
              </a: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E215933-DC33-49EA-92BA-13EAB126861A}"/>
                </a:ext>
              </a:extLst>
            </p:cNvPr>
            <p:cNvSpPr txBox="1"/>
            <p:nvPr/>
          </p:nvSpPr>
          <p:spPr bwMode="auto">
            <a:xfrm>
              <a:off x="6144617" y="3500438"/>
              <a:ext cx="109995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192.168.1.0/24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565D01-AA99-4053-A4FF-434EA444F2CA}"/>
                </a:ext>
              </a:extLst>
            </p:cNvPr>
            <p:cNvSpPr txBox="1"/>
            <p:nvPr/>
          </p:nvSpPr>
          <p:spPr bwMode="auto">
            <a:xfrm>
              <a:off x="1499668" y="3500438"/>
              <a:ext cx="1024529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10.10.10.0/24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F0D88A-0A7B-4935-BC07-C59E35431C7F}"/>
                </a:ext>
              </a:extLst>
            </p:cNvPr>
            <p:cNvSpPr txBox="1"/>
            <p:nvPr/>
          </p:nvSpPr>
          <p:spPr bwMode="auto">
            <a:xfrm>
              <a:off x="2710665" y="4669379"/>
              <a:ext cx="291227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46E8D7-22C7-45DA-BE11-D79D52432EB6}"/>
                </a:ext>
              </a:extLst>
            </p:cNvPr>
            <p:cNvSpPr txBox="1"/>
            <p:nvPr/>
          </p:nvSpPr>
          <p:spPr bwMode="auto">
            <a:xfrm>
              <a:off x="1428433" y="4669379"/>
              <a:ext cx="368746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.10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9F245C-5484-4B5F-BDC4-39D4EA1A6147}"/>
                </a:ext>
              </a:extLst>
            </p:cNvPr>
            <p:cNvSpPr txBox="1"/>
            <p:nvPr/>
          </p:nvSpPr>
          <p:spPr bwMode="auto">
            <a:xfrm>
              <a:off x="3852523" y="4669379"/>
              <a:ext cx="385465" cy="323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.3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A80BA91-1D5A-405A-B81E-76F7A5B7DD06}"/>
                </a:ext>
              </a:extLst>
            </p:cNvPr>
            <p:cNvSpPr txBox="1"/>
            <p:nvPr/>
          </p:nvSpPr>
          <p:spPr bwMode="auto">
            <a:xfrm>
              <a:off x="5071900" y="4669379"/>
              <a:ext cx="385465" cy="323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.4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BDCD70-90CC-47B4-AF5A-5FD9EF1D0990}"/>
                </a:ext>
              </a:extLst>
            </p:cNvPr>
            <p:cNvSpPr txBox="1"/>
            <p:nvPr/>
          </p:nvSpPr>
          <p:spPr bwMode="auto">
            <a:xfrm>
              <a:off x="6215852" y="4669379"/>
              <a:ext cx="291225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56396CC-3A98-4189-9E9E-2F6C6927B6F8}"/>
                </a:ext>
              </a:extLst>
            </p:cNvPr>
            <p:cNvSpPr txBox="1"/>
            <p:nvPr/>
          </p:nvSpPr>
          <p:spPr bwMode="auto">
            <a:xfrm>
              <a:off x="7296950" y="4669379"/>
              <a:ext cx="370841" cy="2612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.50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B5DC7BE-80A1-42DF-A98E-202979719A11}"/>
                </a:ext>
              </a:extLst>
            </p:cNvPr>
            <p:cNvSpPr txBox="1"/>
            <p:nvPr/>
          </p:nvSpPr>
          <p:spPr bwMode="auto">
            <a:xfrm>
              <a:off x="663704" y="5038725"/>
              <a:ext cx="735397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서버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1106645-2ABA-46F7-B5CD-11D598A60AF7}"/>
                </a:ext>
              </a:extLst>
            </p:cNvPr>
            <p:cNvSpPr txBox="1"/>
            <p:nvPr/>
          </p:nvSpPr>
          <p:spPr bwMode="auto">
            <a:xfrm>
              <a:off x="3748053" y="4991563"/>
              <a:ext cx="737493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서버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UTM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37570E7-FAB9-4814-8F57-CEA381CFB1F2}"/>
                </a:ext>
              </a:extLst>
            </p:cNvPr>
            <p:cNvSpPr txBox="1"/>
            <p:nvPr/>
          </p:nvSpPr>
          <p:spPr bwMode="auto">
            <a:xfrm>
              <a:off x="6011680" y="5007497"/>
              <a:ext cx="729112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내부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UTM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B)</a:t>
              </a:r>
              <a:endPara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0C333C8-36B1-4BD8-8EEF-A6767728F76E}"/>
                </a:ext>
              </a:extLst>
            </p:cNvPr>
            <p:cNvSpPr txBox="1"/>
            <p:nvPr/>
          </p:nvSpPr>
          <p:spPr bwMode="auto">
            <a:xfrm>
              <a:off x="7824928" y="5038725"/>
              <a:ext cx="727017" cy="3693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내부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교육생 </a:t>
              </a:r>
              <a:r>
                <a:rPr kumimoji="1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B)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4409A9-6331-4862-B015-3E43D3755B35}"/>
                </a:ext>
              </a:extLst>
            </p:cNvPr>
            <p:cNvSpPr txBox="1"/>
            <p:nvPr/>
          </p:nvSpPr>
          <p:spPr bwMode="auto">
            <a:xfrm>
              <a:off x="2494865" y="3987661"/>
              <a:ext cx="467218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eth0</a:t>
              </a: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26D8AE-ACF3-4D93-AE0A-F8B747243153}"/>
                </a:ext>
              </a:extLst>
            </p:cNvPr>
            <p:cNvSpPr txBox="1"/>
            <p:nvPr/>
          </p:nvSpPr>
          <p:spPr bwMode="auto">
            <a:xfrm>
              <a:off x="3856713" y="3987661"/>
              <a:ext cx="467218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eth1</a:t>
              </a: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AF30A6E-6BE2-4668-9BBE-2A91953C7974}"/>
                </a:ext>
              </a:extLst>
            </p:cNvPr>
            <p:cNvSpPr txBox="1"/>
            <p:nvPr/>
          </p:nvSpPr>
          <p:spPr bwMode="auto">
            <a:xfrm>
              <a:off x="4786960" y="3987661"/>
              <a:ext cx="46512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eth1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F0A4CD-1C2F-4542-BD0A-603C2B683417}"/>
                </a:ext>
              </a:extLst>
            </p:cNvPr>
            <p:cNvSpPr txBox="1"/>
            <p:nvPr/>
          </p:nvSpPr>
          <p:spPr bwMode="auto">
            <a:xfrm>
              <a:off x="6215852" y="3987661"/>
              <a:ext cx="465123" cy="2612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eth0</a:t>
              </a: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201DBAC8-2B6E-41A1-AF01-0E663B3A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0452" y="2451692"/>
            <a:ext cx="1454943" cy="19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모서리가 둥근 사각형 설명선 62">
            <a:extLst>
              <a:ext uri="{FF2B5EF4-FFF2-40B4-BE49-F238E27FC236}">
                <a16:creationId xmlns:a16="http://schemas.microsoft.com/office/drawing/2014/main" id="{E0D1A717-DB90-4497-B12C-81173B1FC314}"/>
              </a:ext>
            </a:extLst>
          </p:cNvPr>
          <p:cNvSpPr/>
          <p:nvPr/>
        </p:nvSpPr>
        <p:spPr>
          <a:xfrm>
            <a:off x="5451295" y="5725724"/>
            <a:ext cx="1143008" cy="448724"/>
          </a:xfrm>
          <a:prstGeom prst="wedgeRoundRectCallout">
            <a:avLst>
              <a:gd name="adj1" fmla="val -32936"/>
              <a:gd name="adj2" fmla="val -134231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172.16.10.1</a:t>
            </a:r>
          </a:p>
        </p:txBody>
      </p:sp>
      <p:sp>
        <p:nvSpPr>
          <p:cNvPr id="90" name="모서리가 둥근 사각형 설명선 63">
            <a:extLst>
              <a:ext uri="{FF2B5EF4-FFF2-40B4-BE49-F238E27FC236}">
                <a16:creationId xmlns:a16="http://schemas.microsoft.com/office/drawing/2014/main" id="{8A1DE916-46BE-419E-B402-B1ACB35169A4}"/>
              </a:ext>
            </a:extLst>
          </p:cNvPr>
          <p:cNvSpPr/>
          <p:nvPr/>
        </p:nvSpPr>
        <p:spPr>
          <a:xfrm>
            <a:off x="3665345" y="5725724"/>
            <a:ext cx="1143008" cy="448724"/>
          </a:xfrm>
          <a:prstGeom prst="wedgeRoundRectCallout">
            <a:avLst>
              <a:gd name="adj1" fmla="val -32936"/>
              <a:gd name="adj2" fmla="val -141994"/>
              <a:gd name="adj3" fmla="val 16667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172.16.1.1</a:t>
            </a: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3986A34E-151D-4C99-9544-20E5431C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7677" y="4677772"/>
            <a:ext cx="1454943" cy="19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AF35D467-3EA8-4F33-9402-5B2BC94EA113}"/>
              </a:ext>
            </a:extLst>
          </p:cNvPr>
          <p:cNvSpPr/>
          <p:nvPr/>
        </p:nvSpPr>
        <p:spPr>
          <a:xfrm>
            <a:off x="4377019" y="2432301"/>
            <a:ext cx="601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Tunnel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C0B158A-6342-4551-A99C-37B9008DE351}"/>
              </a:ext>
            </a:extLst>
          </p:cNvPr>
          <p:cNvSpPr/>
          <p:nvPr/>
        </p:nvSpPr>
        <p:spPr>
          <a:xfrm>
            <a:off x="4444299" y="4643572"/>
            <a:ext cx="601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Tunnel</a:t>
            </a:r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BE5FEFEB-9226-4C53-822C-5B515373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0504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4030686" y="2623189"/>
            <a:ext cx="789573" cy="1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2">
            <a:extLst>
              <a:ext uri="{FF2B5EF4-FFF2-40B4-BE49-F238E27FC236}">
                <a16:creationId xmlns:a16="http://schemas.microsoft.com/office/drawing/2014/main" id="{A4618914-9AF0-4801-90A9-827267B1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0504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3684339" y="3579317"/>
            <a:ext cx="2111103" cy="1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4A3FE57C-186B-41CA-BFAB-AD467DE4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0504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4653222" y="4532553"/>
            <a:ext cx="789573" cy="1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F11000-C82F-474D-A270-F216D7FEBC9C}"/>
              </a:ext>
            </a:extLst>
          </p:cNvPr>
          <p:cNvSpPr/>
          <p:nvPr/>
        </p:nvSpPr>
        <p:spPr>
          <a:xfrm rot="5400000">
            <a:off x="4449789" y="3446358"/>
            <a:ext cx="601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solidFill>
                  <a:prstClr val="black"/>
                </a:solidFill>
                <a:cs typeface="Tahoma" pitchFamily="34" charset="0"/>
              </a:rPr>
              <a:t>Tunnel</a:t>
            </a:r>
          </a:p>
        </p:txBody>
      </p:sp>
      <p:sp>
        <p:nvSpPr>
          <p:cNvPr id="98" name="모서리가 둥근 사각형 설명선 64">
            <a:extLst>
              <a:ext uri="{FF2B5EF4-FFF2-40B4-BE49-F238E27FC236}">
                <a16:creationId xmlns:a16="http://schemas.microsoft.com/office/drawing/2014/main" id="{CADBCAE7-39FC-4B4B-BC92-5052709CF57C}"/>
              </a:ext>
            </a:extLst>
          </p:cNvPr>
          <p:cNvSpPr/>
          <p:nvPr/>
        </p:nvSpPr>
        <p:spPr>
          <a:xfrm>
            <a:off x="2561248" y="3358478"/>
            <a:ext cx="1104097" cy="463641"/>
          </a:xfrm>
          <a:prstGeom prst="wedgeRoundRectCallout">
            <a:avLst>
              <a:gd name="adj1" fmla="val 53473"/>
              <a:gd name="adj2" fmla="val -197597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172.20.1.1</a:t>
            </a:r>
          </a:p>
        </p:txBody>
      </p:sp>
      <p:sp>
        <p:nvSpPr>
          <p:cNvPr id="99" name="모서리가 둥근 사각형 설명선 65">
            <a:extLst>
              <a:ext uri="{FF2B5EF4-FFF2-40B4-BE49-F238E27FC236}">
                <a16:creationId xmlns:a16="http://schemas.microsoft.com/office/drawing/2014/main" id="{E006304C-4513-4A12-9513-8639F1FC2491}"/>
              </a:ext>
            </a:extLst>
          </p:cNvPr>
          <p:cNvSpPr/>
          <p:nvPr/>
        </p:nvSpPr>
        <p:spPr>
          <a:xfrm>
            <a:off x="5385332" y="3548404"/>
            <a:ext cx="1104097" cy="463641"/>
          </a:xfrm>
          <a:prstGeom prst="wedgeRoundRectCallout">
            <a:avLst>
              <a:gd name="adj1" fmla="val -32501"/>
              <a:gd name="adj2" fmla="val 106688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172.20.1.11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18C747-F69A-4CFB-B522-AE5877AAEEFF}"/>
              </a:ext>
            </a:extLst>
          </p:cNvPr>
          <p:cNvSpPr/>
          <p:nvPr/>
        </p:nvSpPr>
        <p:spPr>
          <a:xfrm>
            <a:off x="413639" y="2338183"/>
            <a:ext cx="811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b="1">
                <a:solidFill>
                  <a:prstClr val="black"/>
                </a:solidFill>
                <a:cs typeface="Tahoma" pitchFamily="34" charset="0"/>
              </a:rPr>
              <a:t>A </a:t>
            </a:r>
            <a:r>
              <a:rPr kumimoji="1" lang="ko-KR" altLang="en-US" sz="1600" b="1">
                <a:solidFill>
                  <a:prstClr val="black"/>
                </a:solidFill>
                <a:cs typeface="Tahoma" pitchFamily="34" charset="0"/>
              </a:rPr>
              <a:t>그룹</a:t>
            </a:r>
            <a:endParaRPr kumimoji="1" lang="en-US" altLang="ko-KR" sz="16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9749E11-DF04-467B-8BA5-B34CCDB38A5F}"/>
              </a:ext>
            </a:extLst>
          </p:cNvPr>
          <p:cNvSpPr/>
          <p:nvPr/>
        </p:nvSpPr>
        <p:spPr>
          <a:xfrm>
            <a:off x="413639" y="455123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solidFill>
                  <a:prstClr val="black"/>
                </a:solidFill>
                <a:cs typeface="Tahoma" pitchFamily="34" charset="0"/>
              </a:rPr>
              <a:t>B </a:t>
            </a:r>
            <a:r>
              <a:rPr kumimoji="1" lang="ko-KR" altLang="en-US" sz="1600" b="1">
                <a:solidFill>
                  <a:prstClr val="black"/>
                </a:solidFill>
                <a:cs typeface="Tahoma" pitchFamily="34" charset="0"/>
              </a:rPr>
              <a:t>그룹</a:t>
            </a:r>
            <a:endParaRPr kumimoji="1" lang="en-US" altLang="ko-KR" sz="1600" b="1" dirty="0">
              <a:solidFill>
                <a:prstClr val="black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743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8-4 EIX VPN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(Multi-EIX)</a:t>
            </a:r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A7228107-36C8-4D3A-A5F9-7D1C0DB3B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03394"/>
              </p:ext>
            </p:extLst>
          </p:nvPr>
        </p:nvGraphicFramePr>
        <p:xfrm>
          <a:off x="107504" y="1180966"/>
          <a:ext cx="2808312" cy="3361690"/>
        </p:xfrm>
        <a:graphic>
          <a:graphicData uri="http://schemas.openxmlformats.org/drawingml/2006/table">
            <a:tbl>
              <a:tblPr/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센터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mode-type2   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B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기관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[1~255]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class-id &lt;1~255&gt;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dpd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172.20.1.1/24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Center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---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생략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기관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destination host 200.200.200.4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474E865-37A3-48E2-BDC2-92CA194A0C26}"/>
              </a:ext>
            </a:extLst>
          </p:cNvPr>
          <p:cNvSpPr/>
          <p:nvPr/>
        </p:nvSpPr>
        <p:spPr>
          <a:xfrm>
            <a:off x="1772874" y="1713546"/>
            <a:ext cx="392773" cy="100325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30E3737A-51EE-4FD9-9746-01BF29DBB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8923"/>
              </p:ext>
            </p:extLst>
          </p:nvPr>
        </p:nvGraphicFramePr>
        <p:xfrm>
          <a:off x="6372200" y="1124744"/>
          <a:ext cx="2664296" cy="2995930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지점 설정 정보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security parameters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mode-type2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remote-secret test id-type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id A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기관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 enable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interface eix[1~255]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destination 200.200.200.1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source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class-id &lt;1~255&gt;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eix dpd-timeout 10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address 172.20.1.11/24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crypto tunnel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priority 255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ike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-algorithms 3des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local-identity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fqdn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B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기관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local-secret test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transforms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esp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aes-128 sha1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-mode transport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source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destination host 200.200.200.1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protocol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etherip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enable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2CA725F-11B9-46EC-945C-EA45A735E7CC}"/>
              </a:ext>
            </a:extLst>
          </p:cNvPr>
          <p:cNvSpPr/>
          <p:nvPr/>
        </p:nvSpPr>
        <p:spPr>
          <a:xfrm>
            <a:off x="8003633" y="1643290"/>
            <a:ext cx="392773" cy="121393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4977C5C5-C837-4D66-88AE-C9F22F03D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27026"/>
              </p:ext>
            </p:extLst>
          </p:nvPr>
        </p:nvGraphicFramePr>
        <p:xfrm>
          <a:off x="89205" y="4805836"/>
          <a:ext cx="4410787" cy="1791516"/>
        </p:xfrm>
        <a:graphic>
          <a:graphicData uri="http://schemas.openxmlformats.org/drawingml/2006/table">
            <a:tbl>
              <a:tblPr/>
              <a:tblGrid>
                <a:gridCol w="4410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0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터널 확인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8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VForcer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# show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tunnel 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Interface eix0: 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Identity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6669.7842.16c0     172.16.1.11      up(1/1)          18:42:00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Interface eix10: 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Identity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6669.7855.3638     172.20.1.11       up(1/1)          18:40:26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0FCB5692-B5C4-4338-8DA5-8C3423D9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54184"/>
              </p:ext>
            </p:extLst>
          </p:nvPr>
        </p:nvGraphicFramePr>
        <p:xfrm>
          <a:off x="4499992" y="4805910"/>
          <a:ext cx="4536504" cy="1789102"/>
        </p:xfrm>
        <a:graphic>
          <a:graphicData uri="http://schemas.openxmlformats.org/drawingml/2006/table">
            <a:tbl>
              <a:tblPr/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0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맑은 고딕" pitchFamily="50" charset="-127"/>
                        </a:rPr>
                        <a:t>터널 확인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7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VForcer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# show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eix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tunnel 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Interface eix0: 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Identity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6669.7842.16c0     172.16.1.1      up(1/1)          18:42:00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Interface eix10: Total 1 tunnel.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Identity           Peer IP          Status           Uptime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6669.7855.3638     172.20.1.1       up(1/1)          18:40:26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8" name="그림 107">
            <a:extLst>
              <a:ext uri="{FF2B5EF4-FFF2-40B4-BE49-F238E27FC236}">
                <a16:creationId xmlns:a16="http://schemas.microsoft.com/office/drawing/2014/main" id="{790630FF-4855-4553-B670-4423F1A5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47" y="1209211"/>
            <a:ext cx="3352213" cy="2450395"/>
          </a:xfrm>
          <a:prstGeom prst="rect">
            <a:avLst/>
          </a:prstGeom>
        </p:spPr>
      </p:pic>
      <p:sp>
        <p:nvSpPr>
          <p:cNvPr id="109" name="모서리가 둥근 사각형 설명선 106">
            <a:extLst>
              <a:ext uri="{FF2B5EF4-FFF2-40B4-BE49-F238E27FC236}">
                <a16:creationId xmlns:a16="http://schemas.microsoft.com/office/drawing/2014/main" id="{651551D5-ABD6-4431-9195-1EFD6E6095DE}"/>
              </a:ext>
            </a:extLst>
          </p:cNvPr>
          <p:cNvSpPr/>
          <p:nvPr/>
        </p:nvSpPr>
        <p:spPr>
          <a:xfrm>
            <a:off x="3654913" y="2250588"/>
            <a:ext cx="845079" cy="282850"/>
          </a:xfrm>
          <a:prstGeom prst="wedgeRoundRectCallout">
            <a:avLst>
              <a:gd name="adj1" fmla="val -2174"/>
              <a:gd name="adj2" fmla="val -89837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172.20.1.1</a:t>
            </a:r>
          </a:p>
        </p:txBody>
      </p:sp>
      <p:sp>
        <p:nvSpPr>
          <p:cNvPr id="110" name="모서리가 둥근 사각형 설명선 107">
            <a:extLst>
              <a:ext uri="{FF2B5EF4-FFF2-40B4-BE49-F238E27FC236}">
                <a16:creationId xmlns:a16="http://schemas.microsoft.com/office/drawing/2014/main" id="{333EC94B-A271-4F9B-B696-5FFEE21E8474}"/>
              </a:ext>
            </a:extLst>
          </p:cNvPr>
          <p:cNvSpPr/>
          <p:nvPr/>
        </p:nvSpPr>
        <p:spPr>
          <a:xfrm>
            <a:off x="4986236" y="2250588"/>
            <a:ext cx="845079" cy="282850"/>
          </a:xfrm>
          <a:prstGeom prst="wedgeRoundRectCallout">
            <a:avLst>
              <a:gd name="adj1" fmla="val -43144"/>
              <a:gd name="adj2" fmla="val 111037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EIX Tunnel IP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172.20.1.11</a:t>
            </a:r>
          </a:p>
        </p:txBody>
      </p:sp>
      <p:cxnSp>
        <p:nvCxnSpPr>
          <p:cNvPr id="111" name="직선 화살표 연결선 17">
            <a:extLst>
              <a:ext uri="{FF2B5EF4-FFF2-40B4-BE49-F238E27FC236}">
                <a16:creationId xmlns:a16="http://schemas.microsoft.com/office/drawing/2014/main" id="{C66FA25A-C76C-4A39-8FB2-9E3D624AE09B}"/>
              </a:ext>
            </a:extLst>
          </p:cNvPr>
          <p:cNvCxnSpPr>
            <a:endCxn id="113" idx="3"/>
          </p:cNvCxnSpPr>
          <p:nvPr/>
        </p:nvCxnSpPr>
        <p:spPr>
          <a:xfrm rot="16200000" flipV="1">
            <a:off x="6905373" y="2884821"/>
            <a:ext cx="2055299" cy="926773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F59FD86-E54A-48E0-8C3A-E06CCECE36E7}"/>
              </a:ext>
            </a:extLst>
          </p:cNvPr>
          <p:cNvSpPr/>
          <p:nvPr/>
        </p:nvSpPr>
        <p:spPr>
          <a:xfrm>
            <a:off x="755576" y="2176463"/>
            <a:ext cx="432048" cy="14799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EBD51B6-A84E-478C-A533-76AB17CDFB1F}"/>
              </a:ext>
            </a:extLst>
          </p:cNvPr>
          <p:cNvSpPr/>
          <p:nvPr/>
        </p:nvSpPr>
        <p:spPr>
          <a:xfrm>
            <a:off x="7037587" y="2246558"/>
            <a:ext cx="432048" cy="14799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233A7FB-188F-4F8B-AE5E-65128EF69281}"/>
              </a:ext>
            </a:extLst>
          </p:cNvPr>
          <p:cNvSpPr/>
          <p:nvPr/>
        </p:nvSpPr>
        <p:spPr>
          <a:xfrm>
            <a:off x="7022802" y="1881461"/>
            <a:ext cx="432048" cy="122314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0349327-5E8D-44C9-B106-88CC0C2BD711}"/>
              </a:ext>
            </a:extLst>
          </p:cNvPr>
          <p:cNvSpPr/>
          <p:nvPr/>
        </p:nvSpPr>
        <p:spPr>
          <a:xfrm>
            <a:off x="755576" y="1929326"/>
            <a:ext cx="432048" cy="14799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BF2F24B-3E26-4EC5-81AD-AF4EDD888F0B}"/>
              </a:ext>
            </a:extLst>
          </p:cNvPr>
          <p:cNvCxnSpPr/>
          <p:nvPr/>
        </p:nvCxnSpPr>
        <p:spPr>
          <a:xfrm flipH="1">
            <a:off x="1571312" y="4653136"/>
            <a:ext cx="7160607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117" name="직선 화살표 연결선 17">
            <a:extLst>
              <a:ext uri="{FF2B5EF4-FFF2-40B4-BE49-F238E27FC236}">
                <a16:creationId xmlns:a16="http://schemas.microsoft.com/office/drawing/2014/main" id="{91813481-77C4-43B8-9179-66A379A4F531}"/>
              </a:ext>
            </a:extLst>
          </p:cNvPr>
          <p:cNvCxnSpPr/>
          <p:nvPr/>
        </p:nvCxnSpPr>
        <p:spPr>
          <a:xfrm rot="16200000" flipV="1">
            <a:off x="995660" y="4067323"/>
            <a:ext cx="1073826" cy="95646"/>
          </a:xfrm>
          <a:prstGeom prst="bentConnector3">
            <a:avLst>
              <a:gd name="adj1" fmla="val 100431"/>
            </a:avLst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8ED57A1-2884-43F1-830A-0209975F2B3C}"/>
              </a:ext>
            </a:extLst>
          </p:cNvPr>
          <p:cNvSpPr/>
          <p:nvPr/>
        </p:nvSpPr>
        <p:spPr>
          <a:xfrm>
            <a:off x="1055058" y="3501008"/>
            <a:ext cx="392773" cy="161573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19" name="직선 화살표 연결선 17">
            <a:extLst>
              <a:ext uri="{FF2B5EF4-FFF2-40B4-BE49-F238E27FC236}">
                <a16:creationId xmlns:a16="http://schemas.microsoft.com/office/drawing/2014/main" id="{3520F535-B3E2-4441-8912-2605BC162933}"/>
              </a:ext>
            </a:extLst>
          </p:cNvPr>
          <p:cNvCxnSpPr>
            <a:endCxn id="112" idx="3"/>
          </p:cNvCxnSpPr>
          <p:nvPr/>
        </p:nvCxnSpPr>
        <p:spPr>
          <a:xfrm rot="10800000">
            <a:off x="1187624" y="2250463"/>
            <a:ext cx="7208782" cy="2207946"/>
          </a:xfrm>
          <a:prstGeom prst="bentConnector3">
            <a:avLst>
              <a:gd name="adj1" fmla="val 91929"/>
            </a:avLst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20" name="직선 화살표 연결선 17">
            <a:extLst>
              <a:ext uri="{FF2B5EF4-FFF2-40B4-BE49-F238E27FC236}">
                <a16:creationId xmlns:a16="http://schemas.microsoft.com/office/drawing/2014/main" id="{9D3538DA-E497-4471-ACC5-DA12E6BD5D98}"/>
              </a:ext>
            </a:extLst>
          </p:cNvPr>
          <p:cNvCxnSpPr>
            <a:endCxn id="103" idx="2"/>
          </p:cNvCxnSpPr>
          <p:nvPr/>
        </p:nvCxnSpPr>
        <p:spPr>
          <a:xfrm rot="16200000" flipV="1">
            <a:off x="1135917" y="2647216"/>
            <a:ext cx="2402529" cy="73583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cxnSp>
        <p:nvCxnSpPr>
          <p:cNvPr id="121" name="직선 화살표 연결선 17">
            <a:extLst>
              <a:ext uri="{FF2B5EF4-FFF2-40B4-BE49-F238E27FC236}">
                <a16:creationId xmlns:a16="http://schemas.microsoft.com/office/drawing/2014/main" id="{034D9789-325D-4686-BDD6-92A8B2B98BC5}"/>
              </a:ext>
            </a:extLst>
          </p:cNvPr>
          <p:cNvCxnSpPr>
            <a:endCxn id="122" idx="3"/>
          </p:cNvCxnSpPr>
          <p:nvPr/>
        </p:nvCxnSpPr>
        <p:spPr>
          <a:xfrm flipV="1">
            <a:off x="2704974" y="3157777"/>
            <a:ext cx="5034131" cy="1064565"/>
          </a:xfrm>
          <a:prstGeom prst="bentConnector3">
            <a:avLst>
              <a:gd name="adj1" fmla="val 104541"/>
            </a:avLst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A57604A-2B63-4229-945E-F84FC99E5A83}"/>
              </a:ext>
            </a:extLst>
          </p:cNvPr>
          <p:cNvSpPr/>
          <p:nvPr/>
        </p:nvSpPr>
        <p:spPr>
          <a:xfrm>
            <a:off x="7307057" y="3083777"/>
            <a:ext cx="432048" cy="147999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23" name="직선 화살표 연결선 17">
            <a:extLst>
              <a:ext uri="{FF2B5EF4-FFF2-40B4-BE49-F238E27FC236}">
                <a16:creationId xmlns:a16="http://schemas.microsoft.com/office/drawing/2014/main" id="{396CFE0D-16FD-4023-987A-FEB736B206D1}"/>
              </a:ext>
            </a:extLst>
          </p:cNvPr>
          <p:cNvCxnSpPr>
            <a:endCxn id="105" idx="2"/>
          </p:cNvCxnSpPr>
          <p:nvPr/>
        </p:nvCxnSpPr>
        <p:spPr>
          <a:xfrm rot="16200000" flipV="1">
            <a:off x="7022914" y="2941790"/>
            <a:ext cx="2886113" cy="531900"/>
          </a:xfrm>
          <a:prstGeom prst="bentConnector3">
            <a:avLst>
              <a:gd name="adj1" fmla="val 91364"/>
            </a:avLst>
          </a:prstGeom>
          <a:noFill/>
          <a:ln w="9525" cap="flat" cmpd="sng" algn="ctr">
            <a:solidFill>
              <a:srgbClr val="FF0000"/>
            </a:solidFill>
            <a:prstDash val="dash"/>
            <a:tailEnd type="triangle"/>
          </a:ln>
          <a:effectLst/>
        </p:spPr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5D9B965-DCEC-421F-AAE1-B983D072590E}"/>
              </a:ext>
            </a:extLst>
          </p:cNvPr>
          <p:cNvSpPr/>
          <p:nvPr/>
        </p:nvSpPr>
        <p:spPr>
          <a:xfrm>
            <a:off x="3801405" y="1623199"/>
            <a:ext cx="698587" cy="512825"/>
          </a:xfrm>
          <a:prstGeom prst="rect">
            <a:avLst/>
          </a:prstGeom>
          <a:solidFill>
            <a:srgbClr val="FF0000">
              <a:alpha val="10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82E3571-3E60-446B-905F-A1B9E222224B}"/>
              </a:ext>
            </a:extLst>
          </p:cNvPr>
          <p:cNvSpPr/>
          <p:nvPr/>
        </p:nvSpPr>
        <p:spPr>
          <a:xfrm>
            <a:off x="4701283" y="2693309"/>
            <a:ext cx="698587" cy="564109"/>
          </a:xfrm>
          <a:prstGeom prst="rect">
            <a:avLst/>
          </a:prstGeom>
          <a:solidFill>
            <a:srgbClr val="FF0000">
              <a:alpha val="10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33CCCC4-BAF2-417D-8246-10F845148A6E}"/>
              </a:ext>
            </a:extLst>
          </p:cNvPr>
          <p:cNvSpPr/>
          <p:nvPr/>
        </p:nvSpPr>
        <p:spPr>
          <a:xfrm>
            <a:off x="144339" y="5545189"/>
            <a:ext cx="2735965" cy="316357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5C3BF83-DC1E-4BCB-86BB-4E884AD669B4}"/>
              </a:ext>
            </a:extLst>
          </p:cNvPr>
          <p:cNvSpPr txBox="1"/>
          <p:nvPr/>
        </p:nvSpPr>
        <p:spPr>
          <a:xfrm>
            <a:off x="2935438" y="5600433"/>
            <a:ext cx="1080119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기존 터널 상태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444BD7-EC59-418D-A6F2-DE7545B39FEA}"/>
              </a:ext>
            </a:extLst>
          </p:cNvPr>
          <p:cNvSpPr/>
          <p:nvPr/>
        </p:nvSpPr>
        <p:spPr>
          <a:xfrm>
            <a:off x="144339" y="6149240"/>
            <a:ext cx="2735965" cy="316357"/>
          </a:xfrm>
          <a:prstGeom prst="rect">
            <a:avLst/>
          </a:prstGeom>
          <a:solidFill>
            <a:srgbClr val="FF0000">
              <a:alpha val="32000"/>
            </a:srgbClr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F6B817E-B3D3-4989-9E6A-CDEBF1763477}"/>
              </a:ext>
            </a:extLst>
          </p:cNvPr>
          <p:cNvSpPr txBox="1"/>
          <p:nvPr/>
        </p:nvSpPr>
        <p:spPr>
          <a:xfrm>
            <a:off x="2935438" y="6204484"/>
            <a:ext cx="1080119" cy="200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신규 터널 상태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E570B95-DE5B-4A36-A1C1-6EB540D51007}"/>
              </a:ext>
            </a:extLst>
          </p:cNvPr>
          <p:cNvSpPr/>
          <p:nvPr/>
        </p:nvSpPr>
        <p:spPr>
          <a:xfrm>
            <a:off x="4206987" y="4136380"/>
            <a:ext cx="988591" cy="157448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FQDN ID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설정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FB0B59C-78BA-46BE-B5A9-0CA39C7A6E97}"/>
              </a:ext>
            </a:extLst>
          </p:cNvPr>
          <p:cNvSpPr/>
          <p:nvPr/>
        </p:nvSpPr>
        <p:spPr>
          <a:xfrm>
            <a:off x="3410994" y="4360182"/>
            <a:ext cx="2460268" cy="148938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양 장비 간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Class-ID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동일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 ( Default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값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:0 )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BFA7090-1206-4DE4-B7BC-932747F12087}"/>
              </a:ext>
            </a:extLst>
          </p:cNvPr>
          <p:cNvSpPr/>
          <p:nvPr/>
        </p:nvSpPr>
        <p:spPr>
          <a:xfrm>
            <a:off x="4206986" y="4592016"/>
            <a:ext cx="988591" cy="157448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FQDN ID </a:t>
            </a:r>
            <a:r>
              <a: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맑은 고딕"/>
                <a:cs typeface="+mn-cs"/>
              </a:rPr>
              <a:t>설정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cxnSp>
        <p:nvCxnSpPr>
          <p:cNvPr id="133" name="직선 화살표 연결선 17">
            <a:extLst>
              <a:ext uri="{FF2B5EF4-FFF2-40B4-BE49-F238E27FC236}">
                <a16:creationId xmlns:a16="http://schemas.microsoft.com/office/drawing/2014/main" id="{ACE4DDD8-E415-4B73-9E1D-1181B12A798F}"/>
              </a:ext>
            </a:extLst>
          </p:cNvPr>
          <p:cNvCxnSpPr>
            <a:endCxn id="115" idx="3"/>
          </p:cNvCxnSpPr>
          <p:nvPr/>
        </p:nvCxnSpPr>
        <p:spPr>
          <a:xfrm rot="10800000">
            <a:off x="1187624" y="2003327"/>
            <a:ext cx="1358918" cy="162127"/>
          </a:xfrm>
          <a:prstGeom prst="bentConnector3">
            <a:avLst>
              <a:gd name="adj1" fmla="val 234"/>
            </a:avLst>
          </a:prstGeom>
          <a:noFill/>
          <a:ln w="9525" cap="flat" cmpd="sng" algn="ctr">
            <a:solidFill>
              <a:srgbClr val="FF0000"/>
            </a:solidFill>
            <a:prstDash val="sysDot"/>
            <a:tailEnd type="triangle"/>
          </a:ln>
          <a:effectLst/>
        </p:spPr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DF81BF8-F18D-4B02-B024-85F92283CDF3}"/>
              </a:ext>
            </a:extLst>
          </p:cNvPr>
          <p:cNvSpPr txBox="1"/>
          <p:nvPr/>
        </p:nvSpPr>
        <p:spPr>
          <a:xfrm>
            <a:off x="2051719" y="2161332"/>
            <a:ext cx="820579" cy="5232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EIX</a:t>
            </a:r>
            <a:r>
              <a: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인터페이스 번호는 </a:t>
            </a:r>
            <a:endParaRPr kumimoji="1" lang="en-US" altLang="ko-KR" sz="7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장비끼리 동일 할 필요 없음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573C89B-FC5D-476B-B403-22651A841151}"/>
              </a:ext>
            </a:extLst>
          </p:cNvPr>
          <p:cNvSpPr/>
          <p:nvPr/>
        </p:nvSpPr>
        <p:spPr>
          <a:xfrm>
            <a:off x="192212" y="1557816"/>
            <a:ext cx="632562" cy="147999"/>
          </a:xfrm>
          <a:prstGeom prst="rect">
            <a:avLst/>
          </a:prstGeom>
          <a:solidFill>
            <a:srgbClr val="3333FF">
              <a:alpha val="32000"/>
            </a:srgbClr>
          </a:solidFill>
          <a:ln w="15875" cap="flat" cmpd="sng" algn="ctr">
            <a:solidFill>
              <a:srgbClr val="3333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EC83850-9DAC-4E7A-9F3A-C76AC5005A3A}"/>
              </a:ext>
            </a:extLst>
          </p:cNvPr>
          <p:cNvSpPr txBox="1"/>
          <p:nvPr/>
        </p:nvSpPr>
        <p:spPr>
          <a:xfrm>
            <a:off x="3440155" y="3893105"/>
            <a:ext cx="2522253" cy="173732"/>
          </a:xfrm>
          <a:prstGeom prst="rect">
            <a:avLst/>
          </a:prstGeom>
          <a:noFill/>
          <a:ln>
            <a:solidFill>
              <a:srgbClr val="3333FF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</a:rPr>
              <a:t>옵션 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</a:rPr>
              <a:t>type 1 :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</a:rPr>
              <a:t>Quicksecpm</a:t>
            </a:r>
            <a:r>
              <a: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</a:rPr>
              <a:t> Type 2 : </a:t>
            </a:r>
            <a:r>
              <a:rPr kumimoji="1" lang="en-US" altLang="ko-KR" sz="700" b="1" i="0" u="none" strike="noStrike" kern="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</a:rPr>
              <a:t>Strongswan</a:t>
            </a:r>
            <a:endParaRPr kumimoji="1" lang="ko-KR" altLang="en-US" sz="7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</a:endParaRPr>
          </a:p>
        </p:txBody>
      </p:sp>
      <p:cxnSp>
        <p:nvCxnSpPr>
          <p:cNvPr id="137" name="직선 화살표 연결선 17">
            <a:extLst>
              <a:ext uri="{FF2B5EF4-FFF2-40B4-BE49-F238E27FC236}">
                <a16:creationId xmlns:a16="http://schemas.microsoft.com/office/drawing/2014/main" id="{3EF56725-4D0F-4EEE-915E-0E8BC025AE45}"/>
              </a:ext>
            </a:extLst>
          </p:cNvPr>
          <p:cNvCxnSpPr>
            <a:stCxn id="136" idx="1"/>
            <a:endCxn id="135" idx="3"/>
          </p:cNvCxnSpPr>
          <p:nvPr/>
        </p:nvCxnSpPr>
        <p:spPr>
          <a:xfrm rot="10800000">
            <a:off x="824775" y="1631817"/>
            <a:ext cx="2615381" cy="2348155"/>
          </a:xfrm>
          <a:prstGeom prst="bentConnector3">
            <a:avLst>
              <a:gd name="adj1" fmla="val 20811"/>
            </a:avLst>
          </a:prstGeom>
          <a:noFill/>
          <a:ln>
            <a:solidFill>
              <a:srgbClr val="3333FF"/>
            </a:solidFill>
            <a:prstDash val="sysDot"/>
          </a:ln>
        </p:spPr>
      </p:cxnSp>
      <p:cxnSp>
        <p:nvCxnSpPr>
          <p:cNvPr id="138" name="직선 화살표 연결선 17">
            <a:extLst>
              <a:ext uri="{FF2B5EF4-FFF2-40B4-BE49-F238E27FC236}">
                <a16:creationId xmlns:a16="http://schemas.microsoft.com/office/drawing/2014/main" id="{ACABD2E3-C914-4C4A-A4FE-5BF17CD2E504}"/>
              </a:ext>
            </a:extLst>
          </p:cNvPr>
          <p:cNvCxnSpPr>
            <a:stCxn id="136" idx="3"/>
            <a:endCxn id="139" idx="3"/>
          </p:cNvCxnSpPr>
          <p:nvPr/>
        </p:nvCxnSpPr>
        <p:spPr>
          <a:xfrm flipV="1">
            <a:off x="5962408" y="1581616"/>
            <a:ext cx="1153004" cy="2398355"/>
          </a:xfrm>
          <a:prstGeom prst="bentConnector3">
            <a:avLst>
              <a:gd name="adj1" fmla="val 256610"/>
            </a:avLst>
          </a:prstGeom>
          <a:noFill/>
          <a:ln>
            <a:solidFill>
              <a:srgbClr val="3333FF"/>
            </a:solidFill>
            <a:prstDash val="sysDot"/>
          </a:ln>
        </p:spPr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BE411D1-12FC-406C-9815-7F10958A9197}"/>
              </a:ext>
            </a:extLst>
          </p:cNvPr>
          <p:cNvSpPr/>
          <p:nvPr/>
        </p:nvSpPr>
        <p:spPr>
          <a:xfrm>
            <a:off x="6482850" y="1507616"/>
            <a:ext cx="632562" cy="147999"/>
          </a:xfrm>
          <a:prstGeom prst="rect">
            <a:avLst/>
          </a:prstGeom>
          <a:solidFill>
            <a:srgbClr val="3333FF">
              <a:alpha val="32000"/>
            </a:srgbClr>
          </a:solidFill>
          <a:ln w="15875" cap="flat" cmpd="sng" algn="ctr">
            <a:solidFill>
              <a:srgbClr val="3333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2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4" grpId="0" animBg="1"/>
      <p:bldP spid="134" grpId="1" animBg="1"/>
      <p:bldP spid="136" grpId="0" animBg="1"/>
      <p:bldP spid="13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22">
            <a:extLst>
              <a:ext uri="{FF2B5EF4-FFF2-40B4-BE49-F238E27FC236}">
                <a16:creationId xmlns:a16="http://schemas.microsoft.com/office/drawing/2014/main" id="{42CF1815-4D65-4B51-A4C4-4E0DB22E9618}"/>
              </a:ext>
            </a:extLst>
          </p:cNvPr>
          <p:cNvSpPr/>
          <p:nvPr/>
        </p:nvSpPr>
        <p:spPr bwMode="auto">
          <a:xfrm>
            <a:off x="358775" y="493903"/>
            <a:ext cx="3499993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VPN </a:t>
            </a:r>
            <a:r>
              <a:rPr lang="ko-KR" altLang="en-US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D0B9D437-C248-441A-B3D6-3C855A147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22" y="2516188"/>
            <a:ext cx="796925" cy="423862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47AF56BF-A4E4-4844-B84E-3328B682F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22" y="3990975"/>
            <a:ext cx="865187" cy="431800"/>
          </a:xfrm>
          <a:prstGeom prst="rect">
            <a:avLst/>
          </a:prstGeom>
          <a:solidFill>
            <a:srgbClr val="66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CDDC2F19-B941-49E6-A5C8-106E0108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22" y="4019550"/>
            <a:ext cx="8636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IKE</a:t>
            </a:r>
          </a:p>
          <a:p>
            <a:r>
              <a:rPr lang="en-US" altLang="ko-KR" sz="1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Phase 2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3987D475-CBDF-4485-84C2-0ECB2BAC8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659" y="2516188"/>
            <a:ext cx="796925" cy="423862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53">
            <a:extLst>
              <a:ext uri="{FF2B5EF4-FFF2-40B4-BE49-F238E27FC236}">
                <a16:creationId xmlns:a16="http://schemas.microsoft.com/office/drawing/2014/main" id="{E9257830-6C7D-4CCC-AF65-1A6104FC3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47" y="2516188"/>
            <a:ext cx="8572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altLang="ko-KR" sz="1400">
                <a:latin typeface="HY헤드라인M" pitchFamily="18" charset="-127"/>
                <a:ea typeface="HY헤드라인M" pitchFamily="18" charset="-127"/>
              </a:rPr>
              <a:t>IKE</a:t>
            </a:r>
          </a:p>
          <a:p>
            <a:r>
              <a:rPr lang="en-US" altLang="ko-KR" sz="1400">
                <a:latin typeface="HY헤드라인M" pitchFamily="18" charset="-127"/>
                <a:ea typeface="HY헤드라인M" pitchFamily="18" charset="-127"/>
              </a:rPr>
              <a:t>Phase 1</a:t>
            </a:r>
          </a:p>
        </p:txBody>
      </p:sp>
      <p:grpSp>
        <p:nvGrpSpPr>
          <p:cNvPr id="9" name="Group 55">
            <a:extLst>
              <a:ext uri="{FF2B5EF4-FFF2-40B4-BE49-F238E27FC236}">
                <a16:creationId xmlns:a16="http://schemas.microsoft.com/office/drawing/2014/main" id="{602E0B4F-7E43-4E8D-B257-F74A0FD520EB}"/>
              </a:ext>
            </a:extLst>
          </p:cNvPr>
          <p:cNvGrpSpPr>
            <a:grpSpLocks/>
          </p:cNvGrpSpPr>
          <p:nvPr/>
        </p:nvGrpSpPr>
        <p:grpSpPr bwMode="auto">
          <a:xfrm>
            <a:off x="1837309" y="4011613"/>
            <a:ext cx="5472113" cy="411162"/>
            <a:chOff x="1704" y="1522"/>
            <a:chExt cx="2330" cy="283"/>
          </a:xfrm>
        </p:grpSpPr>
        <p:sp>
          <p:nvSpPr>
            <p:cNvPr id="10" name="Rectangle 56">
              <a:extLst>
                <a:ext uri="{FF2B5EF4-FFF2-40B4-BE49-F238E27FC236}">
                  <a16:creationId xmlns:a16="http://schemas.microsoft.com/office/drawing/2014/main" id="{F5F4EAF8-8A65-4C64-A4E4-E5729445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522"/>
              <a:ext cx="2232" cy="283"/>
            </a:xfrm>
            <a:prstGeom prst="rect">
              <a:avLst/>
            </a:prstGeom>
            <a:gradFill rotWithShape="0">
              <a:gsLst>
                <a:gs pos="0">
                  <a:srgbClr val="00337F"/>
                </a:gs>
                <a:gs pos="50000">
                  <a:srgbClr val="0066FF"/>
                </a:gs>
                <a:gs pos="100000">
                  <a:srgbClr val="00337F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Oval 57">
              <a:extLst>
                <a:ext uri="{FF2B5EF4-FFF2-40B4-BE49-F238E27FC236}">
                  <a16:creationId xmlns:a16="http://schemas.microsoft.com/office/drawing/2014/main" id="{4C47E84F-F229-4D20-ABDE-2E9650E71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522"/>
              <a:ext cx="80" cy="283"/>
            </a:xfrm>
            <a:prstGeom prst="ellipse">
              <a:avLst/>
            </a:prstGeom>
            <a:gradFill rotWithShape="0">
              <a:gsLst>
                <a:gs pos="0">
                  <a:srgbClr val="00337F"/>
                </a:gs>
                <a:gs pos="50000">
                  <a:srgbClr val="0066FF"/>
                </a:gs>
                <a:gs pos="100000">
                  <a:srgbClr val="00337F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Oval 58">
              <a:extLst>
                <a:ext uri="{FF2B5EF4-FFF2-40B4-BE49-F238E27FC236}">
                  <a16:creationId xmlns:a16="http://schemas.microsoft.com/office/drawing/2014/main" id="{5873ABEA-21AC-464E-B929-18A991660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1522"/>
              <a:ext cx="80" cy="283"/>
            </a:xfrm>
            <a:prstGeom prst="ellipse">
              <a:avLst/>
            </a:prstGeom>
            <a:gradFill rotWithShape="0">
              <a:gsLst>
                <a:gs pos="0">
                  <a:srgbClr val="00337F"/>
                </a:gs>
                <a:gs pos="50000">
                  <a:srgbClr val="0066FF"/>
                </a:gs>
                <a:gs pos="100000">
                  <a:srgbClr val="00337F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3" name="Rectangle 61">
            <a:extLst>
              <a:ext uri="{FF2B5EF4-FFF2-40B4-BE49-F238E27FC236}">
                <a16:creationId xmlns:a16="http://schemas.microsoft.com/office/drawing/2014/main" id="{239020F3-56FD-4DE8-9C01-5CAC11E3B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9422" y="3990975"/>
            <a:ext cx="863600" cy="431800"/>
          </a:xfrm>
          <a:prstGeom prst="rect">
            <a:avLst/>
          </a:prstGeom>
          <a:solidFill>
            <a:srgbClr val="66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A1D33D7E-008F-4183-A299-846AFE380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9422" y="4019550"/>
            <a:ext cx="8651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/>
          <a:p>
            <a:r>
              <a:rPr lang="en-US" altLang="ko-KR" sz="1400">
                <a:latin typeface="HY헤드라인M" pitchFamily="18" charset="-127"/>
                <a:ea typeface="HY헤드라인M" pitchFamily="18" charset="-127"/>
              </a:rPr>
              <a:t>IKE</a:t>
            </a:r>
          </a:p>
          <a:p>
            <a:r>
              <a:rPr lang="en-US" altLang="ko-KR" sz="1400">
                <a:latin typeface="HY헤드라인M" pitchFamily="18" charset="-127"/>
                <a:ea typeface="HY헤드라인M" pitchFamily="18" charset="-127"/>
              </a:rPr>
              <a:t>Phase2</a:t>
            </a:r>
          </a:p>
        </p:txBody>
      </p:sp>
      <p:sp>
        <p:nvSpPr>
          <p:cNvPr id="15" name="Rectangle 71">
            <a:extLst>
              <a:ext uri="{FF2B5EF4-FFF2-40B4-BE49-F238E27FC236}">
                <a16:creationId xmlns:a16="http://schemas.microsoft.com/office/drawing/2014/main" id="{365805F0-159D-47E6-B15D-E7C8487E8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509" y="4075113"/>
            <a:ext cx="19907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IKE Phase 2 </a:t>
            </a:r>
            <a:r>
              <a:rPr lang="ko-KR" altLang="en-US" sz="1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협상과정</a:t>
            </a:r>
          </a:p>
        </p:txBody>
      </p:sp>
      <p:sp>
        <p:nvSpPr>
          <p:cNvPr id="16" name="AutoShape 76">
            <a:extLst>
              <a:ext uri="{FF2B5EF4-FFF2-40B4-BE49-F238E27FC236}">
                <a16:creationId xmlns:a16="http://schemas.microsoft.com/office/drawing/2014/main" id="{38A9BBB5-368D-4C8F-8EF4-97CF7238B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284" y="2459038"/>
            <a:ext cx="5545138" cy="561975"/>
          </a:xfrm>
          <a:prstGeom prst="leftRightArrow">
            <a:avLst>
              <a:gd name="adj1" fmla="val 50000"/>
              <a:gd name="adj2" fmla="val 1538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400"/>
              <a:t>IKE Phase 1 </a:t>
            </a:r>
            <a:r>
              <a:rPr lang="ko-KR" altLang="en-US" sz="1400"/>
              <a:t>협상과정</a:t>
            </a:r>
          </a:p>
        </p:txBody>
      </p:sp>
      <p:sp>
        <p:nvSpPr>
          <p:cNvPr id="17" name="Rectangle 77">
            <a:extLst>
              <a:ext uri="{FF2B5EF4-FFF2-40B4-BE49-F238E27FC236}">
                <a16:creationId xmlns:a16="http://schemas.microsoft.com/office/drawing/2014/main" id="{2ED532C1-4BE7-4E5F-BD1E-B8C1AE78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709" y="1785938"/>
            <a:ext cx="2808288" cy="730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 Box 78">
            <a:extLst>
              <a:ext uri="{FF2B5EF4-FFF2-40B4-BE49-F238E27FC236}">
                <a16:creationId xmlns:a16="http://schemas.microsoft.com/office/drawing/2014/main" id="{8EC750FE-9AB3-4EA8-B554-9D70A6A9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172" y="1785938"/>
            <a:ext cx="2735262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 dirty="0">
                <a:solidFill>
                  <a:srgbClr val="0000FF"/>
                </a:solidFill>
              </a:rPr>
              <a:t>ISAKMP SA</a:t>
            </a:r>
            <a:r>
              <a:rPr lang="ko-KR" altLang="en-US" sz="1000" dirty="0">
                <a:solidFill>
                  <a:srgbClr val="0000FF"/>
                </a:solidFill>
              </a:rPr>
              <a:t>설정</a:t>
            </a:r>
          </a:p>
          <a:p>
            <a:pPr eaLnBrk="1" hangingPunct="1"/>
            <a:r>
              <a:rPr lang="en-US" altLang="ko-KR" sz="1000" dirty="0">
                <a:solidFill>
                  <a:srgbClr val="0000FF"/>
                </a:solidFill>
              </a:rPr>
              <a:t>1.</a:t>
            </a:r>
            <a:r>
              <a:rPr lang="ko-KR" altLang="en-US" sz="1000" dirty="0">
                <a:solidFill>
                  <a:srgbClr val="0000FF"/>
                </a:solidFill>
              </a:rPr>
              <a:t>암호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ko-KR" altLang="en-US" sz="1000" dirty="0" err="1">
                <a:solidFill>
                  <a:srgbClr val="0000FF"/>
                </a:solidFill>
              </a:rPr>
              <a:t>무결성</a:t>
            </a:r>
            <a:r>
              <a:rPr lang="ko-KR" altLang="en-US" sz="1000" dirty="0">
                <a:solidFill>
                  <a:srgbClr val="0000FF"/>
                </a:solidFill>
              </a:rPr>
              <a:t> 방식 협상</a:t>
            </a:r>
          </a:p>
          <a:p>
            <a:pPr eaLnBrk="1" hangingPunct="1"/>
            <a:r>
              <a:rPr lang="en-US" altLang="ko-KR" sz="1000" dirty="0">
                <a:solidFill>
                  <a:srgbClr val="0000FF"/>
                </a:solidFill>
              </a:rPr>
              <a:t>2.Diffie-Helman</a:t>
            </a:r>
            <a:r>
              <a:rPr lang="ko-KR" altLang="en-US" sz="1000" dirty="0">
                <a:solidFill>
                  <a:srgbClr val="0000FF"/>
                </a:solidFill>
              </a:rPr>
              <a:t>에 의한 </a:t>
            </a:r>
            <a:r>
              <a:rPr lang="en-US" altLang="ko-KR" sz="1000" dirty="0">
                <a:solidFill>
                  <a:srgbClr val="0000FF"/>
                </a:solidFill>
              </a:rPr>
              <a:t>master key </a:t>
            </a:r>
            <a:r>
              <a:rPr lang="ko-KR" altLang="en-US" sz="1000" dirty="0">
                <a:solidFill>
                  <a:srgbClr val="0000FF"/>
                </a:solidFill>
              </a:rPr>
              <a:t>생성</a:t>
            </a:r>
          </a:p>
          <a:p>
            <a:pPr eaLnBrk="1" hangingPunct="1"/>
            <a:r>
              <a:rPr lang="en-US" altLang="ko-KR" sz="1000" dirty="0">
                <a:solidFill>
                  <a:srgbClr val="0000FF"/>
                </a:solidFill>
              </a:rPr>
              <a:t>3.</a:t>
            </a:r>
            <a:r>
              <a:rPr lang="ko-KR" altLang="en-US" sz="1000" dirty="0">
                <a:solidFill>
                  <a:srgbClr val="0000FF"/>
                </a:solidFill>
              </a:rPr>
              <a:t>상호인증 수행</a:t>
            </a:r>
          </a:p>
        </p:txBody>
      </p:sp>
      <p:sp>
        <p:nvSpPr>
          <p:cNvPr id="19" name="Rectangle 79">
            <a:extLst>
              <a:ext uri="{FF2B5EF4-FFF2-40B4-BE49-F238E27FC236}">
                <a16:creationId xmlns:a16="http://schemas.microsoft.com/office/drawing/2014/main" id="{3AF614AA-046E-443C-9BA7-8B206B5DF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9422" y="2516188"/>
            <a:ext cx="8572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altLang="ko-KR" sz="1400">
                <a:latin typeface="HY헤드라인M" pitchFamily="18" charset="-127"/>
                <a:ea typeface="HY헤드라인M" pitchFamily="18" charset="-127"/>
              </a:rPr>
              <a:t>IKE</a:t>
            </a:r>
          </a:p>
          <a:p>
            <a:r>
              <a:rPr lang="en-US" altLang="ko-KR" sz="1400">
                <a:latin typeface="HY헤드라인M" pitchFamily="18" charset="-127"/>
                <a:ea typeface="HY헤드라인M" pitchFamily="18" charset="-127"/>
              </a:rPr>
              <a:t>Phase 1</a:t>
            </a:r>
          </a:p>
        </p:txBody>
      </p:sp>
      <p:grpSp>
        <p:nvGrpSpPr>
          <p:cNvPr id="20" name="Group 80">
            <a:extLst>
              <a:ext uri="{FF2B5EF4-FFF2-40B4-BE49-F238E27FC236}">
                <a16:creationId xmlns:a16="http://schemas.microsoft.com/office/drawing/2014/main" id="{822A3604-CD4E-4F61-8BAD-0C4114059A22}"/>
              </a:ext>
            </a:extLst>
          </p:cNvPr>
          <p:cNvGrpSpPr>
            <a:grpSpLocks/>
          </p:cNvGrpSpPr>
          <p:nvPr/>
        </p:nvGrpSpPr>
        <p:grpSpPr bwMode="auto">
          <a:xfrm>
            <a:off x="1908747" y="5302250"/>
            <a:ext cx="5472112" cy="412750"/>
            <a:chOff x="1704" y="1522"/>
            <a:chExt cx="2330" cy="283"/>
          </a:xfrm>
        </p:grpSpPr>
        <p:sp>
          <p:nvSpPr>
            <p:cNvPr id="21" name="Rectangle 81">
              <a:extLst>
                <a:ext uri="{FF2B5EF4-FFF2-40B4-BE49-F238E27FC236}">
                  <a16:creationId xmlns:a16="http://schemas.microsoft.com/office/drawing/2014/main" id="{D2D1A599-48D5-4948-A400-F29E07F3A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522"/>
              <a:ext cx="2232" cy="283"/>
            </a:xfrm>
            <a:prstGeom prst="rect">
              <a:avLst/>
            </a:prstGeom>
            <a:gradFill rotWithShape="0">
              <a:gsLst>
                <a:gs pos="0">
                  <a:srgbClr val="00337F"/>
                </a:gs>
                <a:gs pos="50000">
                  <a:srgbClr val="0066FF"/>
                </a:gs>
                <a:gs pos="100000">
                  <a:srgbClr val="00337F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Oval 82">
              <a:extLst>
                <a:ext uri="{FF2B5EF4-FFF2-40B4-BE49-F238E27FC236}">
                  <a16:creationId xmlns:a16="http://schemas.microsoft.com/office/drawing/2014/main" id="{6B8B1221-91ED-464B-A6F3-7B8E4D748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522"/>
              <a:ext cx="80" cy="283"/>
            </a:xfrm>
            <a:prstGeom prst="ellipse">
              <a:avLst/>
            </a:prstGeom>
            <a:gradFill rotWithShape="0">
              <a:gsLst>
                <a:gs pos="0">
                  <a:srgbClr val="00337F"/>
                </a:gs>
                <a:gs pos="50000">
                  <a:srgbClr val="0066FF"/>
                </a:gs>
                <a:gs pos="100000">
                  <a:srgbClr val="00337F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Oval 83">
              <a:extLst>
                <a:ext uri="{FF2B5EF4-FFF2-40B4-BE49-F238E27FC236}">
                  <a16:creationId xmlns:a16="http://schemas.microsoft.com/office/drawing/2014/main" id="{012B8F96-F733-49F7-85DD-5986C1B8B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1522"/>
              <a:ext cx="80" cy="283"/>
            </a:xfrm>
            <a:prstGeom prst="ellipse">
              <a:avLst/>
            </a:prstGeom>
            <a:gradFill rotWithShape="0">
              <a:gsLst>
                <a:gs pos="0">
                  <a:srgbClr val="00337F"/>
                </a:gs>
                <a:gs pos="50000">
                  <a:srgbClr val="0066FF"/>
                </a:gs>
                <a:gs pos="100000">
                  <a:srgbClr val="00337F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Text Box 84">
            <a:extLst>
              <a:ext uri="{FF2B5EF4-FFF2-40B4-BE49-F238E27FC236}">
                <a16:creationId xmlns:a16="http://schemas.microsoft.com/office/drawing/2014/main" id="{B15FEA96-B8BB-4480-96B9-7ACF1D8EE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0409" y="3246438"/>
            <a:ext cx="18732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FF"/>
                </a:solidFill>
              </a:rPr>
              <a:t>IPSec SA</a:t>
            </a:r>
            <a:r>
              <a:rPr lang="ko-KR" altLang="en-US" sz="1000">
                <a:solidFill>
                  <a:srgbClr val="0000FF"/>
                </a:solidFill>
              </a:rPr>
              <a:t>설정</a:t>
            </a:r>
          </a:p>
          <a:p>
            <a:pPr eaLnBrk="1" hangingPunct="1"/>
            <a:r>
              <a:rPr lang="en-US" altLang="ko-KR" sz="1000">
                <a:solidFill>
                  <a:srgbClr val="0000FF"/>
                </a:solidFill>
              </a:rPr>
              <a:t>1.</a:t>
            </a:r>
            <a:r>
              <a:rPr lang="ko-KR" altLang="en-US" sz="1000">
                <a:solidFill>
                  <a:srgbClr val="0000FF"/>
                </a:solidFill>
              </a:rPr>
              <a:t>암호</a:t>
            </a:r>
            <a:r>
              <a:rPr lang="en-US" altLang="ko-KR" sz="1000">
                <a:solidFill>
                  <a:srgbClr val="0000FF"/>
                </a:solidFill>
              </a:rPr>
              <a:t>, </a:t>
            </a:r>
            <a:r>
              <a:rPr lang="ko-KR" altLang="en-US" sz="1000">
                <a:solidFill>
                  <a:srgbClr val="0000FF"/>
                </a:solidFill>
              </a:rPr>
              <a:t>무결성 방식 협상</a:t>
            </a:r>
          </a:p>
          <a:p>
            <a:pPr eaLnBrk="1" hangingPunct="1"/>
            <a:r>
              <a:rPr lang="en-US" altLang="ko-KR" sz="1000">
                <a:solidFill>
                  <a:srgbClr val="0000FF"/>
                </a:solidFill>
              </a:rPr>
              <a:t>2. Session key </a:t>
            </a:r>
            <a:r>
              <a:rPr lang="ko-KR" altLang="en-US" sz="1000">
                <a:solidFill>
                  <a:srgbClr val="0000FF"/>
                </a:solidFill>
              </a:rPr>
              <a:t>생성</a:t>
            </a:r>
          </a:p>
          <a:p>
            <a:pPr eaLnBrk="1" hangingPunct="1"/>
            <a:r>
              <a:rPr lang="en-US" altLang="ko-KR" sz="1000">
                <a:solidFill>
                  <a:srgbClr val="0000FF"/>
                </a:solidFill>
              </a:rPr>
              <a:t>3.</a:t>
            </a:r>
            <a:r>
              <a:rPr lang="ko-KR" altLang="en-US" sz="1000">
                <a:solidFill>
                  <a:srgbClr val="0000FF"/>
                </a:solidFill>
              </a:rPr>
              <a:t>상호인증 수행</a:t>
            </a:r>
          </a:p>
        </p:txBody>
      </p:sp>
      <p:sp>
        <p:nvSpPr>
          <p:cNvPr id="25" name="Rectangle 85">
            <a:extLst>
              <a:ext uri="{FF2B5EF4-FFF2-40B4-BE49-F238E27FC236}">
                <a16:creationId xmlns:a16="http://schemas.microsoft.com/office/drawing/2014/main" id="{4CA4947F-1BB2-412C-9F40-8749703C8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84" y="3246438"/>
            <a:ext cx="1946275" cy="7286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Rectangle 86">
            <a:extLst>
              <a:ext uri="{FF2B5EF4-FFF2-40B4-BE49-F238E27FC236}">
                <a16:creationId xmlns:a16="http://schemas.microsoft.com/office/drawing/2014/main" id="{FCBBB710-29F2-4255-A55B-C3D680CD4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184" y="5376863"/>
            <a:ext cx="14414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IPSec SA</a:t>
            </a:r>
          </a:p>
        </p:txBody>
      </p:sp>
      <p:sp>
        <p:nvSpPr>
          <p:cNvPr id="27" name="Rectangle 89">
            <a:extLst>
              <a:ext uri="{FF2B5EF4-FFF2-40B4-BE49-F238E27FC236}">
                <a16:creationId xmlns:a16="http://schemas.microsoft.com/office/drawing/2014/main" id="{4E4F0CA6-34BD-4B60-B29B-B772546A3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147" y="5281613"/>
            <a:ext cx="865187" cy="433387"/>
          </a:xfrm>
          <a:prstGeom prst="rect">
            <a:avLst/>
          </a:prstGeom>
          <a:solidFill>
            <a:srgbClr val="66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Rectangle 90">
            <a:extLst>
              <a:ext uri="{FF2B5EF4-FFF2-40B4-BE49-F238E27FC236}">
                <a16:creationId xmlns:a16="http://schemas.microsoft.com/office/drawing/2014/main" id="{92075E51-3903-47ED-8FDE-9466AFD09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147" y="5376863"/>
            <a:ext cx="8636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IPSec</a:t>
            </a:r>
          </a:p>
        </p:txBody>
      </p:sp>
      <p:sp>
        <p:nvSpPr>
          <p:cNvPr id="29" name="Rectangle 91">
            <a:extLst>
              <a:ext uri="{FF2B5EF4-FFF2-40B4-BE49-F238E27FC236}">
                <a16:creationId xmlns:a16="http://schemas.microsoft.com/office/drawing/2014/main" id="{9CD3F8C5-1180-40C1-8B23-EA54BFBE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859" y="5265738"/>
            <a:ext cx="865188" cy="433387"/>
          </a:xfrm>
          <a:prstGeom prst="rect">
            <a:avLst/>
          </a:prstGeom>
          <a:solidFill>
            <a:srgbClr val="66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Rectangle 92">
            <a:extLst>
              <a:ext uri="{FF2B5EF4-FFF2-40B4-BE49-F238E27FC236}">
                <a16:creationId xmlns:a16="http://schemas.microsoft.com/office/drawing/2014/main" id="{5F7C2786-4BAE-4217-B144-12FABE8F0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859" y="5376863"/>
            <a:ext cx="8636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IPSec</a:t>
            </a:r>
          </a:p>
        </p:txBody>
      </p:sp>
      <p:sp>
        <p:nvSpPr>
          <p:cNvPr id="31" name="Rectangle 93">
            <a:extLst>
              <a:ext uri="{FF2B5EF4-FFF2-40B4-BE49-F238E27FC236}">
                <a16:creationId xmlns:a16="http://schemas.microsoft.com/office/drawing/2014/main" id="{CC1A25F2-24F1-4566-93BD-29936AC8C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309" y="5376863"/>
            <a:ext cx="1657350" cy="2809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Line 94">
            <a:extLst>
              <a:ext uri="{FF2B5EF4-FFF2-40B4-BE49-F238E27FC236}">
                <a16:creationId xmlns:a16="http://schemas.microsoft.com/office/drawing/2014/main" id="{2B007190-11FE-412A-B7C8-E77F98CA6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572" y="5376863"/>
            <a:ext cx="0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Box 95">
            <a:extLst>
              <a:ext uri="{FF2B5EF4-FFF2-40B4-BE49-F238E27FC236}">
                <a16:creationId xmlns:a16="http://schemas.microsoft.com/office/drawing/2014/main" id="{3C6465DE-37C3-450D-B378-4A4912473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772" y="5376863"/>
            <a:ext cx="5048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/>
              <a:t>IP</a:t>
            </a:r>
          </a:p>
        </p:txBody>
      </p:sp>
      <p:sp>
        <p:nvSpPr>
          <p:cNvPr id="34" name="Text Box 96">
            <a:extLst>
              <a:ext uri="{FF2B5EF4-FFF2-40B4-BE49-F238E27FC236}">
                <a16:creationId xmlns:a16="http://schemas.microsoft.com/office/drawing/2014/main" id="{2A0F3E2C-F259-451A-AFA4-FCCEBC365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1134" y="5376863"/>
            <a:ext cx="122396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FF3399"/>
                </a:solidFill>
              </a:rPr>
              <a:t>ESP, AH</a:t>
            </a:r>
          </a:p>
        </p:txBody>
      </p:sp>
      <p:sp>
        <p:nvSpPr>
          <p:cNvPr id="35" name="Text Box 100">
            <a:extLst>
              <a:ext uri="{FF2B5EF4-FFF2-40B4-BE49-F238E27FC236}">
                <a16:creationId xmlns:a16="http://schemas.microsoft.com/office/drawing/2014/main" id="{1FE0D154-1630-4B07-9C7D-60471FE02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809" y="2909888"/>
            <a:ext cx="36004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rgbClr val="0000FF"/>
                </a:solidFill>
              </a:rPr>
              <a:t>Phase1 </a:t>
            </a:r>
            <a:r>
              <a:rPr lang="ko-KR" altLang="en-US" sz="1100" dirty="0">
                <a:solidFill>
                  <a:srgbClr val="0000FF"/>
                </a:solidFill>
              </a:rPr>
              <a:t>협상결과에 의한 </a:t>
            </a:r>
            <a:r>
              <a:rPr lang="en-US" altLang="ko-KR" sz="1100" dirty="0">
                <a:solidFill>
                  <a:srgbClr val="0000FF"/>
                </a:solidFill>
              </a:rPr>
              <a:t>IKE</a:t>
            </a:r>
            <a:r>
              <a:rPr lang="ko-KR" altLang="en-US" sz="1100" dirty="0">
                <a:solidFill>
                  <a:srgbClr val="0000FF"/>
                </a:solidFill>
              </a:rPr>
              <a:t>용 </a:t>
            </a:r>
            <a:r>
              <a:rPr lang="en-US" altLang="ko-KR" sz="1100" dirty="0">
                <a:solidFill>
                  <a:srgbClr val="0000FF"/>
                </a:solidFill>
              </a:rPr>
              <a:t>Master Key </a:t>
            </a:r>
            <a:r>
              <a:rPr lang="ko-KR" altLang="en-US" sz="1100" dirty="0">
                <a:solidFill>
                  <a:srgbClr val="0000FF"/>
                </a:solidFill>
              </a:rPr>
              <a:t>생성</a:t>
            </a:r>
          </a:p>
        </p:txBody>
      </p:sp>
      <p:sp>
        <p:nvSpPr>
          <p:cNvPr id="36" name="Text Box 101">
            <a:extLst>
              <a:ext uri="{FF2B5EF4-FFF2-40B4-BE49-F238E27FC236}">
                <a16:creationId xmlns:a16="http://schemas.microsoft.com/office/drawing/2014/main" id="{71199DA8-56BC-4EE8-B16A-41DA11A9D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5372" y="4479925"/>
            <a:ext cx="360045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100">
                <a:solidFill>
                  <a:srgbClr val="0000FF"/>
                </a:solidFill>
              </a:rPr>
              <a:t>Phase2 </a:t>
            </a:r>
            <a:r>
              <a:rPr lang="ko-KR" altLang="en-US" sz="1100">
                <a:solidFill>
                  <a:srgbClr val="0000FF"/>
                </a:solidFill>
              </a:rPr>
              <a:t>협상결과에 의한 </a:t>
            </a:r>
            <a:r>
              <a:rPr lang="en-US" altLang="ko-KR" sz="1100">
                <a:solidFill>
                  <a:srgbClr val="0000FF"/>
                </a:solidFill>
              </a:rPr>
              <a:t>IPSec</a:t>
            </a:r>
            <a:r>
              <a:rPr lang="ko-KR" altLang="en-US" sz="1100">
                <a:solidFill>
                  <a:srgbClr val="0000FF"/>
                </a:solidFill>
              </a:rPr>
              <a:t>용 </a:t>
            </a:r>
            <a:r>
              <a:rPr lang="en-US" altLang="ko-KR" sz="1100">
                <a:solidFill>
                  <a:srgbClr val="0000FF"/>
                </a:solidFill>
              </a:rPr>
              <a:t>Session Key </a:t>
            </a:r>
            <a:r>
              <a:rPr lang="ko-KR" altLang="en-US" sz="1100">
                <a:solidFill>
                  <a:srgbClr val="0000FF"/>
                </a:solidFill>
              </a:rPr>
              <a:t>생성</a:t>
            </a:r>
          </a:p>
        </p:txBody>
      </p:sp>
      <p:pic>
        <p:nvPicPr>
          <p:cNvPr id="37" name="Picture 102">
            <a:extLst>
              <a:ext uri="{FF2B5EF4-FFF2-40B4-BE49-F238E27FC236}">
                <a16:creationId xmlns:a16="http://schemas.microsoft.com/office/drawing/2014/main" id="{1B604934-B820-4127-981F-7FE836C3B4CC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22" y="3289300"/>
            <a:ext cx="719137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03">
            <a:extLst>
              <a:ext uri="{FF2B5EF4-FFF2-40B4-BE49-F238E27FC236}">
                <a16:creationId xmlns:a16="http://schemas.microsoft.com/office/drawing/2014/main" id="{6ABFA640-2284-40BE-8361-5302DB788346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422" y="3302000"/>
            <a:ext cx="719137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4">
            <a:extLst>
              <a:ext uri="{FF2B5EF4-FFF2-40B4-BE49-F238E27FC236}">
                <a16:creationId xmlns:a16="http://schemas.microsoft.com/office/drawing/2014/main" id="{46E9CC42-5412-401D-84F3-BC6162E85F4A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47" y="4703763"/>
            <a:ext cx="719137" cy="2381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05">
            <a:extLst>
              <a:ext uri="{FF2B5EF4-FFF2-40B4-BE49-F238E27FC236}">
                <a16:creationId xmlns:a16="http://schemas.microsoft.com/office/drawing/2014/main" id="{0B652702-C2AA-48FA-B24D-0EA66C5B86D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59" y="4703763"/>
            <a:ext cx="719138" cy="2381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ine 109">
            <a:extLst>
              <a:ext uri="{FF2B5EF4-FFF2-40B4-BE49-F238E27FC236}">
                <a16:creationId xmlns:a16="http://schemas.microsoft.com/office/drawing/2014/main" id="{96B1B76F-E469-4F3A-8A78-333F8C3576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922" y="2403475"/>
            <a:ext cx="1587" cy="2849563"/>
          </a:xfrm>
          <a:prstGeom prst="line">
            <a:avLst/>
          </a:prstGeom>
          <a:noFill/>
          <a:ln w="38100">
            <a:solidFill>
              <a:srgbClr val="8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42" name="Line 110">
            <a:extLst>
              <a:ext uri="{FF2B5EF4-FFF2-40B4-BE49-F238E27FC236}">
                <a16:creationId xmlns:a16="http://schemas.microsoft.com/office/drawing/2014/main" id="{7549E194-5D0D-4BF7-8A7B-C33BC999A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1222" y="2403475"/>
            <a:ext cx="1587" cy="2849563"/>
          </a:xfrm>
          <a:prstGeom prst="line">
            <a:avLst/>
          </a:prstGeom>
          <a:noFill/>
          <a:ln w="38100">
            <a:solidFill>
              <a:srgbClr val="8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43" name="Text Box 111">
            <a:extLst>
              <a:ext uri="{FF2B5EF4-FFF2-40B4-BE49-F238E27FC236}">
                <a16:creationId xmlns:a16="http://schemas.microsoft.com/office/drawing/2014/main" id="{988EF5D4-A3CE-4CA2-8A8A-306117881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372" y="2046288"/>
            <a:ext cx="5746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>
                <a:solidFill>
                  <a:srgbClr val="FF0066"/>
                </a:solidFill>
              </a:rPr>
              <a:t>ⓐ</a:t>
            </a:r>
          </a:p>
        </p:txBody>
      </p:sp>
      <p:sp>
        <p:nvSpPr>
          <p:cNvPr id="44" name="Text Box 113">
            <a:extLst>
              <a:ext uri="{FF2B5EF4-FFF2-40B4-BE49-F238E27FC236}">
                <a16:creationId xmlns:a16="http://schemas.microsoft.com/office/drawing/2014/main" id="{0DB357F5-8640-4540-8F3C-6F966F5A4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122" y="2011363"/>
            <a:ext cx="504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>
                <a:solidFill>
                  <a:srgbClr val="FF0066"/>
                </a:solidFill>
              </a:rPr>
              <a:t>ⓑ</a:t>
            </a:r>
          </a:p>
        </p:txBody>
      </p:sp>
      <p:sp>
        <p:nvSpPr>
          <p:cNvPr id="45" name="Freeform 115">
            <a:extLst>
              <a:ext uri="{FF2B5EF4-FFF2-40B4-BE49-F238E27FC236}">
                <a16:creationId xmlns:a16="http://schemas.microsoft.com/office/drawing/2014/main" id="{6E1C62DB-48CD-4533-B7C0-6B4965EFD6A1}"/>
              </a:ext>
            </a:extLst>
          </p:cNvPr>
          <p:cNvSpPr>
            <a:spLocks/>
          </p:cNvSpPr>
          <p:nvPr/>
        </p:nvSpPr>
        <p:spPr bwMode="auto">
          <a:xfrm>
            <a:off x="1764284" y="3078163"/>
            <a:ext cx="1439863" cy="336550"/>
          </a:xfrm>
          <a:custGeom>
            <a:avLst/>
            <a:gdLst>
              <a:gd name="T0" fmla="*/ 2147483647 w 907"/>
              <a:gd name="T1" fmla="*/ 0 h 272"/>
              <a:gd name="T2" fmla="*/ 2147483647 w 907"/>
              <a:gd name="T3" fmla="*/ 2147483647 h 272"/>
              <a:gd name="T4" fmla="*/ 0 w 907"/>
              <a:gd name="T5" fmla="*/ 2147483647 h 272"/>
              <a:gd name="T6" fmla="*/ 0 60000 65536"/>
              <a:gd name="T7" fmla="*/ 0 60000 65536"/>
              <a:gd name="T8" fmla="*/ 0 60000 65536"/>
              <a:gd name="T9" fmla="*/ 0 w 907"/>
              <a:gd name="T10" fmla="*/ 0 h 272"/>
              <a:gd name="T11" fmla="*/ 907 w 907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7" h="272">
                <a:moveTo>
                  <a:pt x="907" y="0"/>
                </a:moveTo>
                <a:cubicBezTo>
                  <a:pt x="869" y="90"/>
                  <a:pt x="832" y="181"/>
                  <a:pt x="681" y="226"/>
                </a:cubicBezTo>
                <a:cubicBezTo>
                  <a:pt x="530" y="271"/>
                  <a:pt x="113" y="264"/>
                  <a:pt x="0" y="272"/>
                </a:cubicBezTo>
              </a:path>
            </a:pathLst>
          </a:custGeom>
          <a:noFill/>
          <a:ln w="31750" cap="flat" cmpd="sng">
            <a:solidFill>
              <a:schemeClr val="tx2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46" name="Freeform 116">
            <a:extLst>
              <a:ext uri="{FF2B5EF4-FFF2-40B4-BE49-F238E27FC236}">
                <a16:creationId xmlns:a16="http://schemas.microsoft.com/office/drawing/2014/main" id="{B6FD7956-8E90-4F64-AE07-28E08D0FBF0A}"/>
              </a:ext>
            </a:extLst>
          </p:cNvPr>
          <p:cNvSpPr>
            <a:spLocks/>
          </p:cNvSpPr>
          <p:nvPr/>
        </p:nvSpPr>
        <p:spPr bwMode="auto">
          <a:xfrm>
            <a:off x="1764284" y="3441700"/>
            <a:ext cx="649288" cy="533400"/>
          </a:xfrm>
          <a:custGeom>
            <a:avLst/>
            <a:gdLst>
              <a:gd name="T0" fmla="*/ 0 w 409"/>
              <a:gd name="T1" fmla="*/ 2147483647 h 430"/>
              <a:gd name="T2" fmla="*/ 2147483647 w 409"/>
              <a:gd name="T3" fmla="*/ 2147483647 h 430"/>
              <a:gd name="T4" fmla="*/ 2147483647 w 409"/>
              <a:gd name="T5" fmla="*/ 2147483647 h 430"/>
              <a:gd name="T6" fmla="*/ 0 60000 65536"/>
              <a:gd name="T7" fmla="*/ 0 60000 65536"/>
              <a:gd name="T8" fmla="*/ 0 60000 65536"/>
              <a:gd name="T9" fmla="*/ 0 w 409"/>
              <a:gd name="T10" fmla="*/ 0 h 430"/>
              <a:gd name="T11" fmla="*/ 409 w 409"/>
              <a:gd name="T12" fmla="*/ 430 h 4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9" h="430">
                <a:moveTo>
                  <a:pt x="0" y="22"/>
                </a:moveTo>
                <a:cubicBezTo>
                  <a:pt x="102" y="11"/>
                  <a:pt x="204" y="0"/>
                  <a:pt x="272" y="68"/>
                </a:cubicBezTo>
                <a:cubicBezTo>
                  <a:pt x="340" y="136"/>
                  <a:pt x="386" y="377"/>
                  <a:pt x="409" y="430"/>
                </a:cubicBezTo>
              </a:path>
            </a:pathLst>
          </a:custGeom>
          <a:noFill/>
          <a:ln w="31750" cap="flat" cmpd="sng">
            <a:solidFill>
              <a:schemeClr val="tx2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47" name="Text Box 117">
            <a:extLst>
              <a:ext uri="{FF2B5EF4-FFF2-40B4-BE49-F238E27FC236}">
                <a16:creationId xmlns:a16="http://schemas.microsoft.com/office/drawing/2014/main" id="{D64AE738-929B-43D8-A26C-11918C8A2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547" y="3582988"/>
            <a:ext cx="7191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200"/>
              <a:t>적용</a:t>
            </a:r>
          </a:p>
        </p:txBody>
      </p:sp>
      <p:sp>
        <p:nvSpPr>
          <p:cNvPr id="48" name="Text Box 118">
            <a:extLst>
              <a:ext uri="{FF2B5EF4-FFF2-40B4-BE49-F238E27FC236}">
                <a16:creationId xmlns:a16="http://schemas.microsoft.com/office/drawing/2014/main" id="{B616D194-5587-4F8C-93DF-66B23AB75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647" y="408622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dirty="0">
                <a:solidFill>
                  <a:schemeClr val="bg1"/>
                </a:solidFill>
              </a:rPr>
              <a:t>IKE SA</a:t>
            </a:r>
          </a:p>
        </p:txBody>
      </p:sp>
      <p:sp>
        <p:nvSpPr>
          <p:cNvPr id="49" name="Freeform 120">
            <a:extLst>
              <a:ext uri="{FF2B5EF4-FFF2-40B4-BE49-F238E27FC236}">
                <a16:creationId xmlns:a16="http://schemas.microsoft.com/office/drawing/2014/main" id="{AF009689-14C0-488F-AC96-B92749171748}"/>
              </a:ext>
            </a:extLst>
          </p:cNvPr>
          <p:cNvSpPr>
            <a:spLocks/>
          </p:cNvSpPr>
          <p:nvPr/>
        </p:nvSpPr>
        <p:spPr bwMode="auto">
          <a:xfrm>
            <a:off x="1837309" y="4648200"/>
            <a:ext cx="1439863" cy="168275"/>
          </a:xfrm>
          <a:custGeom>
            <a:avLst/>
            <a:gdLst>
              <a:gd name="T0" fmla="*/ 2147483647 w 907"/>
              <a:gd name="T1" fmla="*/ 0 h 272"/>
              <a:gd name="T2" fmla="*/ 2147483647 w 907"/>
              <a:gd name="T3" fmla="*/ 2147483647 h 272"/>
              <a:gd name="T4" fmla="*/ 0 w 907"/>
              <a:gd name="T5" fmla="*/ 2147483647 h 272"/>
              <a:gd name="T6" fmla="*/ 0 60000 65536"/>
              <a:gd name="T7" fmla="*/ 0 60000 65536"/>
              <a:gd name="T8" fmla="*/ 0 60000 65536"/>
              <a:gd name="T9" fmla="*/ 0 w 907"/>
              <a:gd name="T10" fmla="*/ 0 h 272"/>
              <a:gd name="T11" fmla="*/ 907 w 907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7" h="272">
                <a:moveTo>
                  <a:pt x="907" y="0"/>
                </a:moveTo>
                <a:cubicBezTo>
                  <a:pt x="869" y="90"/>
                  <a:pt x="832" y="181"/>
                  <a:pt x="681" y="226"/>
                </a:cubicBezTo>
                <a:cubicBezTo>
                  <a:pt x="530" y="271"/>
                  <a:pt x="113" y="264"/>
                  <a:pt x="0" y="272"/>
                </a:cubicBezTo>
              </a:path>
            </a:pathLst>
          </a:custGeom>
          <a:noFill/>
          <a:ln w="31750" cap="flat" cmpd="sng">
            <a:solidFill>
              <a:schemeClr val="tx2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0" name="Text Box 121">
            <a:extLst>
              <a:ext uri="{FF2B5EF4-FFF2-40B4-BE49-F238E27FC236}">
                <a16:creationId xmlns:a16="http://schemas.microsoft.com/office/drawing/2014/main" id="{69397966-C213-40E0-96F4-21D29BAA2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009" y="4938713"/>
            <a:ext cx="71913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200"/>
              <a:t>적용</a:t>
            </a:r>
          </a:p>
        </p:txBody>
      </p:sp>
      <p:sp>
        <p:nvSpPr>
          <p:cNvPr id="51" name="Freeform 122">
            <a:extLst>
              <a:ext uri="{FF2B5EF4-FFF2-40B4-BE49-F238E27FC236}">
                <a16:creationId xmlns:a16="http://schemas.microsoft.com/office/drawing/2014/main" id="{FD084168-BDD5-447A-B28C-55D5DE5BE5F4}"/>
              </a:ext>
            </a:extLst>
          </p:cNvPr>
          <p:cNvSpPr>
            <a:spLocks/>
          </p:cNvSpPr>
          <p:nvPr/>
        </p:nvSpPr>
        <p:spPr bwMode="auto">
          <a:xfrm>
            <a:off x="1837309" y="4872038"/>
            <a:ext cx="719138" cy="393700"/>
          </a:xfrm>
          <a:custGeom>
            <a:avLst/>
            <a:gdLst>
              <a:gd name="T0" fmla="*/ 0 w 409"/>
              <a:gd name="T1" fmla="*/ 2147483647 h 430"/>
              <a:gd name="T2" fmla="*/ 2147483647 w 409"/>
              <a:gd name="T3" fmla="*/ 2147483647 h 430"/>
              <a:gd name="T4" fmla="*/ 2147483647 w 409"/>
              <a:gd name="T5" fmla="*/ 2147483647 h 430"/>
              <a:gd name="T6" fmla="*/ 0 60000 65536"/>
              <a:gd name="T7" fmla="*/ 0 60000 65536"/>
              <a:gd name="T8" fmla="*/ 0 60000 65536"/>
              <a:gd name="T9" fmla="*/ 0 w 409"/>
              <a:gd name="T10" fmla="*/ 0 h 430"/>
              <a:gd name="T11" fmla="*/ 409 w 409"/>
              <a:gd name="T12" fmla="*/ 430 h 4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9" h="430">
                <a:moveTo>
                  <a:pt x="0" y="22"/>
                </a:moveTo>
                <a:cubicBezTo>
                  <a:pt x="102" y="11"/>
                  <a:pt x="204" y="0"/>
                  <a:pt x="272" y="68"/>
                </a:cubicBezTo>
                <a:cubicBezTo>
                  <a:pt x="340" y="136"/>
                  <a:pt x="386" y="377"/>
                  <a:pt x="409" y="430"/>
                </a:cubicBezTo>
              </a:path>
            </a:pathLst>
          </a:custGeom>
          <a:noFill/>
          <a:ln w="31750" cap="flat" cmpd="sng">
            <a:solidFill>
              <a:schemeClr val="tx2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2" name="Freeform 123">
            <a:extLst>
              <a:ext uri="{FF2B5EF4-FFF2-40B4-BE49-F238E27FC236}">
                <a16:creationId xmlns:a16="http://schemas.microsoft.com/office/drawing/2014/main" id="{6008F410-FC82-4CE1-BF79-751F421D44C3}"/>
              </a:ext>
            </a:extLst>
          </p:cNvPr>
          <p:cNvSpPr>
            <a:spLocks/>
          </p:cNvSpPr>
          <p:nvPr/>
        </p:nvSpPr>
        <p:spPr bwMode="auto">
          <a:xfrm>
            <a:off x="5725097" y="3133725"/>
            <a:ext cx="1512887" cy="280988"/>
          </a:xfrm>
          <a:custGeom>
            <a:avLst/>
            <a:gdLst>
              <a:gd name="T0" fmla="*/ 0 w 953"/>
              <a:gd name="T1" fmla="*/ 0 h 227"/>
              <a:gd name="T2" fmla="*/ 2147483647 w 953"/>
              <a:gd name="T3" fmla="*/ 2147483647 h 227"/>
              <a:gd name="T4" fmla="*/ 2147483647 w 953"/>
              <a:gd name="T5" fmla="*/ 2147483647 h 227"/>
              <a:gd name="T6" fmla="*/ 0 60000 65536"/>
              <a:gd name="T7" fmla="*/ 0 60000 65536"/>
              <a:gd name="T8" fmla="*/ 0 60000 65536"/>
              <a:gd name="T9" fmla="*/ 0 w 953"/>
              <a:gd name="T10" fmla="*/ 0 h 227"/>
              <a:gd name="T11" fmla="*/ 953 w 953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53" h="227">
                <a:moveTo>
                  <a:pt x="0" y="0"/>
                </a:moveTo>
                <a:cubicBezTo>
                  <a:pt x="102" y="71"/>
                  <a:pt x="204" y="143"/>
                  <a:pt x="363" y="181"/>
                </a:cubicBezTo>
                <a:cubicBezTo>
                  <a:pt x="522" y="219"/>
                  <a:pt x="855" y="219"/>
                  <a:pt x="953" y="227"/>
                </a:cubicBezTo>
              </a:path>
            </a:pathLst>
          </a:custGeom>
          <a:noFill/>
          <a:ln w="31750" cap="flat" cmpd="sng">
            <a:solidFill>
              <a:schemeClr val="tx2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46432369-C705-4F91-A0BD-7229897B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34" y="1773238"/>
            <a:ext cx="6477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4" descr="server">
            <a:extLst>
              <a:ext uri="{FF2B5EF4-FFF2-40B4-BE49-F238E27FC236}">
                <a16:creationId xmlns:a16="http://schemas.microsoft.com/office/drawing/2014/main" id="{4DA7169E-ECC8-4B10-A8BC-38826BA1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84" y="1700213"/>
            <a:ext cx="5048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3">
            <a:extLst>
              <a:ext uri="{FF2B5EF4-FFF2-40B4-BE49-F238E27FC236}">
                <a16:creationId xmlns:a16="http://schemas.microsoft.com/office/drawing/2014/main" id="{76F821D3-1FBF-45C5-8787-7A3BA5342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547" y="1195388"/>
            <a:ext cx="2246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IKE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협상 과정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80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000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5744BAF-05DA-4AD9-A185-C0952BD88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068" y="1559530"/>
            <a:ext cx="1225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4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FA7352F-6409-44F8-9205-AA0365672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6278" y="2191096"/>
            <a:ext cx="44022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Trouble Shooting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8D5DB6AE-C993-451B-8CF1-C883B9803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623" y="3788059"/>
            <a:ext cx="40535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복구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트래픽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9-4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로그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9-5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(Session)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모니터링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675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9-1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복구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81EB5D-B620-4E4F-95D9-D6E01FDB9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537948"/>
              </p:ext>
            </p:extLst>
          </p:nvPr>
        </p:nvGraphicFramePr>
        <p:xfrm>
          <a:off x="142875" y="1268413"/>
          <a:ext cx="8858250" cy="5142523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49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U-Boot Mode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패스워드 복구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6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U-Boot 1.1.1 (Development build) (Build time: Jul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15 2008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- 21:13:03)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CUST_VF2400 board revision major:2, minor:0, serial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#: VF24000800023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OCTEON CN31XX-NSP revision: 2, Core clock: 500 MHz, DDR clock: 266 MHz (532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Mhz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data rate)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Hareware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Monitor:  </a:t>
                      </a:r>
                      <a:r>
                        <a:rPr lang="en-US" altLang="ko-KR" sz="9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Winbond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w83792d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Programming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Vitesse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switch .... done.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Disabling switch port .............. done.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DRAM:  1024 MB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Flash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 8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MB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Clearing DRAM........ done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BIST check passed.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Starting PCI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PCI Status: PCI 32-bit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PCI BAR 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0x08000000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, PCI BAR 1: Memory 0x00000000  PCI 0x00000000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Net:   octeth0, octeth1, octeth2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Bus 0 (CF Card): OK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VF406# &lt;INTERRUPT&gt;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VF406# 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$(</a:t>
                      </a:r>
                      <a:r>
                        <a:rPr lang="en-US" altLang="ko-KR" sz="9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bootcmd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 single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reading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vos.bin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 ##########################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부팅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생략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###########################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INIT[194]: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logd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will be started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The loading might take a while to process… Wait a moment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Please press Enter to activate this console.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NexG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VOS Software, Version 4.2-r22029 10/06/09 11:56:19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UTM-1&gt;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UTM-1&gt; 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restore </a:t>
                      </a:r>
                      <a:r>
                        <a:rPr lang="en-US" altLang="ko-KR" sz="9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pri</a:t>
                      </a:r>
                      <a:endParaRPr lang="en-US" altLang="ko-KR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UTM-1#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*UTM-1 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username root secret admin1234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*UTM-1 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config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)# end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*UTM-1#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wr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Building configuration...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[OK]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UTM-1# reload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Proceed with reload? [yes/no] y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 Box 39">
            <a:extLst>
              <a:ext uri="{FF2B5EF4-FFF2-40B4-BE49-F238E27FC236}">
                <a16:creationId xmlns:a16="http://schemas.microsoft.com/office/drawing/2014/main" id="{25113106-E8EC-4D91-89B8-3D02931E7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1533163"/>
            <a:ext cx="97654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전원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리부팅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Line 38">
            <a:extLst>
              <a:ext uri="{FF2B5EF4-FFF2-40B4-BE49-F238E27FC236}">
                <a16:creationId xmlns:a16="http://schemas.microsoft.com/office/drawing/2014/main" id="{B7DAB9F0-9CEA-4E8B-8111-9CDE5BF7C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290" y="1647041"/>
            <a:ext cx="117013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A5A26949-CC15-45F4-A579-32F9A09F3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3878883"/>
            <a:ext cx="1423788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복구 명령어 입력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F266FD50-38EE-4D01-AC68-6C62FA11E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8050" y="3989553"/>
            <a:ext cx="332562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Text Box 39">
            <a:extLst>
              <a:ext uri="{FF2B5EF4-FFF2-40B4-BE49-F238E27FC236}">
                <a16:creationId xmlns:a16="http://schemas.microsoft.com/office/drawing/2014/main" id="{94BDE4E2-0B6B-491C-B491-33C6965C4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2357498"/>
            <a:ext cx="1933543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+ c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입력 하여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boot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모드 진입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825E3730-1D9E-464B-931D-1D46FBD6C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3095" y="2468168"/>
            <a:ext cx="292058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E2F74276-FAE6-4BFC-88A9-FCE6FD415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4677098"/>
            <a:ext cx="1423788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없이 로그인 가능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1BD4F197-F188-4B55-A8F3-01D661B61E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3235" y="4787768"/>
            <a:ext cx="166044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C0963B4D-1A2D-4550-A2E6-70AB4E39C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4958823"/>
            <a:ext cx="2252540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 가능 모드로 진입하기 위한 명령어 입력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Line 38">
            <a:extLst>
              <a:ext uri="{FF2B5EF4-FFF2-40B4-BE49-F238E27FC236}">
                <a16:creationId xmlns:a16="http://schemas.microsoft.com/office/drawing/2014/main" id="{5B6C7F64-5C14-4A97-BA4D-03A74252B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3005" y="5069493"/>
            <a:ext cx="373067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Text Box 39">
            <a:extLst>
              <a:ext uri="{FF2B5EF4-FFF2-40B4-BE49-F238E27FC236}">
                <a16:creationId xmlns:a16="http://schemas.microsoft.com/office/drawing/2014/main" id="{7A961B36-A293-4316-A5F7-CBBF8953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5234908"/>
            <a:ext cx="83708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변경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id="{A9FFE0D7-2D8A-4679-BF47-0E72DE729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185" y="5345578"/>
            <a:ext cx="2110492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Text Box 39">
            <a:extLst>
              <a:ext uri="{FF2B5EF4-FFF2-40B4-BE49-F238E27FC236}">
                <a16:creationId xmlns:a16="http://schemas.microsoft.com/office/drawing/2014/main" id="{3C2BE7E7-E830-430A-A819-EE390A997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5514263"/>
            <a:ext cx="976549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설정 저장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854B5922-77A7-4832-8925-898FE3028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960" y="5624933"/>
            <a:ext cx="413571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9" name="Text Box 39">
            <a:extLst>
              <a:ext uri="{FF2B5EF4-FFF2-40B4-BE49-F238E27FC236}">
                <a16:creationId xmlns:a16="http://schemas.microsoft.com/office/drawing/2014/main" id="{D2A81BB0-646E-4399-AD64-5BBEE0E14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591" y="5910163"/>
            <a:ext cx="734496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리부팅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AC564185-521A-41F3-B3A6-991D419D2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7980" y="6020833"/>
            <a:ext cx="395569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497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9-2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트래픽 확인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87B558-68AC-4E90-B4CA-73049842A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82552"/>
              </p:ext>
            </p:extLst>
          </p:nvPr>
        </p:nvGraphicFramePr>
        <p:xfrm>
          <a:off x="142875" y="1268413"/>
          <a:ext cx="8858250" cy="339772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Bwm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실시간 </a:t>
                      </a:r>
                      <a:r>
                        <a:rPr lang="ko-KR" altLang="en-US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트래픽량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확인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58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vforce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 start-shell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/media/disk0 #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bwm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 -u bits -d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Bandwidth Monitor v0.5 (delay 1.000s); press 'ctrl-c' to end this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     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iface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Rx                  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Tx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   Total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=====================================================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eth0:             22.24 Mb/s          2.01 Mb/s           24.25 Mb/s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eth1:             6.31 Kb/s             4.49 Kb/s           10.79 Kb/s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eth2:             1.95 </a:t>
                      </a: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Mb/s            21.80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Mb/s         23.75 Mb/s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eth3:             0.00  b/s              0.00  b/s            0.00  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lo:             0.00  b/s               0.00  b/s            0.00  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                        *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 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략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eix0:             0.00  b/s            0.00  b/s               0.00  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vlan0.1:            0.00  b/s            0.00  b/s               0.00  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---------------------------------------------------------------------------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total:          24.20 Mb/s           23.79 Mb/s           47.99 Mb/s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UTM-1# start-shell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/media/disk0 #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bwm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 -u bits -I eth0,eth1,eth2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Bandwidth Monitor v0.5 (delay 1.000s); press 'ctrl-c' to end this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iface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Rx                   Tx                Total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===============================================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eth0:           5.92 Kb/s            0.00 Kb/s            5.92 Kb/s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eth1:           0.00 Kb/s            0.00 Kb/s            0.00 Kb/s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eth2:           0.00 Kb/s            0.00 Kb/s            0.00 Kb/s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---------------------------------------------------------------------------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total:           5.93 Kb/s            0.00 Kb/s            5.93 Kb/s 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-u</a:t>
                      </a:r>
                      <a:r>
                        <a:rPr lang="en-US" altLang="ko-KR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: bytes, bits, packets, errors  /  -d : K </a:t>
                      </a:r>
                      <a:r>
                        <a:rPr lang="ko-KR" altLang="en-US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또는 </a:t>
                      </a:r>
                      <a:r>
                        <a:rPr lang="en-US" altLang="ko-KR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 </a:t>
                      </a:r>
                      <a:r>
                        <a:rPr lang="ko-KR" altLang="en-US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용량 자동 계산 출력 </a:t>
                      </a:r>
                      <a:r>
                        <a:rPr lang="en-US" altLang="ko-KR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-l : </a:t>
                      </a:r>
                      <a:r>
                        <a:rPr lang="ko-KR" altLang="en-US" sz="900" b="0" i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인터페이스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1AAE555-1720-4E1A-A330-4DE67750A607}"/>
              </a:ext>
            </a:extLst>
          </p:cNvPr>
          <p:cNvSpPr/>
          <p:nvPr/>
        </p:nvSpPr>
        <p:spPr>
          <a:xfrm>
            <a:off x="2078090" y="5048833"/>
            <a:ext cx="53944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과다 </a:t>
            </a:r>
            <a:r>
              <a:rPr kumimoji="1" lang="ko-KR" alt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트래픽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발생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(TX/RX)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 외부 공격으로 의심되며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원인 분석을 위하여 해당 </a:t>
            </a:r>
            <a:r>
              <a:rPr kumimoji="1" lang="ko-KR" alt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트래픽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분석이 필요함</a:t>
            </a:r>
          </a:p>
        </p:txBody>
      </p:sp>
    </p:spTree>
    <p:extLst>
      <p:ext uri="{BB962C8B-B14F-4D97-AF65-F5344CB8AC3E}">
        <p14:creationId xmlns:p14="http://schemas.microsoft.com/office/powerpoint/2010/main" val="3544903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9-3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패킷 캡처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8868B62-689B-49D6-9BA4-9E781A52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0274"/>
              </p:ext>
            </p:extLst>
          </p:nvPr>
        </p:nvGraphicFramePr>
        <p:xfrm>
          <a:off x="142875" y="1277557"/>
          <a:ext cx="8858250" cy="513508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tcpdump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실시간 </a:t>
                      </a:r>
                      <a:r>
                        <a:rPr lang="ko-KR" altLang="en-US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패킷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캡처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tcpdump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이상 </a:t>
                      </a:r>
                      <a:r>
                        <a:rPr lang="ko-KR" altLang="en-US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패킷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수집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전송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58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UTM-1#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start-shell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/media/disk0 #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eix0 </a:t>
                      </a: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port 80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device eth0 entered promiscuous mode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verbose output suppressed, use -v or -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vv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for full protocol decode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listening on eth0, link-type EN10MB (Ethernet), capture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68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23:25:38.568120 IP 192.168.1.55.2798 &gt; 211.233.29.229.80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 3205412440:3205412782(342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2151009431 win 46425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23:25:38.577304 IP 211.233.29.229.80 &gt; 192.168.1.55.2798: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 1:1301(1300)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342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8576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23:25:38.586830 IP 192.168.1.55.2798 &gt; 211.233.29.229.80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4038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46440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23:25:39.252951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211.115.115.77.80 &gt; 192.168.1.55.2786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 1576423558:1576423558(0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1063176899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7504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23:25:39.253054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211.115.115.77.80 &gt; 192.168.1.55.2783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 1579788893:1579788893(0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1951857196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7504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23:25:39.253126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192.168.1.55.2786 &gt; 211.115.115.77.80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 win 46425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23:25:39.253217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192.168.1.55.2783 &gt; 211.115.115.77.80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 win 46425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23:25:39.260046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211.115.115.77.80 &gt; 192.168.1.55.2784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 1678655931:1678655931(0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840783774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7504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23:25:39.260216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192.168.1.55.2784 &gt; 211.115.115.77.80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 win 46292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23:25:39.294091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211.115.115.77.80 &gt; 192.168.1.55.2787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F 1615723517:1615723517(0) 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251283718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7504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23:25:39.294192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 211.115.115.77.80 &gt; 192.168.1.55.2808: F 1614937698:1614937698(0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1603444436 win 7504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23:25:39.294248 IP 192.168.1.55.2787 &gt; 211.115.115.77.80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 win 46425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23:25:39.294289 IP 211.115.115.77.80 &gt; 192.168.1.55.2782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 1628110907:1628110907(0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kumimoji="0" lang="en-US" altLang="ko-KR" sz="9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1311185782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win 7504</a:t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</a:b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eth0 –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pn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‘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tcpflags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 &amp; (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tcp-rst|tcp-syn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!= 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eth0 –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pn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‘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tcpflags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 &amp; (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tcp-rst|tcp-syn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!= 0’ and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dst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host </a:t>
                      </a:r>
                      <a:r>
                        <a:rPr kumimoji="0" lang="ko-KR" altLang="en-US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서버 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tcpdump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 –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 eth0 –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pn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 ‘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tcp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tcpflags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] &amp;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tcp-syn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 != 0’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kumimoji="0" lang="en-US" altLang="ko-KR" sz="85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kumimoji="0" lang="en-US" altLang="ko-KR" sz="85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[13] = 0</a:t>
                      </a:r>
                    </a:p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UTM-1# start-shell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/media/disk0 #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/media/disk0 #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eth0 host 192.168.1.55 -s0 -w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virus.cap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listening on eth0, link-type EN10MB (Ethernet), capture size 65535 bytes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캡쳐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중지시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CTRL + C]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158 packets captured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158 packets received by filter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 packets dropped by kernel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/media/disk0 # exit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UTM-1#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disk0:/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-#- --type-- 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nlen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---length--- -------date/time--------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   File      9    5725238      Mon Jul 27 09:24:28 2009 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virus.cap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UTM-1#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copy disk0:/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virus.cap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ftp://192.168.1.55/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5725238 bytes transferred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Application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문제 또는 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Virus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패킷을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수집 하고 싶을 때는 들어오는 인터페이스에서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패킷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덤프를 실행</a:t>
                      </a:r>
                      <a:endParaRPr kumimoji="0" lang="en-US" altLang="ko-KR" sz="8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패킷덤프는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최대한 필요한 부분만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필터링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하여 수집</a:t>
                      </a:r>
                      <a:endParaRPr kumimoji="0" lang="en-US" altLang="ko-KR" sz="8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–s0 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옵션을 선택하여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패킷의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전체를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캡춰</a:t>
                      </a:r>
                      <a:endParaRPr kumimoji="0" lang="en-US" altLang="ko-KR" sz="8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en-US" altLang="ko-KR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–w [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파일이름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] 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옵션을 선택하여 파일로 저장</a:t>
                      </a:r>
                      <a:endParaRPr kumimoji="0" lang="en-US" altLang="ko-KR" sz="8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arenBoth"/>
                        <a:tabLst/>
                      </a:pP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해당된 파일을 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FTP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를 통하여 전송 </a:t>
                      </a:r>
                      <a:r>
                        <a:rPr kumimoji="0" lang="en-US" altLang="ko-KR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Wireshark</a:t>
                      </a:r>
                      <a:r>
                        <a:rPr kumimoji="0" lang="en-US" altLang="ko-KR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또는 기타 프로그램으로 </a:t>
                      </a:r>
                      <a:r>
                        <a:rPr kumimoji="0" lang="ko-KR" altLang="en-US" sz="8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패킷</a:t>
                      </a:r>
                      <a:r>
                        <a:rPr kumimoji="0" lang="ko-KR" altLang="en-US" sz="8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분석</a:t>
                      </a:r>
                      <a:endParaRPr kumimoji="0" lang="en-US" altLang="ko-KR" sz="85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248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9-3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실시간 패킷 캡처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(2)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88576C-950E-43C4-801F-120620EF4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86648"/>
              </p:ext>
            </p:extLst>
          </p:nvPr>
        </p:nvGraphicFramePr>
        <p:xfrm>
          <a:off x="142875" y="1268414"/>
          <a:ext cx="4127373" cy="4950550"/>
        </p:xfrm>
        <a:graphic>
          <a:graphicData uri="http://schemas.openxmlformats.org/drawingml/2006/table">
            <a:tbl>
              <a:tblPr firstRow="1" bandRow="1"/>
              <a:tblGrid>
                <a:gridCol w="60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29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Tcpdump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Command Line Options(1)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-A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Print frame payload in ASCII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-c &lt;count&gt;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Number 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제시된 수의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패킷을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받은 후 종료한다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-D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List available interfaces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-e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출력되는 각각의 행에 대해서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link-level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헤더를 출력한다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즉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맥어드레스를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함께 출력한다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-F &lt;file&gt;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filter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표현의 입력으로 파일을 받아들인다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커맨드라인에 주어진 추가의 표현들은 모두 무시된다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-G &lt;n&gt;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Rotate the dump file every n seconds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&lt;</a:t>
                      </a:r>
                      <a:r>
                        <a:rPr kumimoji="0" lang="en-US" altLang="ko-K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iface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어느 인터페이스를 경유하는 패킷들을 잡을지 지정한다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지저되지 않으면 시스템의 인터페이스 리스트를 뒤져서 가장 낮은 번호를 가진 인터페이스를 선택한다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때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loopback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은 제외된다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-K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Don't verify TCP checksums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List data link types for the interface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-n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 주소들을 변환하지 않는다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(port, host address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등등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이것은 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DNS lookup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피할 수 있다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-p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인터페이스를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promiscuous mode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두지 않는다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9369B2-CD89-4B03-9B84-45F500289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96887"/>
              </p:ext>
            </p:extLst>
          </p:nvPr>
        </p:nvGraphicFramePr>
        <p:xfrm>
          <a:off x="4868400" y="1268413"/>
          <a:ext cx="4127373" cy="4950550"/>
        </p:xfrm>
        <a:graphic>
          <a:graphicData uri="http://schemas.openxmlformats.org/drawingml/2006/table">
            <a:tbl>
              <a:tblPr firstRow="1" bandRow="1"/>
              <a:tblGrid>
                <a:gridCol w="60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29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Tcpdump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Command Line Options(2)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-q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프로토콜에 대한 정보를 덜 출력한다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따라서 출력되는 라인이 좀 더 짧아진다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-r &lt;file&gt;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패킷들을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'-w'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옵션으로 만들어진 파일로 부터 읽어 들인다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파일에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"-"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 사용되면 표준 입력을 통해서 받아들인다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-s &lt;len&gt;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Capture up to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len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bytes per packet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-S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TCP sequence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번호를 상대적인 번호가 아닌 절대적인 번호로 출력한다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-t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출력되는 각각의 라인에 시간을 출력하지 않는다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-v[v[v]]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좀 더 많은 정보들을 출력한다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(VVV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더 많은정보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2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-w &lt;file&gt;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캡춰한 패킷들을 분석해서 출력하는 대신에 그대로 파일에 저장한다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-x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각각의 패킷을 헥사코드로 출력한다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-X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Print frame payload in hex and ASCII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-y &lt;type&gt; 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Specify the data link type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2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-Z &lt;user&gt;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Drop privileges from root to user  </a:t>
                      </a:r>
                    </a:p>
                  </a:txBody>
                  <a:tcPr marL="10317" marR="10317" marT="9525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4448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9-3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실시간 패킷 캡처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(3)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9F6D0B-A726-4112-933D-DA3F48149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2373"/>
              </p:ext>
            </p:extLst>
          </p:nvPr>
        </p:nvGraphicFramePr>
        <p:xfrm>
          <a:off x="142875" y="1268413"/>
          <a:ext cx="8858250" cy="470836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tcpdump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예제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58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192.168.1.50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verbose output suppressed, use -v or -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for full protocol decode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listening on eth0, link-type EN10MB (Ethernet), capture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size 68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bytes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13:53:45.230457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192.168.1.50.53781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 10.100.44.12.53: 54765+[|domain]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13:53:45.232036 IP 10.100.44.12.53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 192.168.1.50.53781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54765[|domain]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13:53:45.233220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192.168.1.50.4979 &gt; 211.234.239.58.80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 837107015:837107015(0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 win 65535 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mss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1460,nop,nop,sackOK&gt;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13:53:45.243336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211.234.239.58.80 &gt; 192.168.1.50.4979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 2928507481:2928507481(0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 </a:t>
                      </a:r>
                      <a:r>
                        <a:rPr lang="en-US" altLang="ko-KR" sz="9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837107016 win 5840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mss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1300&gt;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13:53:45.243610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192.168.1.50.4979 &gt; 211.234.239.58.80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 win 65535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13:53:45.256042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211.234.239.58.80 &gt; 192.168.1.50.4979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.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373 win 6432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13:53:45.256672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211.234.239.58.80 &gt; 192.168.1.50.4979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F 475:475(0)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373 win 6432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13:53:45.257404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192.168.1.50.4979 &gt; 211.234.239.58.80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F 373:373(0)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ack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476 win 65061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 192.168.1.0/24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src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 192.168.1.0/24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192.168.1.50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and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port 80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host 192.168.1.50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and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port 80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or port 53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port 80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-X	</a:t>
                      </a: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port 80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-X -s0	</a:t>
                      </a: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tcpdump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-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ni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eth0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dst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port 80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 Box 39">
            <a:extLst>
              <a:ext uri="{FF2B5EF4-FFF2-40B4-BE49-F238E27FC236}">
                <a16:creationId xmlns:a16="http://schemas.microsoft.com/office/drawing/2014/main" id="{3A883085-6D99-4E9E-A2B5-16A03D2D8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5759768"/>
            <a:ext cx="170271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포트 지정 하여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캡쳐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Line 38">
            <a:extLst>
              <a:ext uri="{FF2B5EF4-FFF2-40B4-BE49-F238E27FC236}">
                <a16:creationId xmlns:a16="http://schemas.microsoft.com/office/drawing/2014/main" id="{245A62BB-C6C3-46AB-A8F2-D95194596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3075" y="5873646"/>
            <a:ext cx="310534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297C7CC5-9920-435B-A3FA-6F0A95D5F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5471988"/>
            <a:ext cx="3015569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 사용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캡쳐중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값으로 전체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패킷에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대해 표시</a:t>
            </a:r>
          </a:p>
        </p:txBody>
      </p:sp>
      <p:sp>
        <p:nvSpPr>
          <p:cNvPr id="8" name="Line 38">
            <a:extLst>
              <a:ext uri="{FF2B5EF4-FFF2-40B4-BE49-F238E27FC236}">
                <a16:creationId xmlns:a16="http://schemas.microsoft.com/office/drawing/2014/main" id="{B69DA4DD-B848-4FA2-BE11-D25C93518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090" y="5585866"/>
            <a:ext cx="297033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Text Box 39">
            <a:extLst>
              <a:ext uri="{FF2B5EF4-FFF2-40B4-BE49-F238E27FC236}">
                <a16:creationId xmlns:a16="http://schemas.microsoft.com/office/drawing/2014/main" id="{304FEEB8-20F5-4E3D-AE85-52FCC207B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5210923"/>
            <a:ext cx="246574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 사용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캡쳐중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값으로 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C08BE3EF-006F-4457-9FD6-591F7BA30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3065" y="5324801"/>
            <a:ext cx="319535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C5B50A61-0A90-4EF6-A3B7-02B03D57A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4922963"/>
            <a:ext cx="234872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호스트 목적지 포트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지정 하여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29BE3392-17B4-4099-8D03-2C3112F0D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8250" y="5036841"/>
            <a:ext cx="153017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4DE3DC81-E3B3-49C7-AD6E-C6757FC90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4661718"/>
            <a:ext cx="2252540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호스트와 사용 포트를 지정 하여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Line 38">
            <a:extLst>
              <a:ext uri="{FF2B5EF4-FFF2-40B4-BE49-F238E27FC236}">
                <a16:creationId xmlns:a16="http://schemas.microsoft.com/office/drawing/2014/main" id="{8652F7D3-EF8A-4FAC-A79A-C53CC51E24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185" y="4775596"/>
            <a:ext cx="211523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Text Box 39">
            <a:extLst>
              <a:ext uri="{FF2B5EF4-FFF2-40B4-BE49-F238E27FC236}">
                <a16:creationId xmlns:a16="http://schemas.microsoft.com/office/drawing/2014/main" id="{09EE1165-49DC-4187-8AFD-01FB19533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4373758"/>
            <a:ext cx="1965603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출발지를 지정한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대역을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id="{E9D9F550-0BD3-410D-997A-7017BEA9D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8140" y="4487636"/>
            <a:ext cx="252028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Text Box 39">
            <a:extLst>
              <a:ext uri="{FF2B5EF4-FFF2-40B4-BE49-F238E27FC236}">
                <a16:creationId xmlns:a16="http://schemas.microsoft.com/office/drawing/2014/main" id="{EF51EB3F-1E1A-45C9-8621-29E6D0538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4094763"/>
            <a:ext cx="1677062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대역을 지정 하여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326F04CF-EF63-49B2-9773-714A5CC470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8120" y="4208639"/>
            <a:ext cx="2700300" cy="12245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9" name="Text Box 39">
            <a:extLst>
              <a:ext uri="{FF2B5EF4-FFF2-40B4-BE49-F238E27FC236}">
                <a16:creationId xmlns:a16="http://schemas.microsoft.com/office/drawing/2014/main" id="{CE556C9B-5345-4A26-A0F3-894492A5F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1565338"/>
            <a:ext cx="2512226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출발지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목적지 상관 없이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IP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</a:t>
            </a:r>
            <a:r>
              <a:rPr lang="ko-KR" altLang="en-US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ko-KR" altLang="en-US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A49D059C-86AD-4626-B84F-B8194E5C7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8110" y="1679216"/>
            <a:ext cx="279031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87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9-4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실시간 로그 확인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E1FFDE6-72B8-4569-9B90-342121257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06562"/>
              </p:ext>
            </p:extLst>
          </p:nvPr>
        </p:nvGraphicFramePr>
        <p:xfrm>
          <a:off x="142875" y="1268413"/>
          <a:ext cx="8858250" cy="148516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terminal monitor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*UTM-1#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terminal monitor ? 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  <a:sym typeface="Wingdings" pitchFamily="2" charset="2"/>
                        </a:rPr>
                        <a:t> (1)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  <a:ea typeface="굴림" pitchFamily="50" charset="-127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appgw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   Application level gateway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     Start monitoring IPS logs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ipsec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   Start monitoring IPsec logs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l7filter  Start monitoring l7filter logs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session   Start monitoring session logs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 system    Start monitoring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sytem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cs typeface="Tahoma" pitchFamily="34" charset="0"/>
                        </a:rPr>
                        <a:t> logs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Line 38">
            <a:extLst>
              <a:ext uri="{FF2B5EF4-FFF2-40B4-BE49-F238E27FC236}">
                <a16:creationId xmlns:a16="http://schemas.microsoft.com/office/drawing/2014/main" id="{445E4A5F-6EFF-4052-959F-EDA5EA1AD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8951" y="5818493"/>
            <a:ext cx="310534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6" name="Line 38">
            <a:extLst>
              <a:ext uri="{FF2B5EF4-FFF2-40B4-BE49-F238E27FC236}">
                <a16:creationId xmlns:a16="http://schemas.microsoft.com/office/drawing/2014/main" id="{DFB0DC10-1BCD-4C3E-ADD7-C58258445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3966" y="5530713"/>
            <a:ext cx="297033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" name="Line 38">
            <a:extLst>
              <a:ext uri="{FF2B5EF4-FFF2-40B4-BE49-F238E27FC236}">
                <a16:creationId xmlns:a16="http://schemas.microsoft.com/office/drawing/2014/main" id="{8A22E524-DA8A-4EFE-86E0-00BF7C290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8941" y="5269648"/>
            <a:ext cx="3195355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Text Box 39">
            <a:extLst>
              <a:ext uri="{FF2B5EF4-FFF2-40B4-BE49-F238E27FC236}">
                <a16:creationId xmlns:a16="http://schemas.microsoft.com/office/drawing/2014/main" id="{7687AB11-7494-415C-BD73-60F84D66D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081" y="1637200"/>
            <a:ext cx="21114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실시간 로그 옵션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발생 시 실시간 로그 메시지 출력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8E695A1-038A-44A9-A0E9-9FD80ABC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4" y="3429000"/>
            <a:ext cx="8659331" cy="133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3267835-59D9-41E9-B4C5-2C787A79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4" y="5171366"/>
            <a:ext cx="8667417" cy="81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13D35-8A6B-4FEB-AA55-E5B554C79690}"/>
              </a:ext>
            </a:extLst>
          </p:cNvPr>
          <p:cNvSpPr txBox="1"/>
          <p:nvPr/>
        </p:nvSpPr>
        <p:spPr>
          <a:xfrm>
            <a:off x="208463" y="3220483"/>
            <a:ext cx="52809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실시간 시스템 로그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terminal monitor system&gt;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8F762-211D-4D3D-A818-1A6F9334C960}"/>
              </a:ext>
            </a:extLst>
          </p:cNvPr>
          <p:cNvSpPr txBox="1"/>
          <p:nvPr/>
        </p:nvSpPr>
        <p:spPr>
          <a:xfrm>
            <a:off x="234033" y="4928343"/>
            <a:ext cx="471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 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실시간 세션 로그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terminal monitor session</a:t>
            </a: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1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12653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9-5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 상태 모니터링</a:t>
            </a:r>
            <a:endParaRPr kumimoji="1" lang="en-US" altLang="ko-KR" sz="14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CA07E2-42CD-43AE-98D1-F1B76C80D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63700"/>
              </p:ext>
            </p:extLst>
          </p:nvPr>
        </p:nvGraphicFramePr>
        <p:xfrm>
          <a:off x="142875" y="1268413"/>
          <a:ext cx="8858250" cy="481553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Show </a:t>
                      </a:r>
                      <a:r>
                        <a:rPr lang="en-US" altLang="ko-KR" sz="1000" b="1" baseline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ip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session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명령어 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세션 확인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6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show </a:t>
                      </a:r>
                      <a:r>
                        <a:rPr lang="en-US" altLang="ko-KR" sz="1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session | match 192.168.1.</a:t>
                      </a:r>
                    </a:p>
                    <a:p>
                      <a:pPr lvl="0"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ESTABLISHED 3587 192.168.1.161:2147(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40.40.40.1:2147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 - 207.46.110.94:80 rule=403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=403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=486/101948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=260/95109 ASSURED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ESTABLISHED 3537 192.168.1.54:62187(40.40.40.1:62187) - 211.45.26.66:33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rule=410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=403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=984/43033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=553/31341 ASSURED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ESTABLISHED 3503 192.168.1.54:62186(40.40.40.1:62186) - 211.45.26.66:33 rule=410 </a:t>
                      </a:r>
                      <a:r>
                        <a:rPr lang="en-US" altLang="ko-KR" sz="1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=403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=1248/55137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=820/50810 ASSURED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udp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192.168.1.225:32768(40.40.40.1:32768) - 192.168.1.52:514 rule=130nat=403 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=9546/1937838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=0/0 NOREPLY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ESTABLISHED 3596 192.168.1.107:1075(40.40.40.1:1075) - 210.126.140.34:80 rule=399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nat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=403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=11326/2059791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=11191/2183426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ASSURED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CLOSE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3 192.168.1.106:64013 - 208.80.152.2:80 rule=403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=10/602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=9/1214 ASSURED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SYN_SENT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8 192.168.1.106:64057 - 72.51.37.237:8899 rule=410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=3/152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=0/0 NOREPLY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ESTABLISHED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3310 192.168.1.106:61932 - 192.168.1.17:445 rule=130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=150/11483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=227/234323 ASSURED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SYN_SENT 7 192.168.1.106:64058 - 66.199.250.170:8911 rule=410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=3/152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=0/0 NOREPLY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tcp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LAST_ACK 8 192.168.106:64112 - 211.233.79.69:80 rule=403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tx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=6/1161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=5/1116 ASSURED</a:t>
                      </a: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1. (40.40.40.1:2147) : Source NAT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와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Port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정보 </a:t>
                      </a: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2.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udp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19 :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해당 세션 테이블 보관 시간 </a:t>
                      </a: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3. TCP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상태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SYN_SENT(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Syn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패킷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전송후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), ESTABLISHED(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데이터 통신 상태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), LAST_ACK(FIN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패킷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전송후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), CLOSE(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최종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FIN ACK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응답후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4. ASSURED :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세션이 정상적으로 연결된 상태 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lvl="0"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 Box 39">
            <a:extLst>
              <a:ext uri="{FF2B5EF4-FFF2-40B4-BE49-F238E27FC236}">
                <a16:creationId xmlns:a16="http://schemas.microsoft.com/office/drawing/2014/main" id="{12DD6EEA-0C91-4711-808A-CFD7CDF9F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136" y="1772215"/>
            <a:ext cx="3034805" cy="2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 filtering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i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</a:t>
            </a:r>
            <a:r>
              <a:rPr lang="en-US" altLang="ko-KR" i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192.168.1</a:t>
            </a:r>
            <a:r>
              <a:rPr lang="en-US" altLang="ko-KR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일치하는 세션 출력</a:t>
            </a:r>
          </a:p>
        </p:txBody>
      </p:sp>
      <p:sp>
        <p:nvSpPr>
          <p:cNvPr id="6" name="Line 38">
            <a:extLst>
              <a:ext uri="{FF2B5EF4-FFF2-40B4-BE49-F238E27FC236}">
                <a16:creationId xmlns:a16="http://schemas.microsoft.com/office/drawing/2014/main" id="{48B8762F-03C5-4787-BA51-C7C1C2B5F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3165" y="1886093"/>
            <a:ext cx="2790310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2194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9-6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(Log) </a:t>
            </a:r>
            <a:r>
              <a:rPr kumimoji="1"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1"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8A985B-11B7-4213-80F3-4C712FC9C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410707"/>
              </p:ext>
            </p:extLst>
          </p:nvPr>
        </p:nvGraphicFramePr>
        <p:xfrm>
          <a:off x="142875" y="4103728"/>
          <a:ext cx="8858250" cy="188896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000611: Nov  3 08:15:00 NSM: &lt;6&gt; Interface eth2 ICMP check failed (0/1/3) 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/err/try)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000612: Nov  3 08:15:06 NSM: &lt;6&gt; Interface eth2 ICMP check failed (0/2/3) 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/err/try)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000613: Nov  3 08:15:12 NSM: &lt;6&gt; Interface eth2 ICMP check failed (0/3/3) 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/err/try)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000614: Nov  3 08:15:12 NSM: &lt;6&gt; Interface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eth2 link status going DOWN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 now update RIB.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000479: Nov  3 08:04:05 NSM: &lt;6&gt; Interface eth2 ICMP check failed (0/1/3) 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/err/try)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000481: Nov  3 08:04:10 NSM: &lt;6&gt; Interface eth2 ICMP check failed (0/2/3) 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/err/try)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000482: Nov  3 08:04:16 NSM: &lt;6&gt; Interface eth2 ICMP check failed (0/3/3) 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/err/try)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000483: Nov  3 08:04:16 NSM: &lt;6&gt; Interface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eth2 link status going DOWN.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now update RIB.</a:t>
                      </a: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BBE58C-BF2A-4090-906B-75DEB10B2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27426"/>
              </p:ext>
            </p:extLst>
          </p:nvPr>
        </p:nvGraphicFramePr>
        <p:xfrm>
          <a:off x="142875" y="1268413"/>
          <a:ext cx="8858250" cy="2704120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Link-timeout 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실패할 경우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3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center#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run 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address 2.2.2.1/24 link-timeout 5 3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2.2.2.2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branch#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run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interface eth2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address 3.3.3.1/24 link-timeout 5 3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icmp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3.3.3.3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9">
            <a:extLst>
              <a:ext uri="{FF2B5EF4-FFF2-40B4-BE49-F238E27FC236}">
                <a16:creationId xmlns:a16="http://schemas.microsoft.com/office/drawing/2014/main" id="{056552AE-F698-4B6F-BC7A-EDE7CA69D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072" y="4676918"/>
            <a:ext cx="23807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회선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G/W Health Check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icmp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모두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</a:t>
            </a: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회선 점검 필요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8DD676-F14E-44D5-8077-4F1D6C5DB855}"/>
              </a:ext>
            </a:extLst>
          </p:cNvPr>
          <p:cNvSpPr/>
          <p:nvPr/>
        </p:nvSpPr>
        <p:spPr>
          <a:xfrm>
            <a:off x="3841604" y="4575783"/>
            <a:ext cx="406251" cy="41909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887AEF-89B7-4C0F-BE5B-6E1113F1C656}"/>
              </a:ext>
            </a:extLst>
          </p:cNvPr>
          <p:cNvSpPr/>
          <p:nvPr/>
        </p:nvSpPr>
        <p:spPr>
          <a:xfrm>
            <a:off x="3833286" y="5394819"/>
            <a:ext cx="406251" cy="41909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Line 38">
            <a:extLst>
              <a:ext uri="{FF2B5EF4-FFF2-40B4-BE49-F238E27FC236}">
                <a16:creationId xmlns:a16="http://schemas.microsoft.com/office/drawing/2014/main" id="{8090F9B2-9648-40B5-A6D7-DC9D6EFCA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52" y="4793462"/>
            <a:ext cx="159766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0" name="AutoShape 52">
            <a:extLst>
              <a:ext uri="{FF2B5EF4-FFF2-40B4-BE49-F238E27FC236}">
                <a16:creationId xmlns:a16="http://schemas.microsoft.com/office/drawing/2014/main" id="{2CD1DD48-4F6D-4FFD-B584-CD053174FD78}"/>
              </a:ext>
            </a:extLst>
          </p:cNvPr>
          <p:cNvSpPr>
            <a:spLocks/>
          </p:cNvSpPr>
          <p:nvPr/>
        </p:nvSpPr>
        <p:spPr bwMode="auto">
          <a:xfrm>
            <a:off x="4875865" y="4633833"/>
            <a:ext cx="112853" cy="316025"/>
          </a:xfrm>
          <a:prstGeom prst="rightBrace">
            <a:avLst>
              <a:gd name="adj1" fmla="val 41596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EBF1D116-2237-4A63-ADA5-7FB2D7B6B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072" y="5495973"/>
            <a:ext cx="23807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회선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G/W Health Check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i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icmp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모두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</a:t>
            </a: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회선 점검 필요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1154B889-C661-40D4-A638-56157C22C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1284" y="5612517"/>
            <a:ext cx="159766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E8C034E6-6499-4AB5-BFF4-81D6A7B70D13}"/>
              </a:ext>
            </a:extLst>
          </p:cNvPr>
          <p:cNvSpPr>
            <a:spLocks/>
          </p:cNvSpPr>
          <p:nvPr/>
        </p:nvSpPr>
        <p:spPr bwMode="auto">
          <a:xfrm>
            <a:off x="4875865" y="5452888"/>
            <a:ext cx="112853" cy="316025"/>
          </a:xfrm>
          <a:prstGeom prst="rightBrace">
            <a:avLst>
              <a:gd name="adj1" fmla="val 415969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4" name="사각형 설명선 27">
            <a:extLst>
              <a:ext uri="{FF2B5EF4-FFF2-40B4-BE49-F238E27FC236}">
                <a16:creationId xmlns:a16="http://schemas.microsoft.com/office/drawing/2014/main" id="{C14966FA-3382-454E-BC93-C376FB2F6446}"/>
              </a:ext>
            </a:extLst>
          </p:cNvPr>
          <p:cNvSpPr/>
          <p:nvPr/>
        </p:nvSpPr>
        <p:spPr>
          <a:xfrm>
            <a:off x="1403015" y="2888593"/>
            <a:ext cx="3144071" cy="290190"/>
          </a:xfrm>
          <a:prstGeom prst="wedgeRectCallout">
            <a:avLst>
              <a:gd name="adj1" fmla="val -18905"/>
              <a:gd name="adj2" fmla="val -10258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G/W(2.2.2.2)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초 주기로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체크함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; 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모두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check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실패 시 해당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(eth2)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강제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Down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시킴</a:t>
            </a:r>
          </a:p>
        </p:txBody>
      </p:sp>
      <p:sp>
        <p:nvSpPr>
          <p:cNvPr id="15" name="사각형 설명선 28">
            <a:extLst>
              <a:ext uri="{FF2B5EF4-FFF2-40B4-BE49-F238E27FC236}">
                <a16:creationId xmlns:a16="http://schemas.microsoft.com/office/drawing/2014/main" id="{0434D7FC-B054-4D9A-91AE-41CB7FA43EB1}"/>
              </a:ext>
            </a:extLst>
          </p:cNvPr>
          <p:cNvSpPr/>
          <p:nvPr/>
        </p:nvSpPr>
        <p:spPr>
          <a:xfrm>
            <a:off x="5641154" y="2887682"/>
            <a:ext cx="3144071" cy="290190"/>
          </a:xfrm>
          <a:prstGeom prst="wedgeRectCallout">
            <a:avLst>
              <a:gd name="adj1" fmla="val -18905"/>
              <a:gd name="adj2" fmla="val -102582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G/W(2.2.2.2)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초 주기로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</a:t>
            </a:r>
            <a:r>
              <a:rPr kumimoji="1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icmp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체크함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; 3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 모두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check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실패 시 해당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(eth2)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강제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Down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시킴</a:t>
            </a:r>
          </a:p>
        </p:txBody>
      </p:sp>
    </p:spTree>
    <p:extLst>
      <p:ext uri="{BB962C8B-B14F-4D97-AF65-F5344CB8AC3E}">
        <p14:creationId xmlns:p14="http://schemas.microsoft.com/office/powerpoint/2010/main" val="2656839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2">
            <a:extLst>
              <a:ext uri="{FF2B5EF4-FFF2-40B4-BE49-F238E27FC236}">
                <a16:creationId xmlns:a16="http://schemas.microsoft.com/office/drawing/2014/main" id="{635CB04A-54E0-49C9-BF52-C0BECF87CDF9}"/>
              </a:ext>
            </a:extLst>
          </p:cNvPr>
          <p:cNvSpPr/>
          <p:nvPr/>
        </p:nvSpPr>
        <p:spPr bwMode="auto">
          <a:xfrm>
            <a:off x="358775" y="493903"/>
            <a:ext cx="3783457" cy="414147"/>
          </a:xfrm>
          <a:prstGeom prst="round2SameRect">
            <a:avLst>
              <a:gd name="adj1" fmla="val 18775"/>
              <a:gd name="adj2" fmla="val 0"/>
            </a:avLst>
          </a:prstGeom>
          <a:gradFill flip="none" rotWithShape="0">
            <a:gsLst>
              <a:gs pos="70000">
                <a:srgbClr val="0070C0"/>
              </a:gs>
              <a:gs pos="100000">
                <a:srgbClr val="233490"/>
              </a:gs>
            </a:gsLst>
            <a:lin ang="2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18000" bIns="18000" anchor="ctr"/>
          <a:lstStyle/>
          <a:p>
            <a:pPr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9-6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로그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(Log)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분석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(2)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532F7BD-73BC-4E00-800F-AEA2443EB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3763"/>
              </p:ext>
            </p:extLst>
          </p:nvPr>
        </p:nvGraphicFramePr>
        <p:xfrm>
          <a:off x="142875" y="4103728"/>
          <a:ext cx="8858250" cy="2300445"/>
        </p:xfrm>
        <a:graphic>
          <a:graphicData uri="http://schemas.openxmlformats.org/drawingml/2006/table">
            <a:tbl>
              <a:tblPr firstRow="1" bandRow="1"/>
              <a:tblGrid>
                <a:gridCol w="88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7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에러 로그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 ping 168.126.63.1 repeat 1000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Type escape sequence to abort.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Sending 1000, 36-byte ICMP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Echos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to 168.126.63.1, timeout is 0.950 seconds: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!!!!!!!!!!!!!!!!!!!!!!!!!!!!!!!!!!!!!!!!!!!!!!!!!!!!!!!!!!!!!!!!!!!!!!!!!!!!!!!!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Success rate is 100 percent (1000/1000), round-trip min/avg/max = 2/3/8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ms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000283-8F16-4986-BBA1-EA85E15FC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73394"/>
              </p:ext>
            </p:extLst>
          </p:nvPr>
        </p:nvGraphicFramePr>
        <p:xfrm>
          <a:off x="142875" y="1268413"/>
          <a:ext cx="8858250" cy="2711925"/>
        </p:xfrm>
        <a:graphic>
          <a:graphicData uri="http://schemas.openxmlformats.org/drawingml/2006/table">
            <a:tbl>
              <a:tblPr firstRow="1" bandRow="1"/>
              <a:tblGrid>
                <a:gridCol w="4423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77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</a:t>
                      </a:r>
                      <a:r>
                        <a:rPr lang="en-US" altLang="ko-KR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VPN </a:t>
                      </a:r>
                      <a:r>
                        <a:rPr lang="ko-KR" altLang="en-US" sz="1000" b="1" i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회선 점검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3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센터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center# show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Interface IP : 10.10.20.159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netmask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255.255.255.0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Lease Time   </a:t>
                      </a:r>
                      <a:r>
                        <a:rPr lang="en-US" altLang="ko-KR" sz="9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: 86400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seconds (76296 seconds are 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Gateway IP   : 10.10.20.1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ID    : 10.10.20.2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DNS #0       : 154.10.6.11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DNS #1       : 164.124.101.2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</a:t>
                      </a:r>
                      <a:r>
                        <a:rPr lang="en-US" altLang="ko-KR" sz="9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ping 168.126.63.1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repeat 1000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&lt;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지점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branch# show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DHCP Interface eth1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Interface IP : 10.10.20.160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netmask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255.255.255.0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Lease Time   : 86400 seconds (76296 seconds are left)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Gateway IP   : 10.10.20.1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Server ID    : 10.10.20.2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DNS #0       : 154.10.6.11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 DNS #1       : 164.124.101.2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!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vforce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itchFamily="34" charset="0"/>
                        </a:rPr>
                        <a:t># ping 168.126.63.1 repeat 1000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99043" marR="99043" marT="45713" marB="45713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84669F4-3F4A-4962-8C1A-8A17A2066AFD}"/>
              </a:ext>
            </a:extLst>
          </p:cNvPr>
          <p:cNvSpPr/>
          <p:nvPr/>
        </p:nvSpPr>
        <p:spPr>
          <a:xfrm>
            <a:off x="223361" y="6220432"/>
            <a:ext cx="2105040" cy="14997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23B3D209-788B-4F85-9FD1-22F42CF7E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698" y="5747302"/>
            <a:ext cx="27302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Ping Loss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(Ping Loss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시 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Counter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올라감</a:t>
            </a: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ping loss 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다량 발생 시 회선 점검 필요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 설명선 28">
            <a:extLst>
              <a:ext uri="{FF2B5EF4-FFF2-40B4-BE49-F238E27FC236}">
                <a16:creationId xmlns:a16="http://schemas.microsoft.com/office/drawing/2014/main" id="{9BD9B1FD-B5B0-41DB-AB8B-26FB9446D630}"/>
              </a:ext>
            </a:extLst>
          </p:cNvPr>
          <p:cNvSpPr/>
          <p:nvPr/>
        </p:nvSpPr>
        <p:spPr>
          <a:xfrm>
            <a:off x="6398570" y="3571452"/>
            <a:ext cx="2234363" cy="217241"/>
          </a:xfrm>
          <a:prstGeom prst="wedgeRectCallout">
            <a:avLst>
              <a:gd name="adj1" fmla="val -45762"/>
              <a:gd name="adj2" fmla="val -12888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KT DNS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Ping 1000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 전송 테스트</a:t>
            </a:r>
          </a:p>
        </p:txBody>
      </p:sp>
      <p:sp>
        <p:nvSpPr>
          <p:cNvPr id="9" name="사각형 설명선 26">
            <a:extLst>
              <a:ext uri="{FF2B5EF4-FFF2-40B4-BE49-F238E27FC236}">
                <a16:creationId xmlns:a16="http://schemas.microsoft.com/office/drawing/2014/main" id="{A4F74682-E72F-4877-89C9-044053F346FB}"/>
              </a:ext>
            </a:extLst>
          </p:cNvPr>
          <p:cNvSpPr/>
          <p:nvPr/>
        </p:nvSpPr>
        <p:spPr>
          <a:xfrm>
            <a:off x="1688932" y="3563668"/>
            <a:ext cx="2234363" cy="217241"/>
          </a:xfrm>
          <a:prstGeom prst="wedgeRectCallout">
            <a:avLst>
              <a:gd name="adj1" fmla="val -45762"/>
              <a:gd name="adj2" fmla="val -128889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KT DNS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Ping 1000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 전송 테스트</a:t>
            </a:r>
          </a:p>
        </p:txBody>
      </p:sp>
      <p:sp>
        <p:nvSpPr>
          <p:cNvPr id="10" name="Line 38">
            <a:extLst>
              <a:ext uri="{FF2B5EF4-FFF2-40B4-BE49-F238E27FC236}">
                <a16:creationId xmlns:a16="http://schemas.microsoft.com/office/drawing/2014/main" id="{BCF55456-02F0-4648-B44B-F51E06440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4069" y="5948933"/>
            <a:ext cx="3859648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14D8DE-BD42-491F-8F90-0E0679E72894}"/>
              </a:ext>
            </a:extLst>
          </p:cNvPr>
          <p:cNvCxnSpPr/>
          <p:nvPr/>
        </p:nvCxnSpPr>
        <p:spPr>
          <a:xfrm flipV="1">
            <a:off x="1619075" y="5971113"/>
            <a:ext cx="0" cy="249319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F4A7-84AE-47DD-BF00-89C31633CF09}"/>
              </a:ext>
            </a:extLst>
          </p:cNvPr>
          <p:cNvSpPr/>
          <p:nvPr/>
        </p:nvSpPr>
        <p:spPr>
          <a:xfrm>
            <a:off x="2376425" y="6218963"/>
            <a:ext cx="1911744" cy="14997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B45321F9-2112-41CD-AAA7-4A7EBD9EA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718" y="6191187"/>
            <a:ext cx="2876108" cy="22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1pPr>
            <a:lvl2pPr marL="742950" indent="-28575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2pPr>
            <a:lvl3pPr marL="11430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3pPr>
            <a:lvl4pPr marL="16002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4pPr>
            <a:lvl5pPr marL="2057400" indent="-228600" eaLnBrk="0" hangingPunct="0"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Round-trip Time(RTT)</a:t>
            </a:r>
            <a:r>
              <a:rPr lang="ko-KR" altLang="en-US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통하여 간단한 회선 속도 확인</a:t>
            </a:r>
            <a:endParaRPr lang="en-US" altLang="ko-KR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Line 38">
            <a:extLst>
              <a:ext uri="{FF2B5EF4-FFF2-40B4-BE49-F238E27FC236}">
                <a16:creationId xmlns:a16="http://schemas.microsoft.com/office/drawing/2014/main" id="{0C7389C5-8795-48AA-BC88-3A16AFE01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7194" y="6291043"/>
            <a:ext cx="131220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0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5" name="사각형 설명선 34">
            <a:extLst>
              <a:ext uri="{FF2B5EF4-FFF2-40B4-BE49-F238E27FC236}">
                <a16:creationId xmlns:a16="http://schemas.microsoft.com/office/drawing/2014/main" id="{086ACF58-A5FD-45AD-A725-9F6615BC5221}"/>
              </a:ext>
            </a:extLst>
          </p:cNvPr>
          <p:cNvSpPr/>
          <p:nvPr/>
        </p:nvSpPr>
        <p:spPr>
          <a:xfrm>
            <a:off x="6233754" y="4649134"/>
            <a:ext cx="1377770" cy="816558"/>
          </a:xfrm>
          <a:prstGeom prst="wedgeRectCallout">
            <a:avLst>
              <a:gd name="adj1" fmla="val -37226"/>
              <a:gd name="adj2" fmla="val 62756"/>
            </a:avLst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Ping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명령어 옵션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168.126.63.1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목적지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Source : interface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Repeat : Ping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개수</a:t>
            </a:r>
            <a:endParaRPr kumimoji="1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Size : Packet Size</a:t>
            </a:r>
          </a:p>
        </p:txBody>
      </p:sp>
    </p:spTree>
    <p:extLst>
      <p:ext uri="{BB962C8B-B14F-4D97-AF65-F5344CB8AC3E}">
        <p14:creationId xmlns:p14="http://schemas.microsoft.com/office/powerpoint/2010/main" val="309836551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한솔_회사소개">
      <a:dk1>
        <a:sysClr val="windowText" lastClr="000000"/>
      </a:dk1>
      <a:lt1>
        <a:sysClr val="window" lastClr="FFFFFF"/>
      </a:lt1>
      <a:dk2>
        <a:srgbClr val="0075C1"/>
      </a:dk2>
      <a:lt2>
        <a:srgbClr val="0BBDD8"/>
      </a:lt2>
      <a:accent1>
        <a:srgbClr val="0260AB"/>
      </a:accent1>
      <a:accent2>
        <a:srgbClr val="33B9F2"/>
      </a:accent2>
      <a:accent3>
        <a:srgbClr val="0D89D3"/>
      </a:accent3>
      <a:accent4>
        <a:srgbClr val="20A45A"/>
      </a:accent4>
      <a:accent5>
        <a:srgbClr val="1BBB34"/>
      </a:accent5>
      <a:accent6>
        <a:srgbClr val="A474FF"/>
      </a:accent6>
      <a:hlink>
        <a:srgbClr val="08A4A6"/>
      </a:hlink>
      <a:folHlink>
        <a:srgbClr val="CB1514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23632</TotalTime>
  <Words>20592</Words>
  <Application>Microsoft Office PowerPoint</Application>
  <PresentationFormat>화면 슬라이드 쇼(4:3)</PresentationFormat>
  <Paragraphs>4464</Paragraphs>
  <Slides>117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36" baseType="lpstr">
      <vt:lpstr>Microsoft YaHei UI</vt:lpstr>
      <vt:lpstr>Arial Unicode MS</vt:lpstr>
      <vt:lpstr>Tahoma</vt:lpstr>
      <vt:lpstr>Calibri</vt:lpstr>
      <vt:lpstr>Lucida Sans</vt:lpstr>
      <vt:lpstr>HY헤드라인M</vt:lpstr>
      <vt:lpstr>산돌고딕B</vt:lpstr>
      <vt:lpstr>굴림</vt:lpstr>
      <vt:lpstr>HY견고딕</vt:lpstr>
      <vt:lpstr>Arial</vt:lpstr>
      <vt:lpstr>Trebuchet MS</vt:lpstr>
      <vt:lpstr>Webdings</vt:lpstr>
      <vt:lpstr>맑은 고딕</vt:lpstr>
      <vt:lpstr>Wingdings</vt:lpstr>
      <vt:lpstr>HY울릉도B</vt:lpstr>
      <vt:lpstr>HY울릉도M</vt:lpstr>
      <vt:lpstr>산돌고딕 L</vt:lpstr>
      <vt:lpstr>디자인 사용자 지정</vt:lpstr>
      <vt:lpstr>Visio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율공간</dc:creator>
  <cp:lastModifiedBy>박영훈</cp:lastModifiedBy>
  <cp:revision>654</cp:revision>
  <cp:lastPrinted>2017-11-02T04:36:49Z</cp:lastPrinted>
  <dcterms:created xsi:type="dcterms:W3CDTF">2016-05-10T05:27:31Z</dcterms:created>
  <dcterms:modified xsi:type="dcterms:W3CDTF">2020-03-02T07:56:18Z</dcterms:modified>
</cp:coreProperties>
</file>